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348" r:id="rId3"/>
    <p:sldId id="349" r:id="rId4"/>
    <p:sldId id="300" r:id="rId5"/>
    <p:sldId id="301" r:id="rId6"/>
    <p:sldId id="358" r:id="rId7"/>
    <p:sldId id="359" r:id="rId8"/>
    <p:sldId id="302" r:id="rId9"/>
    <p:sldId id="303" r:id="rId10"/>
    <p:sldId id="304" r:id="rId11"/>
    <p:sldId id="306" r:id="rId12"/>
    <p:sldId id="305" r:id="rId13"/>
    <p:sldId id="307" r:id="rId14"/>
    <p:sldId id="308" r:id="rId15"/>
    <p:sldId id="309" r:id="rId16"/>
    <p:sldId id="360" r:id="rId17"/>
    <p:sldId id="310" r:id="rId18"/>
    <p:sldId id="311" r:id="rId19"/>
    <p:sldId id="312" r:id="rId20"/>
    <p:sldId id="31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86928" autoAdjust="0"/>
  </p:normalViewPr>
  <p:slideViewPr>
    <p:cSldViewPr snapToGrid="0">
      <p:cViewPr varScale="1">
        <p:scale>
          <a:sx n="71" d="100"/>
          <a:sy n="71" d="100"/>
        </p:scale>
        <p:origin x="10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2FB5A-53F0-47C6-811D-7F7046091D30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0A7BB-4185-4FE5-BB58-0066A183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inciple_of_non-contradiction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Contradictory" TargetMode="External"/><Relationship Id="rId5" Type="http://schemas.openxmlformats.org/officeDocument/2006/relationships/hyperlink" Target="https://en.wikipedia.org/wiki/Law_of_excluded_middle#cite_note-4" TargetMode="External"/><Relationship Id="rId4" Type="http://schemas.openxmlformats.org/officeDocument/2006/relationships/hyperlink" Target="https://en.wikipedia.org/wiki/On_Interpretation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Posted grades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Project – as a paper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Learning Dynamics, using RL. Then bettering the model using few online logs.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Misclassification using Statistical Methods.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Encourage you to think about topics too.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 two </a:t>
            </a:r>
            <a:r>
              <a:rPr lang="en-US" dirty="0" err="1"/>
              <a:t>wanna</a:t>
            </a:r>
            <a:r>
              <a:rPr lang="en-US" dirty="0"/>
              <a:t> do it together?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Masters student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all can do it together, as one submission.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32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Truth: Given a premise, apply rules to natural deduction to come to conclusion. That is what is truth.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Given \</a:t>
            </a:r>
            <a:r>
              <a:rPr lang="en-US" dirty="0" err="1"/>
              <a:t>phi_i’s</a:t>
            </a:r>
            <a:r>
              <a:rPr lang="en-US" dirty="0"/>
              <a:t>, what can I infer. Say we have rules, \</a:t>
            </a:r>
            <a:r>
              <a:rPr lang="en-US" dirty="0" err="1"/>
              <a:t>phi_i</a:t>
            </a:r>
            <a:r>
              <a:rPr lang="en-US" dirty="0"/>
              <a:t>, \</a:t>
            </a:r>
            <a:r>
              <a:rPr lang="en-US" dirty="0" err="1"/>
              <a:t>phi_j</a:t>
            </a:r>
            <a:r>
              <a:rPr lang="en-US" dirty="0"/>
              <a:t>, \</a:t>
            </a:r>
            <a:r>
              <a:rPr lang="en-US" dirty="0" err="1"/>
              <a:t>phi_k</a:t>
            </a:r>
            <a:r>
              <a:rPr lang="en-US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MP, A-&gt;B, A =&gt;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34AED-7C5F-4A77-A1E7-069943872B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57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These are some rules, that will help us to arrive at new (true) formulas, from a set of given formulas (i.e., premise)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PBC: Proof by contradiction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LEM: Law of excluded middle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earliest known formulation is in Aristotle's discussion of the </a:t>
            </a:r>
            <a:r>
              <a:rPr lang="en-US" dirty="0">
                <a:hlinkClick r:id="rId3" tooltip="Principle of non-contradiction"/>
              </a:rPr>
              <a:t>principle of non-contradiction</a:t>
            </a:r>
            <a:r>
              <a:rPr lang="en-US" dirty="0"/>
              <a:t>, first proposed in </a:t>
            </a:r>
            <a:r>
              <a:rPr lang="en-US" i="1" dirty="0">
                <a:hlinkClick r:id="rId4" tooltip="On Interpretation"/>
              </a:rPr>
              <a:t>On Interpretation</a:t>
            </a:r>
            <a:r>
              <a:rPr lang="en-US" i="1" dirty="0"/>
              <a:t>,</a:t>
            </a:r>
            <a:r>
              <a:rPr lang="en-US" baseline="30000" dirty="0">
                <a:hlinkClick r:id="rId5"/>
              </a:rPr>
              <a:t>[4]</a:t>
            </a:r>
            <a:r>
              <a:rPr lang="en-US" dirty="0"/>
              <a:t> where he says that of two </a:t>
            </a:r>
            <a:r>
              <a:rPr lang="en-US" dirty="0">
                <a:hlinkClick r:id="rId6" tooltip="Contradictory"/>
              </a:rPr>
              <a:t>contradictory</a:t>
            </a:r>
            <a:r>
              <a:rPr lang="en-US" dirty="0"/>
              <a:t> propositions (i.e. where one proposition is the negation of the other) one must be true, and the other false.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16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(p \lor q) is F, it’s trivially true.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about (p \lor q) is 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82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44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Soundness:</a:t>
            </a:r>
            <a:r>
              <a:rPr lang="en-US" dirty="0"/>
              <a:t> </a:t>
            </a:r>
            <a:r>
              <a:rPr lang="en-US" i="1" dirty="0">
                <a:effectLst/>
                <a:latin typeface="MathJax_Math"/>
              </a:rPr>
              <a:t>A</a:t>
            </a:r>
            <a:r>
              <a:rPr lang="en-US" dirty="0">
                <a:effectLst/>
                <a:latin typeface="MathJax_Main"/>
              </a:rPr>
              <a:t>⊢</a:t>
            </a:r>
            <a:r>
              <a:rPr lang="en-US" i="1" dirty="0">
                <a:effectLst/>
                <a:latin typeface="MathJax_Math"/>
              </a:rPr>
              <a:t>B</a:t>
            </a:r>
            <a:r>
              <a:rPr lang="en-US" dirty="0">
                <a:effectLst/>
                <a:latin typeface="MathJax_Main"/>
              </a:rPr>
              <a:t>⇒</a:t>
            </a:r>
            <a:r>
              <a:rPr lang="en-US" i="1" dirty="0">
                <a:effectLst/>
                <a:latin typeface="MathJax_Math"/>
              </a:rPr>
              <a:t>A</a:t>
            </a:r>
            <a:r>
              <a:rPr lang="en-US" dirty="0">
                <a:effectLst/>
                <a:latin typeface="MathJax_Main"/>
              </a:rPr>
              <a:t>⊨</a:t>
            </a:r>
            <a:r>
              <a:rPr lang="en-US" i="1" dirty="0">
                <a:effectLst/>
                <a:latin typeface="MathJax_Math"/>
              </a:rPr>
              <a:t>B</a:t>
            </a:r>
            <a:endParaRPr lang="en-US" dirty="0"/>
          </a:p>
          <a:p>
            <a:r>
              <a:rPr lang="en-US" b="1" dirty="0"/>
              <a:t>Completeness:</a:t>
            </a:r>
            <a:r>
              <a:rPr lang="en-US" dirty="0"/>
              <a:t> </a:t>
            </a:r>
            <a:r>
              <a:rPr lang="en-US" i="1" dirty="0">
                <a:effectLst/>
                <a:latin typeface="MathJax_Math"/>
              </a:rPr>
              <a:t>A</a:t>
            </a:r>
            <a:r>
              <a:rPr lang="en-US" dirty="0">
                <a:effectLst/>
                <a:latin typeface="MathJax_Main"/>
              </a:rPr>
              <a:t>⊨</a:t>
            </a:r>
            <a:r>
              <a:rPr lang="en-US" i="1" dirty="0">
                <a:effectLst/>
                <a:latin typeface="MathJax_Math"/>
              </a:rPr>
              <a:t>B</a:t>
            </a:r>
            <a:r>
              <a:rPr lang="en-US" dirty="0">
                <a:effectLst/>
                <a:latin typeface="MathJax_Main"/>
              </a:rPr>
              <a:t>⇒</a:t>
            </a:r>
            <a:r>
              <a:rPr lang="en-US" i="1" dirty="0">
                <a:effectLst/>
                <a:latin typeface="MathJax_Math"/>
              </a:rPr>
              <a:t>A</a:t>
            </a:r>
            <a:r>
              <a:rPr lang="en-US" dirty="0">
                <a:effectLst/>
                <a:latin typeface="MathJax_Main"/>
              </a:rPr>
              <a:t>⊢</a:t>
            </a:r>
            <a:r>
              <a:rPr lang="en-US" i="1" dirty="0">
                <a:effectLst/>
                <a:latin typeface="MathJax_Math"/>
              </a:rPr>
              <a:t>B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2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E63C-3DAC-AFE6-D0C7-F1D3E457B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0E3C1-817B-8737-1890-B31847471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E2AC2-7261-34B0-B0F8-B5B15FF2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FCA52-DFCE-4656-FC28-9FE8073B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A1E09-547A-CD6D-919B-BC3DC3D1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4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A338-DAAD-8CE4-E3BA-E66B25F9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AB2D6-22C0-DDA2-EFA7-20DC7EC01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4FCB9-A937-5D6D-747C-BE7708D1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473A-16E2-76B0-AB0D-2EC50F47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2E60A-6BAC-2076-831A-7797DA3B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A92F64-7D7E-3B9F-2532-54F79B272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9DC70-323D-D00E-EF67-067183A07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6A352-2FCD-C5FB-34A3-10D24B0B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FCE6C-A1E9-CFEC-A0AB-A5CFAFC6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C0FC9-D14F-ABE9-697A-A56596DB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4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EBF9-F065-7DBD-5A43-7E5FCCA3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D2C42-1EEC-4BB1-FE87-4962805B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A6894-3E8F-7AFF-FE76-B4DADCD6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002F2-F4E0-B64B-100B-F483BDD0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8C165-BE07-10FC-D942-AA80B35C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3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D564-37DA-ADF0-2BA4-6B1B2F67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64195-93AA-0A5F-9734-C2058D20B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BFBEC-D8E9-0587-29AB-BF0AE919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5E8B1-1205-AAAD-71F1-4B77B906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EAD15-1AEF-F3EB-9D29-17B4421C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1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0AA4-64B4-F489-A812-6315258D6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95ED2-2B41-AFD5-7F5A-929DA5C66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E1583-9B82-7F60-2A40-E0DDBD98B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5FCE7-42F0-7221-3CE0-CD37BFEDA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3DE6E-3F7C-B249-7A4D-4F258FA5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279A4-14FD-3131-5A64-AB806FCC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2D7E-E12A-8894-D791-8BA2425C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3D582-2D3D-B436-2E9D-CF5B81177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3397D-6220-6AEC-06F0-96C10312B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64656-24BE-B7F7-C54F-05A230E68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4473A-234B-5B68-11AF-73EE96EC4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F86AE7-E810-5EDC-2884-8A9B3760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9B56D-2F20-6EBB-DCDD-E0252457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0EEFC-DA89-371E-FF5B-A6D373B4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8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166D-60F3-2D56-3396-26E883D2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C510A-B66E-93F3-1BB8-372D6F34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7D28A6-5DBE-997C-6E9B-1673FC91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0AE5F-1240-5EFF-15A2-A3962343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2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4461C-AB6E-F181-1ACF-FFBB9BBA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E5094-1CFE-7211-551F-3B15ADCB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7F4A3-0610-932B-19BC-DD48297D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1F94-F4AA-F86E-79E2-3EF28679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11C18-9AC0-67C6-80AB-691456DA1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E7FA7-54E7-CEC2-A1D4-E53146D38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C3732-ECCE-F8B0-0549-A6FB6729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28080-4297-988A-3760-BB2969B5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D61E0-871D-C214-477B-BA5354DA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B195-64E0-C00C-3D65-C401A452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8A3C3-FD91-0226-8849-0F6FFFAE8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06F4A-32EC-4A75-4D9E-D4E6B30FA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FF95A-611B-4010-A663-713C1870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1993E-BFFE-4A2E-A9AB-D96ECBD7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2F96E-EF3B-50A3-E7DC-6367444D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4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866619-07EF-A0A8-0E7B-FEB3F8CE9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8CAE4-AE36-965F-4E35-E69811293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AAACC-153C-F565-82B3-330774A0E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F9B6C-02E9-41CE-A4C6-948B1E848BAC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65569-3E42-916C-692C-7B305823C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BB3E7-4716-500A-D01D-DC33E8362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neet@u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7B26F-2C17-F8C7-0A49-CAA12FC15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Trustworthy Autonomy</a:t>
            </a:r>
            <a:br>
              <a:rPr lang="en-US" dirty="0"/>
            </a:br>
            <a:r>
              <a:rPr lang="en-US" sz="4800" dirty="0"/>
              <a:t>Lecture 9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DDE6A-20F0-D446-C223-B44AB63492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Bineet Ghosh</a:t>
            </a:r>
          </a:p>
          <a:p>
            <a:r>
              <a:rPr lang="en-US" dirty="0">
                <a:hlinkClick r:id="rId3"/>
              </a:rPr>
              <a:t>bineet@ua.edu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1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Revisit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If you are given premises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, using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dirty="0"/>
                  <a:t> introduction, you can infer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,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US" dirty="0"/>
                  <a:t> introduction you can infer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Seems obvious, but on careful inspection, it isn’t.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dirty="0"/>
                  <a:t> can be inferred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then we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897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of natural deduction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3"/>
          <a:stretch/>
        </p:blipFill>
        <p:spPr>
          <a:xfrm>
            <a:off x="7532337" y="244430"/>
            <a:ext cx="3714941" cy="583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01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027" y="2025587"/>
            <a:ext cx="5535169" cy="415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76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∨(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Obvious! Isn’t it?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85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∨(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Not so much!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761" y="1280801"/>
            <a:ext cx="4597284" cy="489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95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∨(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256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1311A1-9C4D-64BA-CAC9-7F6D3E2590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26F27-7652-98FF-A68D-5ED76009B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36D082-BE53-093C-A566-366E1D47DE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∨(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1C57B1D-CE02-9FE1-FC5E-D5680B6325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728" y="1447734"/>
            <a:ext cx="6143183" cy="48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40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Proof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Are there other proof systems other than natural deduction?</a:t>
            </a:r>
          </a:p>
          <a:p>
            <a:pPr lvl="1"/>
            <a:r>
              <a:rPr lang="en-US" dirty="0"/>
              <a:t>Yes, the first proof system is called </a:t>
            </a:r>
            <a:r>
              <a:rPr lang="en-US" dirty="0" err="1"/>
              <a:t>Frege’s</a:t>
            </a:r>
            <a:r>
              <a:rPr lang="en-US" dirty="0"/>
              <a:t> proof system by </a:t>
            </a:r>
            <a:r>
              <a:rPr lang="en-US" dirty="0" err="1"/>
              <a:t>Gottlob</a:t>
            </a:r>
            <a:r>
              <a:rPr lang="en-US" dirty="0"/>
              <a:t> </a:t>
            </a:r>
            <a:r>
              <a:rPr lang="en-US" dirty="0" err="1"/>
              <a:t>Frege</a:t>
            </a:r>
            <a:r>
              <a:rPr lang="en-US" dirty="0"/>
              <a:t> in 1879.</a:t>
            </a:r>
          </a:p>
        </p:txBody>
      </p:sp>
    </p:spTree>
    <p:extLst>
      <p:ext uri="{BB962C8B-B14F-4D97-AF65-F5344CB8AC3E}">
        <p14:creationId xmlns:p14="http://schemas.microsoft.com/office/powerpoint/2010/main" val="2321644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and Tautologies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formula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dirty="0"/>
                  <a:t> is called a tautology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dirty="0"/>
                  <a:t>. That is, you don’t need any premise to prove a tautology.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7460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between inference and semantic entailment.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What happened to all the truth tables. Tautologies, contradictions, semantic entailment.</a:t>
                </a:r>
              </a:p>
              <a:p>
                <a:r>
                  <a:rPr lang="en-US" dirty="0"/>
                  <a:t>The proof system is equivalent to all the truth tables.</a:t>
                </a:r>
              </a:p>
              <a:p>
                <a:endParaRPr lang="en-US" dirty="0"/>
              </a:p>
              <a:p>
                <a:r>
                  <a:rPr lang="en-US" dirty="0"/>
                  <a:t>Difference between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Natural deduction is sound, i.e., whatever you infer from natural deduction can be proved using truth tables.</a:t>
                </a:r>
              </a:p>
              <a:p>
                <a:r>
                  <a:rPr lang="en-US" dirty="0"/>
                  <a:t>Natural deduction is complete, i.e., whatever can be proved using truth tables, can be proved using proof rules.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350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91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these algorithms?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0" y="1331352"/>
                <a:ext cx="9144000" cy="552664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If there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variables, then the time taken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Can we do better in theory? Is it so in practice? </a:t>
                </a:r>
              </a:p>
              <a:p>
                <a:endParaRPr lang="en-US" dirty="0"/>
              </a:p>
              <a:p>
                <a:r>
                  <a:rPr lang="en-US" dirty="0"/>
                  <a:t>In Theory: unlikely because checking satisfiability of Boolean formulas SAT is NP–Complete. If you can prove P = NP (or otherwise) then you will become rich and famous.</a:t>
                </a:r>
              </a:p>
              <a:p>
                <a:endParaRPr lang="en-US" dirty="0"/>
              </a:p>
              <a:p>
                <a:r>
                  <a:rPr lang="en-US" dirty="0"/>
                  <a:t>In practice: Yes, SAT is in many practical instances solved very quickly by many modern day SAT solvers. </a:t>
                </a:r>
              </a:p>
              <a:p>
                <a:r>
                  <a:rPr lang="en-US" dirty="0"/>
                  <a:t>Formulas with 1000s of variables are solved in seconds.</a:t>
                </a:r>
              </a:p>
              <a:p>
                <a:r>
                  <a:rPr lang="en-US" dirty="0"/>
                  <a:t>Key idea: Apply heuristics, mainly DPLL algorithm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0" y="1331352"/>
                <a:ext cx="9144000" cy="5526648"/>
              </a:xfrm>
              <a:blipFill>
                <a:blip r:embed="rId2"/>
                <a:stretch>
                  <a:fillRect l="-1200" t="-1764" r="-1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00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 and 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Natural deduction is sound, i.e., whatever you infer from natural deduction can be proved using truth tables.</a:t>
            </a:r>
          </a:p>
          <a:p>
            <a:endParaRPr lang="en-US" dirty="0"/>
          </a:p>
          <a:p>
            <a:r>
              <a:rPr lang="en-US" dirty="0"/>
              <a:t>Natural deduction is complete, i.e., whatever can be proved using truth tables, can be proved using proof rules.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2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48080-0D24-DD9B-30EC-A2A19AF4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513A3-F856-6BF8-5A22-424CDBC2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Deduction – Apply a set of rules to come to a logical conclusion</a:t>
            </a:r>
          </a:p>
        </p:txBody>
      </p:sp>
    </p:spTree>
    <p:extLst>
      <p:ext uri="{BB962C8B-B14F-4D97-AF65-F5344CB8AC3E}">
        <p14:creationId xmlns:p14="http://schemas.microsoft.com/office/powerpoint/2010/main" val="257293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b="1" i="1" u="sng" dirty="0"/>
              <a:t>Truth</a:t>
            </a:r>
            <a:r>
              <a:rPr lang="en-US" b="1" dirty="0"/>
              <a:t> (in prop. logic)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of the rules: Natural deduction. (A proof system for propositional logic)</a:t>
            </a:r>
          </a:p>
          <a:p>
            <a:endParaRPr lang="en-US" dirty="0"/>
          </a:p>
          <a:p>
            <a:r>
              <a:rPr lang="en-US" dirty="0"/>
              <a:t>An inference has two things: premise and conclusions.</a:t>
            </a:r>
          </a:p>
          <a:p>
            <a:r>
              <a:rPr lang="en-US" dirty="0"/>
              <a:t>Inference rules tells us what can be inferred from a given set of premises.</a:t>
            </a:r>
          </a:p>
          <a:p>
            <a:r>
              <a:rPr lang="en-US" dirty="0"/>
              <a:t>A proof is a sequence of application of inference rules that leads us from the premise to conclusion</a:t>
            </a:r>
          </a:p>
        </p:txBody>
      </p:sp>
    </p:spTree>
    <p:extLst>
      <p:ext uri="{BB962C8B-B14F-4D97-AF65-F5344CB8AC3E}">
        <p14:creationId xmlns:p14="http://schemas.microsoft.com/office/powerpoint/2010/main" val="305067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Deduction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set of proof rules for propositional logic.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204" y="2211410"/>
            <a:ext cx="7315576" cy="1593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655" y="3805343"/>
            <a:ext cx="6972658" cy="17399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AA4D9C1-3893-94D4-4961-62EB18C32AFC}"/>
              </a:ext>
            </a:extLst>
          </p:cNvPr>
          <p:cNvSpPr/>
          <p:nvPr/>
        </p:nvSpPr>
        <p:spPr>
          <a:xfrm>
            <a:off x="7666074" y="5168990"/>
            <a:ext cx="818707" cy="376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D606D0-6320-4001-9261-62860290D29A}"/>
              </a:ext>
            </a:extLst>
          </p:cNvPr>
          <p:cNvSpPr/>
          <p:nvPr/>
        </p:nvSpPr>
        <p:spPr>
          <a:xfrm>
            <a:off x="8296914" y="3556644"/>
            <a:ext cx="818707" cy="376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0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54CA1C-A966-3609-FDA9-64A3D5DD6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4171C-0D5B-058B-DA1D-7771C969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EFC4A-8DB6-B171-8B25-7F7504468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set of proof rules for propositional logic.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612AF3-331C-D548-1021-FBBEC8C5F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204" y="2211410"/>
            <a:ext cx="7315576" cy="15939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F71683-992F-0238-6EB6-082F848762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655" y="3805343"/>
            <a:ext cx="6972658" cy="17399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8C5DDCE-0774-4A10-7A70-51C24CE5E8B2}"/>
              </a:ext>
            </a:extLst>
          </p:cNvPr>
          <p:cNvSpPr/>
          <p:nvPr/>
        </p:nvSpPr>
        <p:spPr>
          <a:xfrm>
            <a:off x="7666074" y="5168990"/>
            <a:ext cx="818707" cy="376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8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7205FE-8EA0-0D57-460F-17919ADD61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19B5A-8CDD-42B3-8E98-F0537195C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B4016-533F-C09A-A268-7530BEF38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set of proof rules for propositional logic.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44DFAF-F8BA-321F-7CEF-A13540279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204" y="2211410"/>
            <a:ext cx="7315576" cy="15939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BCD81D-4121-7293-D5AD-23C1FDBA4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655" y="3805343"/>
            <a:ext cx="6972658" cy="173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2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Deduction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rules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448" y="2130552"/>
            <a:ext cx="6730122" cy="18107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545" y="3941291"/>
            <a:ext cx="6845652" cy="173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66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Deduction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more rules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162" y="1690688"/>
            <a:ext cx="6890104" cy="18606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005" y="3690861"/>
            <a:ext cx="5175516" cy="295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5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860</Words>
  <Application>Microsoft Office PowerPoint</Application>
  <PresentationFormat>Widescreen</PresentationFormat>
  <Paragraphs>92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MathJax_Main</vt:lpstr>
      <vt:lpstr>MathJax_Math</vt:lpstr>
      <vt:lpstr>Office Theme</vt:lpstr>
      <vt:lpstr>Trustworthy Autonomy Lecture 9</vt:lpstr>
      <vt:lpstr>Complexity of these algorithms?</vt:lpstr>
      <vt:lpstr>Other ways?</vt:lpstr>
      <vt:lpstr>What Is Truth (in prop. logic)</vt:lpstr>
      <vt:lpstr>Natural Deduction</vt:lpstr>
      <vt:lpstr>Natural Deduction</vt:lpstr>
      <vt:lpstr>Natural Deduction</vt:lpstr>
      <vt:lpstr>Natural Deduction (contd.)</vt:lpstr>
      <vt:lpstr>Natural Deduction</vt:lpstr>
      <vt:lpstr>Revisit</vt:lpstr>
      <vt:lpstr>All of natural deduction</vt:lpstr>
      <vt:lpstr>Examples</vt:lpstr>
      <vt:lpstr>Examples</vt:lpstr>
      <vt:lpstr>Examples</vt:lpstr>
      <vt:lpstr>One More Example</vt:lpstr>
      <vt:lpstr>One More Example</vt:lpstr>
      <vt:lpstr>Other Proof Systems</vt:lpstr>
      <vt:lpstr>Inference and Tautologies</vt:lpstr>
      <vt:lpstr>Connection between inference and semantic entailment.</vt:lpstr>
      <vt:lpstr>Soundness and completeness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Trustworthy Autonomy Lecture 5</dc:title>
  <dc:creator>Bineet Ghosh</dc:creator>
  <cp:lastModifiedBy>Bineet Ghosh</cp:lastModifiedBy>
  <cp:revision>29</cp:revision>
  <dcterms:created xsi:type="dcterms:W3CDTF">2024-01-25T15:57:08Z</dcterms:created>
  <dcterms:modified xsi:type="dcterms:W3CDTF">2024-02-13T00:02:46Z</dcterms:modified>
</cp:coreProperties>
</file>