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35" r:id="rId3"/>
    <p:sldId id="336" r:id="rId4"/>
    <p:sldId id="337" r:id="rId5"/>
    <p:sldId id="341" r:id="rId6"/>
    <p:sldId id="333" r:id="rId7"/>
    <p:sldId id="357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00" r:id="rId16"/>
    <p:sldId id="301" r:id="rId17"/>
    <p:sldId id="358" r:id="rId18"/>
    <p:sldId id="3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86928" autoAdjust="0"/>
  </p:normalViewPr>
  <p:slideViewPr>
    <p:cSldViewPr snapToGrid="0">
      <p:cViewPr varScale="1">
        <p:scale>
          <a:sx n="71" d="100"/>
          <a:sy n="71" d="100"/>
        </p:scale>
        <p:origin x="10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FB5A-53F0-47C6-811D-7F7046091D3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0A7BB-4185-4FE5-BB58-0066A183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l_1,x_1 -&gt;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0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62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Can you have multiple colors on a </a:t>
            </a:r>
            <a:r>
              <a:rPr lang="en-US" dirty="0" err="1"/>
              <a:t>vetex</a:t>
            </a:r>
            <a:r>
              <a:rPr lang="en-US" dirty="0"/>
              <a:t> (stupid question? Not when doing logic)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a is RED – it cannot have any other colors.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Repeat the same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for other colors,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and other vertices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Adjacent vertices have different colors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Repeat the same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for other colors,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and other vertices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45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a_i,j,v</a:t>
            </a:r>
            <a:r>
              <a:rPr lang="en-US" dirty="0"/>
              <a:t> = T,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a_ij</a:t>
            </a:r>
            <a:r>
              <a:rPr lang="en-US" dirty="0"/>
              <a:t> has value 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\</a:t>
            </a:r>
            <a:r>
              <a:rPr lang="en-US" dirty="0" err="1"/>
              <a:t>forall_and_i</a:t>
            </a:r>
            <a:r>
              <a:rPr lang="en-US" dirty="0"/>
              <a:t> \</a:t>
            </a:r>
            <a:r>
              <a:rPr lang="en-US" dirty="0" err="1"/>
              <a:t>forall_and_j</a:t>
            </a:r>
            <a:r>
              <a:rPr lang="en-US" dirty="0"/>
              <a:t> \</a:t>
            </a:r>
            <a:r>
              <a:rPr lang="en-US" dirty="0" err="1"/>
              <a:t>forall_or_v</a:t>
            </a:r>
            <a:r>
              <a:rPr lang="en-US" dirty="0"/>
              <a:t> </a:t>
            </a:r>
            <a:r>
              <a:rPr lang="en-US" dirty="0" err="1"/>
              <a:t>aijv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Truth: Given a premise, apply rules to natural deduction to come to conclusion. That is what is truth.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Given \</a:t>
            </a:r>
            <a:r>
              <a:rPr lang="en-US" dirty="0" err="1"/>
              <a:t>phi_i’s</a:t>
            </a:r>
            <a:r>
              <a:rPr lang="en-US" dirty="0"/>
              <a:t>, what can I infer. Say we have rules, \</a:t>
            </a:r>
            <a:r>
              <a:rPr lang="en-US" dirty="0" err="1"/>
              <a:t>phi_i</a:t>
            </a:r>
            <a:r>
              <a:rPr lang="en-US" dirty="0"/>
              <a:t>, \</a:t>
            </a:r>
            <a:r>
              <a:rPr lang="en-US" dirty="0" err="1"/>
              <a:t>phi_j</a:t>
            </a:r>
            <a:r>
              <a:rPr lang="en-US" dirty="0"/>
              <a:t>, \</a:t>
            </a:r>
            <a:r>
              <a:rPr lang="en-US" dirty="0" err="1"/>
              <a:t>phi_k</a:t>
            </a:r>
            <a:r>
              <a:rPr lang="en-US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MP, A-&gt;B, A =&gt;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34AED-7C5F-4A77-A1E7-069943872B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E63C-3DAC-AFE6-D0C7-F1D3E457B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0E3C1-817B-8737-1890-B318474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E2AC2-7261-34B0-B0F8-B5B15FF2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FCA52-DFCE-4656-FC28-9FE8073B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A1E09-547A-CD6D-919B-BC3DC3D1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A338-DAAD-8CE4-E3BA-E66B25F9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AB2D6-22C0-DDA2-EFA7-20DC7EC01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FCB9-A937-5D6D-747C-BE7708D1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473A-16E2-76B0-AB0D-2EC50F47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E60A-6BAC-2076-831A-7797DA3B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92F64-7D7E-3B9F-2532-54F79B272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9DC70-323D-D00E-EF67-067183A07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A352-2FCD-C5FB-34A3-10D24B0B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CE6C-A1E9-CFEC-A0AB-A5CFAFC6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C0FC9-D14F-ABE9-697A-A56596DB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EBF9-F065-7DBD-5A43-7E5FCCA3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D2C42-1EEC-4BB1-FE87-4962805B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6894-3E8F-7AFF-FE76-B4DADCD6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02F2-F4E0-B64B-100B-F483BDD0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8C165-BE07-10FC-D942-AA80B35C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D564-37DA-ADF0-2BA4-6B1B2F67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64195-93AA-0A5F-9734-C2058D20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BFBEC-D8E9-0587-29AB-BF0AE919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5E8B1-1205-AAAD-71F1-4B77B906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EAD15-1AEF-F3EB-9D29-17B4421C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0AA4-64B4-F489-A812-6315258D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5ED2-2B41-AFD5-7F5A-929DA5C66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E1583-9B82-7F60-2A40-E0DDBD98B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FCE7-42F0-7221-3CE0-CD37BFED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3DE6E-3F7C-B249-7A4D-4F258FA5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279A4-14FD-3131-5A64-AB806FCC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2D7E-E12A-8894-D791-8BA2425C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3D582-2D3D-B436-2E9D-CF5B8117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3397D-6220-6AEC-06F0-96C10312B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64656-24BE-B7F7-C54F-05A230E68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4473A-234B-5B68-11AF-73EE96EC4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86AE7-E810-5EDC-2884-8A9B3760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9B56D-2F20-6EBB-DCDD-E0252457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0EEFC-DA89-371E-FF5B-A6D373B4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166D-60F3-2D56-3396-26E883D2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C510A-B66E-93F3-1BB8-372D6F34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D28A6-5DBE-997C-6E9B-1673FC91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0AE5F-1240-5EFF-15A2-A3962343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2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4461C-AB6E-F181-1ACF-FFBB9BBA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E5094-1CFE-7211-551F-3B15ADCB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7F4A3-0610-932B-19BC-DD48297D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1F94-F4AA-F86E-79E2-3EF2867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1C18-9AC0-67C6-80AB-691456DA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7FA7-54E7-CEC2-A1D4-E53146D38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3732-ECCE-F8B0-0549-A6FB6729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8080-4297-988A-3760-BB2969B5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D61E0-871D-C214-477B-BA5354DA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B195-64E0-C00C-3D65-C401A452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A3C3-FD91-0226-8849-0F6FFFAE8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06F4A-32EC-4A75-4D9E-D4E6B30F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FF95A-611B-4010-A663-713C1870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1993E-BFFE-4A2E-A9AB-D96ECBD7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2F96E-EF3B-50A3-E7DC-6367444D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66619-07EF-A0A8-0E7B-FEB3F8CE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8CAE4-AE36-965F-4E35-E69811293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AACC-153C-F565-82B3-330774A0E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9B6C-02E9-41CE-A4C6-948B1E848BA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65569-3E42-916C-692C-7B305823C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BB3E7-4716-500A-D01D-DC33E8362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eet@u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0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0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7B26F-2C17-F8C7-0A49-CAA12FC15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Trustworthy Autonomy</a:t>
            </a:r>
            <a:br>
              <a:rPr lang="en-US" dirty="0"/>
            </a:br>
            <a:r>
              <a:rPr lang="en-US" sz="4800" dirty="0"/>
              <a:t>Lecture 8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DDE6A-20F0-D446-C223-B44AB634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Bineet Ghosh</a:t>
            </a:r>
          </a:p>
          <a:p>
            <a:r>
              <a:rPr lang="en-US" dirty="0">
                <a:hlinkClick r:id="rId2"/>
              </a:rPr>
              <a:t>bineet@ua.edu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for: Semantic Entailment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to check semantic entailment?</a:t>
                </a:r>
              </a:p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 how to check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:r>
                  <a:rPr lang="en-US" dirty="0"/>
                  <a:t>Same thing as before?</a:t>
                </a:r>
              </a:p>
              <a:p>
                <a:pPr lvl="1"/>
                <a:r>
                  <a:rPr lang="en-US" dirty="0"/>
                  <a:t>Compute truth tables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Collect all rows of truth tables when all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s are true.</a:t>
                </a:r>
              </a:p>
              <a:p>
                <a:pPr lvl="1"/>
                <a:r>
                  <a:rPr lang="en-US" dirty="0"/>
                  <a:t>Check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 is true for these rows.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59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these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there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variables, then the time taken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Can we do better in theory? Is it so in practice?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0" t="-2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056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these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there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variables, then the time taken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Can we do better in theory? Is it so in practice? </a:t>
                </a:r>
              </a:p>
              <a:p>
                <a:endParaRPr lang="en-US" dirty="0"/>
              </a:p>
              <a:p>
                <a:r>
                  <a:rPr lang="en-US" dirty="0"/>
                  <a:t>In Theory: unlikely because checking satisfiability of Boolean formulas SAT is NP–Complete. If you can prove P = NP (or otherwise) then you will become rich and famous.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0" t="-2014" r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367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these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0" y="1331352"/>
                <a:ext cx="9144000" cy="552664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If there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variables, then the time taken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Can we do better in theory? Is it so in practice? </a:t>
                </a:r>
              </a:p>
              <a:p>
                <a:endParaRPr lang="en-US" dirty="0"/>
              </a:p>
              <a:p>
                <a:r>
                  <a:rPr lang="en-US" dirty="0"/>
                  <a:t>In Theory: unlikely because checking satisfiability of Boolean formulas SAT is NP–Complete. If you can prove P = NP (or otherwise) then you will become rich and famous.</a:t>
                </a:r>
              </a:p>
              <a:p>
                <a:endParaRPr lang="en-US" dirty="0"/>
              </a:p>
              <a:p>
                <a:r>
                  <a:rPr lang="en-US" dirty="0"/>
                  <a:t>In practice: Yes, SAT is in many practical instances solved very quickly by many modern day SAT solvers. </a:t>
                </a:r>
              </a:p>
              <a:p>
                <a:r>
                  <a:rPr lang="en-US" dirty="0"/>
                  <a:t>Formulas with 1000s of variables are solved in seconds.</a:t>
                </a:r>
              </a:p>
              <a:p>
                <a:r>
                  <a:rPr lang="en-US" dirty="0"/>
                  <a:t>Key idea: Apply heuristics, mainly DPLL algorithm (will be discussed later in this course)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0" y="1331352"/>
                <a:ext cx="9144000" cy="5526648"/>
              </a:xfrm>
              <a:blipFill>
                <a:blip r:embed="rId2"/>
                <a:stretch>
                  <a:fillRect l="-1200" t="-2426" r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00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48080-0D24-DD9B-30EC-A2A19AF4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13A3-F856-6BF8-5A22-424CDBC2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Deduction – Apply a set of rules to come to a logical conclusion</a:t>
            </a:r>
          </a:p>
        </p:txBody>
      </p:sp>
    </p:spTree>
    <p:extLst>
      <p:ext uri="{BB962C8B-B14F-4D97-AF65-F5344CB8AC3E}">
        <p14:creationId xmlns:p14="http://schemas.microsoft.com/office/powerpoint/2010/main" val="2572935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b="1" i="1" u="sng" dirty="0"/>
              <a:t>Truth</a:t>
            </a:r>
            <a:r>
              <a:rPr lang="en-US" b="1" dirty="0"/>
              <a:t> (in prop. logic)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rules: Natural deduction. (A proof system for propositional logic)</a:t>
            </a:r>
          </a:p>
          <a:p>
            <a:endParaRPr lang="en-US" dirty="0"/>
          </a:p>
          <a:p>
            <a:r>
              <a:rPr lang="en-US" dirty="0"/>
              <a:t>An inference has two things: premise and conclusions.</a:t>
            </a:r>
          </a:p>
          <a:p>
            <a:r>
              <a:rPr lang="en-US" dirty="0"/>
              <a:t>Inference rules tells us what can be inferred from a given set of premises.</a:t>
            </a:r>
          </a:p>
          <a:p>
            <a:r>
              <a:rPr lang="en-US" dirty="0"/>
              <a:t>A proof is a sequence of application of inference rules that leads us from the premise to conclusion</a:t>
            </a:r>
          </a:p>
        </p:txBody>
      </p:sp>
    </p:spTree>
    <p:extLst>
      <p:ext uri="{BB962C8B-B14F-4D97-AF65-F5344CB8AC3E}">
        <p14:creationId xmlns:p14="http://schemas.microsoft.com/office/powerpoint/2010/main" val="3050677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Deduction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set of proof rules for propositional logic.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04" y="2211410"/>
            <a:ext cx="7315576" cy="1593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655" y="3805343"/>
            <a:ext cx="6972658" cy="17399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A4D9C1-3893-94D4-4961-62EB18C32AFC}"/>
              </a:ext>
            </a:extLst>
          </p:cNvPr>
          <p:cNvSpPr/>
          <p:nvPr/>
        </p:nvSpPr>
        <p:spPr>
          <a:xfrm>
            <a:off x="7666074" y="5168990"/>
            <a:ext cx="818707" cy="376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D606D0-6320-4001-9261-62860290D29A}"/>
              </a:ext>
            </a:extLst>
          </p:cNvPr>
          <p:cNvSpPr/>
          <p:nvPr/>
        </p:nvSpPr>
        <p:spPr>
          <a:xfrm>
            <a:off x="8296914" y="3556644"/>
            <a:ext cx="818707" cy="376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09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4CA1C-A966-3609-FDA9-64A3D5DD6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4171C-0D5B-058B-DA1D-7771C969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EFC4A-8DB6-B171-8B25-7F7504468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set of proof rules for propositional logic.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612AF3-331C-D548-1021-FBBEC8C5F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04" y="2211410"/>
            <a:ext cx="7315576" cy="1593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F71683-992F-0238-6EB6-082F848762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655" y="3805343"/>
            <a:ext cx="6972658" cy="17399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8C5DDCE-0774-4A10-7A70-51C24CE5E8B2}"/>
              </a:ext>
            </a:extLst>
          </p:cNvPr>
          <p:cNvSpPr/>
          <p:nvPr/>
        </p:nvSpPr>
        <p:spPr>
          <a:xfrm>
            <a:off x="7666074" y="5168990"/>
            <a:ext cx="818707" cy="376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80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7205FE-8EA0-0D57-460F-17919ADD6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9B5A-8CDD-42B3-8E98-F0537195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B4016-533F-C09A-A268-7530BEF38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set of proof rules for propositional logic.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44DFAF-F8BA-321F-7CEF-A13540279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04" y="2211410"/>
            <a:ext cx="7315576" cy="1593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BCD81D-4121-7293-D5AD-23C1FDBA4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655" y="3805343"/>
            <a:ext cx="6972658" cy="173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2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Reachability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Hardware chip designed using some complex logic.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Computation: Sequence of inputs, Sequence of Outputs</a:t>
            </a:r>
          </a:p>
          <a:p>
            <a:r>
              <a:rPr lang="en-US" dirty="0"/>
              <a:t>Proving that the computation is “correct”.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809" y="2450214"/>
            <a:ext cx="2487886" cy="222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5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Reachability Verification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What do you mean correct? One of the outputs should not be set to true for 5 steps starting from an initial input.</a:t>
                </a:r>
              </a:p>
              <a:p>
                <a:r>
                  <a:rPr lang="en-US" dirty="0"/>
                  <a:t>Lets formalize this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dirty="0"/>
                  <a:t> is for inputs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is for internal variables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dirty="0"/>
                  <a:t> is for outputs</a:t>
                </a:r>
              </a:p>
              <a:p>
                <a:r>
                  <a:rPr lang="en-US" dirty="0"/>
                  <a:t>Circuit – transition relation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for given input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dirty="0"/>
                  <a:t> leads to input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dirty="0"/>
                  <a:t> given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Input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, similarly with computational sequence and output sequence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85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Circuits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Initial input and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Safety of 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Encoding safety as SAT solving: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∧…⇒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Science behind most hardware verification tools like Synopsis, Cadence, and others. Of course, there is a lot of engineering.</a:t>
                </a:r>
              </a:p>
              <a:p>
                <a:endParaRPr lang="en-US" dirty="0"/>
              </a:p>
              <a:p>
                <a:r>
                  <a:rPr lang="en-US" dirty="0"/>
                  <a:t>Can be applied for discrete systems as well.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95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Logic And Sudoku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Sudoku using SAT solvers?</a:t>
            </a:r>
          </a:p>
          <a:p>
            <a:r>
              <a:rPr lang="en-US" dirty="0"/>
              <a:t>Rules:</a:t>
            </a:r>
          </a:p>
          <a:p>
            <a:pPr lvl="1"/>
            <a:r>
              <a:rPr lang="en-US" sz="2000" dirty="0"/>
              <a:t>Every row has 1–9.</a:t>
            </a:r>
          </a:p>
          <a:p>
            <a:pPr lvl="1"/>
            <a:r>
              <a:rPr lang="en-US" sz="2000" dirty="0"/>
              <a:t>Every column has 1–9.</a:t>
            </a:r>
          </a:p>
          <a:p>
            <a:pPr lvl="1"/>
            <a:r>
              <a:rPr lang="en-US" sz="2000" dirty="0"/>
              <a:t>Every marked 3x3 square has 1–9.</a:t>
            </a:r>
          </a:p>
          <a:p>
            <a:pPr lvl="1"/>
            <a:r>
              <a:rPr lang="en-US" sz="2000" dirty="0"/>
              <a:t>No number is repeated in row,</a:t>
            </a:r>
            <a:br>
              <a:rPr lang="en-US" sz="2000" dirty="0"/>
            </a:br>
            <a:r>
              <a:rPr lang="en-US" sz="2000" dirty="0"/>
              <a:t>column, or square.</a:t>
            </a:r>
          </a:p>
          <a:p>
            <a:r>
              <a:rPr lang="en-US" dirty="0"/>
              <a:t>How to solve?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98320"/>
            <a:ext cx="4456176" cy="451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9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Coloring using 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Four colors R, B, G, Y</a:t>
                </a:r>
              </a:p>
              <a:p>
                <a:r>
                  <a:rPr lang="en-US" dirty="0"/>
                  <a:t>For each vertex create 4 variables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a is colored R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a is colored B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a is colored G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a is colored Y</a:t>
                </a:r>
              </a:p>
              <a:p>
                <a:r>
                  <a:rPr lang="en-US" dirty="0"/>
                  <a:t>Encode graph constraints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¬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∧¬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∧¬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∧…</m:t>
                    </m:r>
                  </m:oMath>
                </a14:m>
                <a:r>
                  <a:rPr lang="en-US" dirty="0"/>
                  <a:t> Unique color to each vertex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→¬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∧¬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∧¬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]∧… </m:t>
                    </m:r>
                  </m:oMath>
                </a14:m>
                <a:r>
                  <a:rPr lang="en-US" dirty="0"/>
                  <a:t> Adj. vertices have diff. colors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8948928" y="1161288"/>
            <a:ext cx="47548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948928" y="2249107"/>
            <a:ext cx="47548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948928" y="3336871"/>
            <a:ext cx="47548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869936" y="3336871"/>
            <a:ext cx="47548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027920" y="3336871"/>
            <a:ext cx="47548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0146792" y="1858624"/>
            <a:ext cx="47548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627620" y="1858624"/>
            <a:ext cx="475488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n-US" dirty="0"/>
          </a:p>
        </p:txBody>
      </p:sp>
      <p:cxnSp>
        <p:nvCxnSpPr>
          <p:cNvPr id="13" name="Straight Connector 12"/>
          <p:cNvCxnSpPr>
            <a:stCxn id="4" idx="5"/>
            <a:endCxn id="9" idx="2"/>
          </p:cNvCxnSpPr>
          <p:nvPr/>
        </p:nvCxnSpPr>
        <p:spPr>
          <a:xfrm>
            <a:off x="9354782" y="1567142"/>
            <a:ext cx="792010" cy="529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" idx="7"/>
          </p:cNvCxnSpPr>
          <p:nvPr/>
        </p:nvCxnSpPr>
        <p:spPr>
          <a:xfrm flipH="1">
            <a:off x="8033474" y="1414404"/>
            <a:ext cx="915454" cy="513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0"/>
            <a:endCxn id="9" idx="4"/>
          </p:cNvCxnSpPr>
          <p:nvPr/>
        </p:nvCxnSpPr>
        <p:spPr>
          <a:xfrm flipV="1">
            <a:off x="10265664" y="2334113"/>
            <a:ext cx="118872" cy="1002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6"/>
            <a:endCxn id="9" idx="3"/>
          </p:cNvCxnSpPr>
          <p:nvPr/>
        </p:nvCxnSpPr>
        <p:spPr>
          <a:xfrm flipV="1">
            <a:off x="9424416" y="2264479"/>
            <a:ext cx="792010" cy="2223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10" idx="5"/>
          </p:cNvCxnSpPr>
          <p:nvPr/>
        </p:nvCxnSpPr>
        <p:spPr>
          <a:xfrm flipH="1" flipV="1">
            <a:off x="8033474" y="2264479"/>
            <a:ext cx="915454" cy="2223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0"/>
            <a:endCxn id="4" idx="4"/>
          </p:cNvCxnSpPr>
          <p:nvPr/>
        </p:nvCxnSpPr>
        <p:spPr>
          <a:xfrm flipV="1">
            <a:off x="9186672" y="1636777"/>
            <a:ext cx="0" cy="6123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0"/>
            <a:endCxn id="10" idx="4"/>
          </p:cNvCxnSpPr>
          <p:nvPr/>
        </p:nvCxnSpPr>
        <p:spPr>
          <a:xfrm flipH="1" flipV="1">
            <a:off x="7865364" y="2334113"/>
            <a:ext cx="242316" cy="1002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0"/>
            <a:endCxn id="5" idx="4"/>
          </p:cNvCxnSpPr>
          <p:nvPr/>
        </p:nvCxnSpPr>
        <p:spPr>
          <a:xfrm flipV="1">
            <a:off x="9186672" y="2724595"/>
            <a:ext cx="0" cy="6122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8" idx="2"/>
          </p:cNvCxnSpPr>
          <p:nvPr/>
        </p:nvCxnSpPr>
        <p:spPr>
          <a:xfrm>
            <a:off x="9424416" y="3574615"/>
            <a:ext cx="603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6"/>
          </p:cNvCxnSpPr>
          <p:nvPr/>
        </p:nvCxnSpPr>
        <p:spPr>
          <a:xfrm>
            <a:off x="8345424" y="3574615"/>
            <a:ext cx="603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D15DE8-9B0D-FCFC-F79F-5F4E2645C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9E96-7D69-02DD-C6F6-B392C7A9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Logic And Sudoku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77076-803B-A70B-1CD9-30AFB999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Sudoku using SAT solvers?</a:t>
            </a:r>
          </a:p>
          <a:p>
            <a:r>
              <a:rPr lang="en-US" dirty="0"/>
              <a:t>Rules:</a:t>
            </a:r>
          </a:p>
          <a:p>
            <a:pPr lvl="1"/>
            <a:r>
              <a:rPr lang="en-US" sz="2000" dirty="0"/>
              <a:t>Every row has 1–9.</a:t>
            </a:r>
          </a:p>
          <a:p>
            <a:pPr lvl="1"/>
            <a:r>
              <a:rPr lang="en-US" sz="2000" dirty="0"/>
              <a:t>Every column has 1–9.</a:t>
            </a:r>
          </a:p>
          <a:p>
            <a:pPr lvl="1"/>
            <a:r>
              <a:rPr lang="en-US" sz="2000" dirty="0"/>
              <a:t>Every marked 3x3 square has 1–9.</a:t>
            </a:r>
          </a:p>
          <a:p>
            <a:pPr lvl="1"/>
            <a:r>
              <a:rPr lang="en-US" sz="2000" dirty="0"/>
              <a:t>No number is repeated in row,</a:t>
            </a:r>
            <a:br>
              <a:rPr lang="en-US" sz="2000" dirty="0"/>
            </a:br>
            <a:r>
              <a:rPr lang="en-US" sz="2000" dirty="0"/>
              <a:t>column, or square.</a:t>
            </a:r>
          </a:p>
          <a:p>
            <a:r>
              <a:rPr lang="en-US" dirty="0"/>
              <a:t>How to solve?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B841A9-7256-5C33-4E0F-0B799A5B8D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98320"/>
            <a:ext cx="4456176" cy="451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9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for: Tautology, Contradiction, and Satisfiability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how to check if it is a tautology?</a:t>
                </a:r>
              </a:p>
              <a:p>
                <a:pPr lvl="1"/>
                <a:r>
                  <a:rPr lang="en-US" dirty="0"/>
                  <a:t>Compute the truth table for the formula and see if all the rows evaluate to True.</a:t>
                </a:r>
              </a:p>
              <a:p>
                <a:endParaRPr lang="en-US" dirty="0"/>
              </a:p>
              <a:p>
                <a:r>
                  <a:rPr lang="en-US" dirty="0"/>
                  <a:t>How to check if it is a contradiction?</a:t>
                </a:r>
              </a:p>
              <a:p>
                <a:pPr lvl="1"/>
                <a:r>
                  <a:rPr lang="en-US" dirty="0"/>
                  <a:t>See if all the rows in truth table evaluates to false.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How to check it is </a:t>
                </a:r>
                <a:r>
                  <a:rPr lang="en-US" dirty="0" err="1"/>
                  <a:t>satisfiable</a:t>
                </a:r>
                <a:r>
                  <a:rPr lang="en-US" dirty="0"/>
                  <a:t>?</a:t>
                </a:r>
              </a:p>
              <a:p>
                <a:pPr lvl="1"/>
                <a:r>
                  <a:rPr lang="en-US" dirty="0"/>
                  <a:t>Same thing.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0" t="-2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75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for: Semantic Entailment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to check semantic entailment?</a:t>
                </a:r>
              </a:p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 how to check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0" t="-2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69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1076</Words>
  <Application>Microsoft Office PowerPoint</Application>
  <PresentationFormat>Widescreen</PresentationFormat>
  <Paragraphs>135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Wingdings</vt:lpstr>
      <vt:lpstr>Office Theme</vt:lpstr>
      <vt:lpstr>Trustworthy Autonomy Lecture 8</vt:lpstr>
      <vt:lpstr>Example 2: Reachability Verification</vt:lpstr>
      <vt:lpstr>Example 2: Reachability Verification</vt:lpstr>
      <vt:lpstr>Safety Of Circuits</vt:lpstr>
      <vt:lpstr>Propositional Logic And Sudoku</vt:lpstr>
      <vt:lpstr>4 Coloring using SAT</vt:lpstr>
      <vt:lpstr>Propositional Logic And Sudoku</vt:lpstr>
      <vt:lpstr>Algorithms for: Tautology, Contradiction, and Satisfiability</vt:lpstr>
      <vt:lpstr>Algorithms for: Semantic Entailment</vt:lpstr>
      <vt:lpstr>Algorithms for: Semantic Entailment</vt:lpstr>
      <vt:lpstr>Complexity of these algorithms?</vt:lpstr>
      <vt:lpstr>Complexity of these algorithms?</vt:lpstr>
      <vt:lpstr>Complexity of these algorithms?</vt:lpstr>
      <vt:lpstr>Other ways?</vt:lpstr>
      <vt:lpstr>What Is Truth (in prop. logic)</vt:lpstr>
      <vt:lpstr>Natural Deduction</vt:lpstr>
      <vt:lpstr>Natural Deduction</vt:lpstr>
      <vt:lpstr>Natural Deduction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Autonomy Lecture 5</dc:title>
  <dc:creator>Bineet Ghosh</dc:creator>
  <cp:lastModifiedBy>Bineet Ghosh</cp:lastModifiedBy>
  <cp:revision>22</cp:revision>
  <dcterms:created xsi:type="dcterms:W3CDTF">2024-01-25T15:57:08Z</dcterms:created>
  <dcterms:modified xsi:type="dcterms:W3CDTF">2024-02-08T15:03:51Z</dcterms:modified>
</cp:coreProperties>
</file>