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779" r:id="rId3"/>
    <p:sldId id="780" r:id="rId4"/>
    <p:sldId id="781" r:id="rId5"/>
    <p:sldId id="789" r:id="rId6"/>
    <p:sldId id="482" r:id="rId7"/>
    <p:sldId id="484" r:id="rId8"/>
    <p:sldId id="827" r:id="rId9"/>
    <p:sldId id="828" r:id="rId10"/>
    <p:sldId id="266" r:id="rId11"/>
    <p:sldId id="793" r:id="rId12"/>
    <p:sldId id="673" r:id="rId13"/>
    <p:sldId id="674" r:id="rId14"/>
    <p:sldId id="792" r:id="rId15"/>
    <p:sldId id="276" r:id="rId16"/>
    <p:sldId id="794" r:id="rId17"/>
    <p:sldId id="734" r:id="rId18"/>
    <p:sldId id="661" r:id="rId19"/>
    <p:sldId id="662" r:id="rId20"/>
    <p:sldId id="663" r:id="rId21"/>
    <p:sldId id="735" r:id="rId22"/>
    <p:sldId id="736" r:id="rId23"/>
    <p:sldId id="737" r:id="rId24"/>
    <p:sldId id="795" r:id="rId25"/>
    <p:sldId id="696" r:id="rId26"/>
    <p:sldId id="697" r:id="rId27"/>
    <p:sldId id="7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A45C-16BB-49E0-9630-25B1D351374B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989A-07A8-4015-884B-F1B7230A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As an illustration, let us consider the following initial concentration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8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Consider this notion of quantitative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Here, I propose a strategy, among all possible sequences of invoking the cloud/local model, that has low cost and low loss.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the possible sequences of invoking the cloud/local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0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Now the question is, why do we care about computing reachable sets?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We care about computing reachable sets is because, it is a handy tool to perform safety verification, among 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Now that we know possible concentration levels after time t </a:t>
            </a:r>
            <a:r>
              <a:rPr lang="en-US" b="0" dirty="0" err="1"/>
              <a:t>apriori</a:t>
            </a:r>
            <a:r>
              <a:rPr lang="en-US" b="0" dirty="0"/>
              <a:t>, we can check if those concentration levels are indeed withing the safe limits or not. That is, not too high, or not too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Now, let’s recall the anesthesia model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we would want to perform safety verification of the model using reachable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that we have the dynamics, which is dictated by some parameters \</a:t>
            </a:r>
            <a:r>
              <a:rPr lang="en-US" dirty="0" err="1"/>
              <a:t>theta_i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perform safety analysis on this model, and provide a safety certificate. Which is, safe or unsafe.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this techniques assumes that the model is accurate.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That is, the chosen values of the thetas are accurate.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with this assumption, let’s say we perform our analysis and see that the system is safe.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Now, what if we discover a modeling error.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I.e., the values that we chose for \thetas are not accurate.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Would it still be safe? We don’t know!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Now the question is, why would there be a modeling error?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7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Recall that these parameters we determined empirically. Therefore, they come with errors associated with them.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Also, these parameters are dependent on patient specific factors such as weight, lung capacity etc..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 choosing the same fixed set of values, of the parameters, for all patients might not be an accurate way of modeling.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Two aspects of this course, using 3 examples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5C7A-77AB-4CC9-83C0-75D701D2AA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5910-1E09-7BCC-1637-A7904505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253CB-1D61-74A4-6752-9B6AAC75E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5F5E7-8839-EF15-A6CE-9410154C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57FA2-9BFF-207A-E641-740C8FA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25DA8-AC62-69D5-D598-85C36121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51C2-3B21-AE0B-5EC7-5F84CCF4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406F1-D224-5B64-A40F-34821BC01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98F8-6F3F-7A53-E4F8-4F38AB70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04A1-4DFC-995A-3DB9-1DF4B2C4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AA5F3-7BDF-C800-3ACA-30D139AA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E5A98-5FCE-899E-EF7D-46CC8EA27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98D15-F367-F63A-75D8-FF02326A8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4923-BD16-9349-C863-9576E0D8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B147-D768-00CC-7CC7-46F67D30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718C-9FC0-9889-0688-52FE7195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2843-4058-359F-CF30-AEE70AB9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15B6-5819-E00B-01AA-F49AAAB6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684AF-28B9-7F0D-9611-2F51410D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B797-A7F6-3F4A-9A2A-BAA499B7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99913-3821-6BB4-C64A-7CD7B649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94ED-759E-A643-EBA0-126040C1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D85-301F-24F3-AA39-ACAF9411C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E26A5-9411-E8E6-2981-F01A98FE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20BD7-E3C9-D4CC-F99D-0C45045D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5FF8D-E5CA-B9FD-0CE7-8371F0E8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F07B-B532-4F64-1396-386FC6EC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6FE9-E754-3DC3-1FDC-8DA5A7B71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EDABB-6895-DBB6-39F9-9A0472BC7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077F2-02FB-D1AF-97BA-E0272481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0653D-700B-AC88-3302-9582ADC4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2EFD4-B6B0-DB9B-6752-CFD6D59C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8A73-4B81-92E4-7916-A366B55E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64FF3-6348-FFA1-1693-47C43D6AB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CB8-FD95-40C4-B5A8-848B394E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22EAB-362F-6BE4-B322-AC98EAEED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E4A7C-3ACB-CAA3-B566-DC2677EA4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D9BE1-5E6D-B892-785B-C5E73F7E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3CAFA-0F76-0FA9-53C7-26025A3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9DAA4-56D6-7498-7A54-E2AB9BF8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350D-239D-E20E-0F3E-3C1F1DFD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0454E-EB3D-B8FD-FFF7-DF76EC5E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C3A49-48F5-2363-0F4E-905E922B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0B043-27B1-28BC-BB0A-B42A17F2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C9FCD-ECD5-87D9-C1FD-EB53ACA0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BA8F-5C94-09DD-0B76-8B1C40D6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0714B-C5D5-5648-CDAA-1C6A2487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9612-5976-6442-6A89-F63723D0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A338F-44C7-AF63-8AB8-F9518B6D4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C532C-925C-0BEB-8E2A-C177ACFDF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995D-4F90-B844-4E91-D4D8307B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B436-02B0-23AC-671D-0D9E150B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35E49-8EA2-8E4E-6177-B18CA998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4609-23A1-BC67-A5A2-02E1E9F9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9473-03B9-DB9F-B803-7448EAAAC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58618-8E14-42CC-9517-6C09903B3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34927-569D-D37C-90F5-327152F4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1A5B3-F8EE-548B-0364-31814C2A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2B000-398B-6F38-A8B0-09ED318E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4C9F8-DC8E-9C19-01A2-1940A7BB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8549B-D6A6-7042-CB77-3DE177C7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FA1EF-0026-7C67-CB0C-29AEC7BF5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B5B0-BA59-480D-9093-38253DE2D8C0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3262-C3A4-8521-FF23-E8037EB7C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A124-455A-4911-FDEC-199D60BC9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FC0E-FB89-4D61-B33B-606B6E22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9E7624-55AA-FE6B-E6B3-7DB719C9D526}"/>
              </a:ext>
            </a:extLst>
          </p:cNvPr>
          <p:cNvSpPr/>
          <p:nvPr/>
        </p:nvSpPr>
        <p:spPr>
          <a:xfrm>
            <a:off x="142782" y="1690689"/>
            <a:ext cx="6084903" cy="2454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Verification of Autonomous Systems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Monitoring systems for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Safe-workload balancing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E60B6D-291B-A1A0-DB38-6B0A64533D6F}"/>
              </a:ext>
            </a:extLst>
          </p:cNvPr>
          <p:cNvSpPr/>
          <p:nvPr/>
        </p:nvSpPr>
        <p:spPr>
          <a:xfrm>
            <a:off x="6365289" y="4367814"/>
            <a:ext cx="5683930" cy="205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Designing of Autonomous Systems </a:t>
            </a:r>
          </a:p>
          <a:p>
            <a:pPr algn="ctr"/>
            <a:endParaRPr lang="en-US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Safe and performance optimal autonomous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51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9E7624-55AA-FE6B-E6B3-7DB719C9D526}"/>
              </a:ext>
            </a:extLst>
          </p:cNvPr>
          <p:cNvSpPr/>
          <p:nvPr/>
        </p:nvSpPr>
        <p:spPr>
          <a:xfrm>
            <a:off x="142782" y="1690689"/>
            <a:ext cx="6084903" cy="2454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Verification of Autonomous Systems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Monitoring systems for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Safe-workload balancing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E60B6D-291B-A1A0-DB38-6B0A64533D6F}"/>
              </a:ext>
            </a:extLst>
          </p:cNvPr>
          <p:cNvSpPr/>
          <p:nvPr/>
        </p:nvSpPr>
        <p:spPr>
          <a:xfrm>
            <a:off x="6365289" y="4367814"/>
            <a:ext cx="5683930" cy="205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Designing of Autonomous Systems </a:t>
            </a:r>
          </a:p>
          <a:p>
            <a:pPr algn="ctr"/>
            <a:endParaRPr lang="en-US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Safe and performance optimal autonomous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4CD0CF-57BE-10AC-3740-BB24727D3387}"/>
              </a:ext>
            </a:extLst>
          </p:cNvPr>
          <p:cNvSpPr/>
          <p:nvPr/>
        </p:nvSpPr>
        <p:spPr>
          <a:xfrm>
            <a:off x="221941" y="2651823"/>
            <a:ext cx="5655075" cy="5326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372B-F042-D7DF-AB1F-64D623FA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Event of a Crash!</a:t>
            </a:r>
          </a:p>
        </p:txBody>
      </p:sp>
      <p:pic>
        <p:nvPicPr>
          <p:cNvPr id="1026" name="Picture 2" descr="2 Die and Many Are Hurt as Plane Crashes in San Francisco - The New York  Times">
            <a:extLst>
              <a:ext uri="{FF2B5EF4-FFF2-40B4-BE49-F238E27FC236}">
                <a16:creationId xmlns:a16="http://schemas.microsoft.com/office/drawing/2014/main" id="{01E5A1A4-2BB4-82AD-3EE1-0153B7D0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4059381"/>
            <a:ext cx="4186759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la owner shares insights after Model 3 protects him from violent  high-speed crash">
            <a:extLst>
              <a:ext uri="{FF2B5EF4-FFF2-40B4-BE49-F238E27FC236}">
                <a16:creationId xmlns:a16="http://schemas.microsoft.com/office/drawing/2014/main" id="{540F4ED8-BC9E-C476-A21E-0BA0FC0F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40" y="4059381"/>
            <a:ext cx="4186760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238024-4DFD-DFCE-B6DC-F11919A7F20A}"/>
              </a:ext>
            </a:extLst>
          </p:cNvPr>
          <p:cNvGrpSpPr/>
          <p:nvPr/>
        </p:nvGrpSpPr>
        <p:grpSpPr>
          <a:xfrm>
            <a:off x="110034" y="1660124"/>
            <a:ext cx="4470844" cy="1325562"/>
            <a:chOff x="110034" y="1660124"/>
            <a:chExt cx="4470844" cy="1325562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9534D130-3493-BDF7-AD62-9C3FEBEB75A1}"/>
                </a:ext>
              </a:extLst>
            </p:cNvPr>
            <p:cNvSpPr/>
            <p:nvPr/>
          </p:nvSpPr>
          <p:spPr>
            <a:xfrm>
              <a:off x="110034" y="1660124"/>
              <a:ext cx="4470844" cy="1325562"/>
            </a:xfrm>
            <a:prstGeom prst="cloudCallout">
              <a:avLst>
                <a:gd name="adj1" fmla="val 55744"/>
                <a:gd name="adj2" fmla="val 10265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1D09CA-A2DE-51A7-0199-CE1364AA16E0}"/>
                </a:ext>
              </a:extLst>
            </p:cNvPr>
            <p:cNvSpPr txBox="1"/>
            <p:nvPr/>
          </p:nvSpPr>
          <p:spPr>
            <a:xfrm>
              <a:off x="568170" y="1773342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Cause of the crash?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4C2BD-A3F5-7976-EE23-DAFB0C418D66}"/>
              </a:ext>
            </a:extLst>
          </p:cNvPr>
          <p:cNvGrpSpPr/>
          <p:nvPr/>
        </p:nvGrpSpPr>
        <p:grpSpPr>
          <a:xfrm>
            <a:off x="4838330" y="1553592"/>
            <a:ext cx="2530136" cy="3675356"/>
            <a:chOff x="4838330" y="1553592"/>
            <a:chExt cx="2530136" cy="3675356"/>
          </a:xfrm>
        </p:grpSpPr>
        <p:pic>
          <p:nvPicPr>
            <p:cNvPr id="1032" name="Picture 8" descr="The Police Car Opposite The Of The Police Station Stock Illustration -  Download Image Now - iStock">
              <a:extLst>
                <a:ext uri="{FF2B5EF4-FFF2-40B4-BE49-F238E27FC236}">
                  <a16:creationId xmlns:a16="http://schemas.microsoft.com/office/drawing/2014/main" id="{E0EC9AC6-BC4B-52BB-0CF8-CF9B817DF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098" y="1700212"/>
              <a:ext cx="2263806" cy="161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urance office building icon cartoon style Vector Image">
              <a:extLst>
                <a:ext uri="{FF2B5EF4-FFF2-40B4-BE49-F238E27FC236}">
                  <a16:creationId xmlns:a16="http://schemas.microsoft.com/office/drawing/2014/main" id="{8988F96C-53E3-33A1-A788-41805A53E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304" y="3316688"/>
              <a:ext cx="1602789" cy="172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F2F73F-176E-3519-9E37-9AC196900B41}"/>
                </a:ext>
              </a:extLst>
            </p:cNvPr>
            <p:cNvSpPr/>
            <p:nvPr/>
          </p:nvSpPr>
          <p:spPr>
            <a:xfrm>
              <a:off x="4838330" y="1553592"/>
              <a:ext cx="2530136" cy="36753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1677B-AF33-D144-E393-AAC5FD51E2BF}"/>
              </a:ext>
            </a:extLst>
          </p:cNvPr>
          <p:cNvGrpSpPr/>
          <p:nvPr/>
        </p:nvGrpSpPr>
        <p:grpSpPr>
          <a:xfrm>
            <a:off x="7625918" y="1690688"/>
            <a:ext cx="4590324" cy="1325562"/>
            <a:chOff x="7601676" y="1464290"/>
            <a:chExt cx="4590324" cy="13255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F0BBC1-4199-EBFC-4709-4C670766641A}"/>
                </a:ext>
              </a:extLst>
            </p:cNvPr>
            <p:cNvSpPr txBox="1"/>
            <p:nvPr/>
          </p:nvSpPr>
          <p:spPr>
            <a:xfrm>
              <a:off x="8179292" y="1578656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Who was at fault?</a:t>
              </a:r>
            </a:p>
          </p:txBody>
        </p:sp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E4909A9D-02B0-F010-0D0E-A9EAC2A8D8AF}"/>
                </a:ext>
              </a:extLst>
            </p:cNvPr>
            <p:cNvSpPr/>
            <p:nvPr/>
          </p:nvSpPr>
          <p:spPr>
            <a:xfrm>
              <a:off x="7601676" y="1464290"/>
              <a:ext cx="4470844" cy="1325562"/>
            </a:xfrm>
            <a:prstGeom prst="cloudCallout">
              <a:avLst>
                <a:gd name="adj1" fmla="val -53667"/>
                <a:gd name="adj2" fmla="val 7854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632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2AC4-2E9A-4650-7314-FACDB6BE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the Crash</a:t>
            </a:r>
          </a:p>
        </p:txBody>
      </p:sp>
      <p:pic>
        <p:nvPicPr>
          <p:cNvPr id="2050" name="Picture 2" descr="How does a black box work? | Science | In-depth reporting on science and  technology | DW | 09.01.2020">
            <a:extLst>
              <a:ext uri="{FF2B5EF4-FFF2-40B4-BE49-F238E27FC236}">
                <a16:creationId xmlns:a16="http://schemas.microsoft.com/office/drawing/2014/main" id="{E919E8E5-5630-545C-0DBF-69968250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15410"/>
            <a:ext cx="4152900" cy="23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49081-0A69-DDA2-D65C-51E53DC4CC81}"/>
              </a:ext>
            </a:extLst>
          </p:cNvPr>
          <p:cNvSpPr txBox="1"/>
          <p:nvPr/>
        </p:nvSpPr>
        <p:spPr>
          <a:xfrm>
            <a:off x="6314982" y="1859340"/>
            <a:ext cx="5652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Stores information</a:t>
            </a:r>
            <a:r>
              <a:rPr lang="en-US" sz="3200" dirty="0"/>
              <a:t> of the vehicle/plane until the time of crash.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9AB0E-9FCF-46E1-9325-1D7C2795DF5B}"/>
              </a:ext>
            </a:extLst>
          </p:cNvPr>
          <p:cNvSpPr txBox="1"/>
          <p:nvPr/>
        </p:nvSpPr>
        <p:spPr>
          <a:xfrm>
            <a:off x="1507262" y="4277621"/>
            <a:ext cx="204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Flight Black Box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0646B6-5480-C7BD-E7A2-DC84E97CA6D9}"/>
              </a:ext>
            </a:extLst>
          </p:cNvPr>
          <p:cNvSpPr/>
          <p:nvPr/>
        </p:nvSpPr>
        <p:spPr>
          <a:xfrm>
            <a:off x="5048434" y="2275747"/>
            <a:ext cx="1047565" cy="73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DF3073-D707-F50A-595C-74C09E833E42}"/>
              </a:ext>
            </a:extLst>
          </p:cNvPr>
          <p:cNvSpPr/>
          <p:nvPr/>
        </p:nvSpPr>
        <p:spPr>
          <a:xfrm rot="5400000">
            <a:off x="8083858" y="3522279"/>
            <a:ext cx="1047565" cy="151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3F9E7-3902-964E-8EEE-0F1439754951}"/>
              </a:ext>
            </a:extLst>
          </p:cNvPr>
          <p:cNvSpPr txBox="1"/>
          <p:nvPr/>
        </p:nvSpPr>
        <p:spPr>
          <a:xfrm>
            <a:off x="6314982" y="4923215"/>
            <a:ext cx="54479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Detecting safety violation</a:t>
            </a:r>
            <a:r>
              <a:rPr lang="en-US" sz="3200" dirty="0"/>
              <a:t> from the stored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8687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2AC4-2E9A-4650-7314-FACDB6BE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the Crash: Logging is Expensive!</a:t>
            </a:r>
          </a:p>
        </p:txBody>
      </p:sp>
      <p:pic>
        <p:nvPicPr>
          <p:cNvPr id="2050" name="Picture 2" descr="How does a black box work? | Science | In-depth reporting on science and  technology | DW | 09.01.2020">
            <a:extLst>
              <a:ext uri="{FF2B5EF4-FFF2-40B4-BE49-F238E27FC236}">
                <a16:creationId xmlns:a16="http://schemas.microsoft.com/office/drawing/2014/main" id="{E919E8E5-5630-545C-0DBF-69968250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15410"/>
            <a:ext cx="4152900" cy="23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9AB0E-9FCF-46E1-9325-1D7C2795DF5B}"/>
              </a:ext>
            </a:extLst>
          </p:cNvPr>
          <p:cNvSpPr txBox="1"/>
          <p:nvPr/>
        </p:nvSpPr>
        <p:spPr>
          <a:xfrm>
            <a:off x="1507262" y="4277621"/>
            <a:ext cx="204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Flight Black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9A931-CCCC-242D-A5DB-9B427AEE3620}"/>
              </a:ext>
            </a:extLst>
          </p:cNvPr>
          <p:cNvSpPr txBox="1"/>
          <p:nvPr/>
        </p:nvSpPr>
        <p:spPr>
          <a:xfrm>
            <a:off x="5288973" y="2239695"/>
            <a:ext cx="6264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Logging accurately at all time steps is hard!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F77E4-1CF4-469E-E294-39A3E32FC3C9}"/>
              </a:ext>
            </a:extLst>
          </p:cNvPr>
          <p:cNvSpPr txBox="1"/>
          <p:nvPr/>
        </p:nvSpPr>
        <p:spPr>
          <a:xfrm>
            <a:off x="5665643" y="3430380"/>
            <a:ext cx="5888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Sensors are uncertain</a:t>
            </a:r>
            <a:r>
              <a:rPr lang="en-US" sz="2800" dirty="0"/>
              <a:t>, on budget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Logs sent over </a:t>
            </a:r>
            <a:r>
              <a:rPr lang="en-US" sz="2800" b="1" dirty="0"/>
              <a:t>unreliable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Energy consumption</a:t>
            </a:r>
            <a:r>
              <a:rPr lang="en-US" sz="2800" dirty="0"/>
              <a:t> – a concern on intermittently powered devices</a:t>
            </a:r>
          </a:p>
        </p:txBody>
      </p:sp>
    </p:spTree>
    <p:extLst>
      <p:ext uri="{BB962C8B-B14F-4D97-AF65-F5344CB8AC3E}">
        <p14:creationId xmlns:p14="http://schemas.microsoft.com/office/powerpoint/2010/main" val="427536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Proposed 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892BE-345E-3413-ACD3-822C6BD5B5F5}"/>
              </a:ext>
            </a:extLst>
          </p:cNvPr>
          <p:cNvSpPr/>
          <p:nvPr/>
        </p:nvSpPr>
        <p:spPr>
          <a:xfrm>
            <a:off x="1074198" y="1822141"/>
            <a:ext cx="2201662" cy="6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Scattered &amp; Noisy Logs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2FAE7-C8D4-F3AB-F88A-7CCD9D5A77A4}"/>
              </a:ext>
            </a:extLst>
          </p:cNvPr>
          <p:cNvSpPr/>
          <p:nvPr/>
        </p:nvSpPr>
        <p:spPr>
          <a:xfrm>
            <a:off x="1074198" y="3429000"/>
            <a:ext cx="2201662" cy="18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Bounding Model: Dynamics with Uncertainties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470C5-2402-CC26-9961-6F66436C0D24}"/>
              </a:ext>
            </a:extLst>
          </p:cNvPr>
          <p:cNvSpPr/>
          <p:nvPr/>
        </p:nvSpPr>
        <p:spPr>
          <a:xfrm>
            <a:off x="4717005" y="2129530"/>
            <a:ext cx="3746376" cy="280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Reconstruct missing logs using reachable sets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CDA5AE-DF8A-2284-800C-FB759FFD7DA0}"/>
              </a:ext>
            </a:extLst>
          </p:cNvPr>
          <p:cNvSpPr/>
          <p:nvPr/>
        </p:nvSpPr>
        <p:spPr>
          <a:xfrm>
            <a:off x="8848454" y="2763174"/>
            <a:ext cx="1526217" cy="133165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07FE4E-1E80-8FBB-A2E0-EB851DD55F0D}"/>
              </a:ext>
            </a:extLst>
          </p:cNvPr>
          <p:cNvSpPr/>
          <p:nvPr/>
        </p:nvSpPr>
        <p:spPr>
          <a:xfrm rot="2021496">
            <a:off x="3532390" y="2119829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F15DFA-8ACA-44AD-E021-9156D5EEB268}"/>
              </a:ext>
            </a:extLst>
          </p:cNvPr>
          <p:cNvSpPr/>
          <p:nvPr/>
        </p:nvSpPr>
        <p:spPr>
          <a:xfrm rot="19951055">
            <a:off x="3499515" y="3725676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1DDFB-ABEB-13A6-0721-7AED1CCBBDF0}"/>
              </a:ext>
            </a:extLst>
          </p:cNvPr>
          <p:cNvSpPr txBox="1"/>
          <p:nvPr/>
        </p:nvSpPr>
        <p:spPr>
          <a:xfrm>
            <a:off x="10490263" y="2962454"/>
            <a:ext cx="145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B701"/>
                </a:solidFill>
              </a:rPr>
              <a:t>Safe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Unsafe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209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9E7624-55AA-FE6B-E6B3-7DB719C9D526}"/>
              </a:ext>
            </a:extLst>
          </p:cNvPr>
          <p:cNvSpPr/>
          <p:nvPr/>
        </p:nvSpPr>
        <p:spPr>
          <a:xfrm>
            <a:off x="142782" y="1690689"/>
            <a:ext cx="6084903" cy="2454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Verification of Autonomous Systems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Monitoring systems for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Safe-workload balancing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E60B6D-291B-A1A0-DB38-6B0A64533D6F}"/>
              </a:ext>
            </a:extLst>
          </p:cNvPr>
          <p:cNvSpPr/>
          <p:nvPr/>
        </p:nvSpPr>
        <p:spPr>
          <a:xfrm>
            <a:off x="6365289" y="4367814"/>
            <a:ext cx="5683930" cy="205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Designing of Autonomous Systems </a:t>
            </a:r>
          </a:p>
          <a:p>
            <a:pPr algn="ctr"/>
            <a:endParaRPr lang="en-US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Safe and performance optimal autonomous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4CD0CF-57BE-10AC-3740-BB24727D3387}"/>
              </a:ext>
            </a:extLst>
          </p:cNvPr>
          <p:cNvSpPr/>
          <p:nvPr/>
        </p:nvSpPr>
        <p:spPr>
          <a:xfrm>
            <a:off x="281498" y="3162670"/>
            <a:ext cx="4166216" cy="5326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58F83D-48BA-1587-9C35-5F48E0A9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DAA-F746-A107-2A1A-6545B4DE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Maneuvers</a:t>
            </a:r>
          </a:p>
        </p:txBody>
      </p:sp>
      <p:pic>
        <p:nvPicPr>
          <p:cNvPr id="5" name="Picture 4" descr="Mars exploration rover icon, icon cartoon Stock Vector Image &amp;amp; Art - Alamy">
            <a:extLst>
              <a:ext uri="{FF2B5EF4-FFF2-40B4-BE49-F238E27FC236}">
                <a16:creationId xmlns:a16="http://schemas.microsoft.com/office/drawing/2014/main" id="{29C2E5AA-9401-F644-BA69-2B5039CE2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 rot="21202940" flipH="1">
            <a:off x="3443090" y="5628659"/>
            <a:ext cx="1358090" cy="10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1ACD6949-54DF-4F27-AF28-ABDCFE449549}"/>
              </a:ext>
            </a:extLst>
          </p:cNvPr>
          <p:cNvSpPr/>
          <p:nvPr/>
        </p:nvSpPr>
        <p:spPr>
          <a:xfrm>
            <a:off x="5292663" y="4260352"/>
            <a:ext cx="5353050" cy="3730625"/>
          </a:xfrm>
          <a:prstGeom prst="blockArc">
            <a:avLst>
              <a:gd name="adj1" fmla="val 10800000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F5D07C7-9B38-8B2B-D427-51C1A97F6E13}"/>
              </a:ext>
            </a:extLst>
          </p:cNvPr>
          <p:cNvSpPr/>
          <p:nvPr/>
        </p:nvSpPr>
        <p:spPr>
          <a:xfrm>
            <a:off x="4306041" y="2955253"/>
            <a:ext cx="7510137" cy="4089816"/>
          </a:xfrm>
          <a:prstGeom prst="blockArc">
            <a:avLst>
              <a:gd name="adj1" fmla="val 10808585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6A9EEDC-8A16-D13D-317F-E11A4BAF4130}"/>
              </a:ext>
            </a:extLst>
          </p:cNvPr>
          <p:cNvSpPr/>
          <p:nvPr/>
        </p:nvSpPr>
        <p:spPr>
          <a:xfrm>
            <a:off x="4306041" y="3884219"/>
            <a:ext cx="7642960" cy="6078815"/>
          </a:xfrm>
          <a:prstGeom prst="arc">
            <a:avLst>
              <a:gd name="adj1" fmla="val 12047609"/>
              <a:gd name="adj2" fmla="val 20442682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5E43-8ADD-6654-5013-D87E28B58D4A}"/>
              </a:ext>
            </a:extLst>
          </p:cNvPr>
          <p:cNvSpPr txBox="1"/>
          <p:nvPr/>
        </p:nvSpPr>
        <p:spPr>
          <a:xfrm>
            <a:off x="328475" y="1953087"/>
            <a:ext cx="83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Robot trying to reach its destination, avoiding obstacles.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29D78D-CC5A-32B5-9664-002B88310C73}"/>
              </a:ext>
            </a:extLst>
          </p:cNvPr>
          <p:cNvCxnSpPr/>
          <p:nvPr/>
        </p:nvCxnSpPr>
        <p:spPr>
          <a:xfrm flipH="1" flipV="1">
            <a:off x="2592280" y="3429000"/>
            <a:ext cx="2885242" cy="1131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263C2F-1615-F8C7-0F7F-53067E50B367}"/>
              </a:ext>
            </a:extLst>
          </p:cNvPr>
          <p:cNvCxnSpPr>
            <a:cxnSpLocks/>
          </p:cNvCxnSpPr>
          <p:nvPr/>
        </p:nvCxnSpPr>
        <p:spPr>
          <a:xfrm flipH="1" flipV="1">
            <a:off x="2592280" y="3405273"/>
            <a:ext cx="4727544" cy="8921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6954BA-D523-8CB3-CDA1-1796D6F0384B}"/>
              </a:ext>
            </a:extLst>
          </p:cNvPr>
          <p:cNvSpPr txBox="1"/>
          <p:nvPr/>
        </p:nvSpPr>
        <p:spPr>
          <a:xfrm>
            <a:off x="985607" y="3068938"/>
            <a:ext cx="164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Obstacles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AA06FB-3CDD-7B80-8501-2C5DE92848D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3551068" y="4575892"/>
            <a:ext cx="1926454" cy="977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2457C3-F11D-A4E5-61C8-85A514FB52FA}"/>
              </a:ext>
            </a:extLst>
          </p:cNvPr>
          <p:cNvSpPr txBox="1"/>
          <p:nvPr/>
        </p:nvSpPr>
        <p:spPr>
          <a:xfrm>
            <a:off x="180854" y="4098838"/>
            <a:ext cx="337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Nominal Trajectory: Planned Path</a:t>
            </a:r>
          </a:p>
        </p:txBody>
      </p:sp>
      <p:pic>
        <p:nvPicPr>
          <p:cNvPr id="1028" name="Picture 4" descr="Checkered, finish, flag, flagpole, location, race icon - Download on  Iconfinder">
            <a:extLst>
              <a:ext uri="{FF2B5EF4-FFF2-40B4-BE49-F238E27FC236}">
                <a16:creationId xmlns:a16="http://schemas.microsoft.com/office/drawing/2014/main" id="{4033BD1C-3942-0E1C-6FA5-6DDE3503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477">
            <a:off x="11252742" y="4769572"/>
            <a:ext cx="907732" cy="1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5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DAA-F746-A107-2A1A-6545B4DE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Maneuvers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5E43-8ADD-6654-5013-D87E28B58D4A}"/>
              </a:ext>
            </a:extLst>
          </p:cNvPr>
          <p:cNvSpPr txBox="1"/>
          <p:nvPr/>
        </p:nvSpPr>
        <p:spPr>
          <a:xfrm>
            <a:off x="328475" y="1953087"/>
            <a:ext cx="83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But: The robot is running multiple jobs on its processor!</a:t>
            </a:r>
          </a:p>
        </p:txBody>
      </p:sp>
      <p:pic>
        <p:nvPicPr>
          <p:cNvPr id="1026" name="Picture 2" descr="Cpu icon cartoon style Royalty Free Vector Image">
            <a:extLst>
              <a:ext uri="{FF2B5EF4-FFF2-40B4-BE49-F238E27FC236}">
                <a16:creationId xmlns:a16="http://schemas.microsoft.com/office/drawing/2014/main" id="{8E553EC5-AE59-0CB0-4FFD-AFEBE13F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301" y="5302065"/>
            <a:ext cx="1137887" cy="12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D230B4-AE86-DC93-8646-1F2F03081AE6}"/>
              </a:ext>
            </a:extLst>
          </p:cNvPr>
          <p:cNvSpPr/>
          <p:nvPr/>
        </p:nvSpPr>
        <p:spPr>
          <a:xfrm>
            <a:off x="9222991" y="4516446"/>
            <a:ext cx="2774793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Heat Control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3DF85-0C6C-892B-BE9E-78E8286A8044}"/>
              </a:ext>
            </a:extLst>
          </p:cNvPr>
          <p:cNvSpPr/>
          <p:nvPr/>
        </p:nvSpPr>
        <p:spPr>
          <a:xfrm>
            <a:off x="9222990" y="3786285"/>
            <a:ext cx="2774793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Perception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4423-E76E-8179-43A3-DADC74A43390}"/>
              </a:ext>
            </a:extLst>
          </p:cNvPr>
          <p:cNvSpPr/>
          <p:nvPr/>
        </p:nvSpPr>
        <p:spPr>
          <a:xfrm>
            <a:off x="9222990" y="2476307"/>
            <a:ext cx="2774793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Path Follower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97E8A5-9A37-13DC-9581-5BF44DD6ED04}"/>
              </a:ext>
            </a:extLst>
          </p:cNvPr>
          <p:cNvCxnSpPr/>
          <p:nvPr/>
        </p:nvCxnSpPr>
        <p:spPr>
          <a:xfrm>
            <a:off x="10610386" y="3264791"/>
            <a:ext cx="0" cy="443883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D7D91CA4-8606-95E9-ACA1-9EDD3749BFAF}"/>
              </a:ext>
            </a:extLst>
          </p:cNvPr>
          <p:cNvSpPr/>
          <p:nvPr/>
        </p:nvSpPr>
        <p:spPr>
          <a:xfrm>
            <a:off x="8664607" y="2370338"/>
            <a:ext cx="310717" cy="2931727"/>
          </a:xfrm>
          <a:prstGeom prst="leftBrace">
            <a:avLst>
              <a:gd name="adj1" fmla="val 8333"/>
              <a:gd name="adj2" fmla="val 4969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0DBC2-EEBD-CE06-A9D2-5162C06000A0}"/>
              </a:ext>
            </a:extLst>
          </p:cNvPr>
          <p:cNvSpPr txBox="1"/>
          <p:nvPr/>
        </p:nvSpPr>
        <p:spPr>
          <a:xfrm>
            <a:off x="7186146" y="3309231"/>
            <a:ext cx="1478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Multiple Jobs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D2EF97-2747-531B-5335-8529D2443CF6}"/>
              </a:ext>
            </a:extLst>
          </p:cNvPr>
          <p:cNvSpPr txBox="1"/>
          <p:nvPr/>
        </p:nvSpPr>
        <p:spPr>
          <a:xfrm>
            <a:off x="243044" y="4381694"/>
            <a:ext cx="83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All jobs cannot always be scheduled—deadline misses!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5607E6-9831-797D-5BD3-9B14224932D9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462944" y="2844850"/>
            <a:ext cx="2724534" cy="3576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69DDE0-1D61-2F68-9E26-8535E5E8C2DE}"/>
              </a:ext>
            </a:extLst>
          </p:cNvPr>
          <p:cNvSpPr txBox="1"/>
          <p:nvPr/>
        </p:nvSpPr>
        <p:spPr>
          <a:xfrm>
            <a:off x="541538" y="2725445"/>
            <a:ext cx="5921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Responsible for moving the robot along the planned trajectory.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6B1958-CDDA-EEAA-CA73-931F03585BEE}"/>
              </a:ext>
            </a:extLst>
          </p:cNvPr>
          <p:cNvSpPr txBox="1"/>
          <p:nvPr/>
        </p:nvSpPr>
        <p:spPr>
          <a:xfrm>
            <a:off x="243044" y="5345446"/>
            <a:ext cx="83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if the path follower misses its deadline?</a:t>
            </a:r>
          </a:p>
        </p:txBody>
      </p:sp>
    </p:spTree>
    <p:extLst>
      <p:ext uri="{BB962C8B-B14F-4D97-AF65-F5344CB8AC3E}">
        <p14:creationId xmlns:p14="http://schemas.microsoft.com/office/powerpoint/2010/main" val="18211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DAA-F746-A107-2A1A-6545B4DE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Maneuvers</a:t>
            </a:r>
          </a:p>
        </p:txBody>
      </p:sp>
      <p:pic>
        <p:nvPicPr>
          <p:cNvPr id="5" name="Picture 4" descr="Mars exploration rover icon, icon cartoon Stock Vector Image &amp;amp; Art - Alamy">
            <a:extLst>
              <a:ext uri="{FF2B5EF4-FFF2-40B4-BE49-F238E27FC236}">
                <a16:creationId xmlns:a16="http://schemas.microsoft.com/office/drawing/2014/main" id="{29C2E5AA-9401-F644-BA69-2B5039CE2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 rot="21202940" flipH="1">
            <a:off x="3443090" y="5628659"/>
            <a:ext cx="1358090" cy="10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1ACD6949-54DF-4F27-AF28-ABDCFE449549}"/>
              </a:ext>
            </a:extLst>
          </p:cNvPr>
          <p:cNvSpPr/>
          <p:nvPr/>
        </p:nvSpPr>
        <p:spPr>
          <a:xfrm>
            <a:off x="5292663" y="4260352"/>
            <a:ext cx="5353050" cy="3730625"/>
          </a:xfrm>
          <a:prstGeom prst="blockArc">
            <a:avLst>
              <a:gd name="adj1" fmla="val 10800000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F5D07C7-9B38-8B2B-D427-51C1A97F6E13}"/>
              </a:ext>
            </a:extLst>
          </p:cNvPr>
          <p:cNvSpPr/>
          <p:nvPr/>
        </p:nvSpPr>
        <p:spPr>
          <a:xfrm>
            <a:off x="4306041" y="2955253"/>
            <a:ext cx="7510137" cy="4089816"/>
          </a:xfrm>
          <a:prstGeom prst="blockArc">
            <a:avLst>
              <a:gd name="adj1" fmla="val 10808585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5E43-8ADD-6654-5013-D87E28B58D4A}"/>
              </a:ext>
            </a:extLst>
          </p:cNvPr>
          <p:cNvSpPr txBox="1"/>
          <p:nvPr/>
        </p:nvSpPr>
        <p:spPr>
          <a:xfrm>
            <a:off x="328475" y="1953087"/>
            <a:ext cx="83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if the path follower misses some deadlines?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A8674-39E7-EAD1-67ED-C6BF6D56784F}"/>
              </a:ext>
            </a:extLst>
          </p:cNvPr>
          <p:cNvSpPr txBox="1"/>
          <p:nvPr/>
        </p:nvSpPr>
        <p:spPr>
          <a:xfrm>
            <a:off x="349329" y="2761088"/>
            <a:ext cx="3719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trajectory can deviate from the nominal trajectory!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482B591-1D68-35AF-3A43-9F68A886DC1F}"/>
              </a:ext>
            </a:extLst>
          </p:cNvPr>
          <p:cNvSpPr/>
          <p:nvPr/>
        </p:nvSpPr>
        <p:spPr>
          <a:xfrm>
            <a:off x="4306041" y="3884219"/>
            <a:ext cx="7642960" cy="6078815"/>
          </a:xfrm>
          <a:prstGeom prst="arc">
            <a:avLst>
              <a:gd name="adj1" fmla="val 12047609"/>
              <a:gd name="adj2" fmla="val 20442682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Checkered, finish, flag, flagpole, location, race icon - Download on  Iconfinder">
            <a:extLst>
              <a:ext uri="{FF2B5EF4-FFF2-40B4-BE49-F238E27FC236}">
                <a16:creationId xmlns:a16="http://schemas.microsoft.com/office/drawing/2014/main" id="{15895DD9-91C5-13E9-ABC5-14F61264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477">
            <a:off x="11252742" y="4769572"/>
            <a:ext cx="907732" cy="1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0D134D-EF42-127F-2D20-AF775A9CA921}"/>
                  </a:ext>
                </a:extLst>
              </p:cNvPr>
              <p:cNvSpPr/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0D134D-EF42-127F-2D20-AF775A9CA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F296D9-8A03-BDC3-1FCE-254C7C336D12}"/>
                  </a:ext>
                </a:extLst>
              </p:cNvPr>
              <p:cNvSpPr/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F296D9-8A03-BDC3-1FCE-254C7C336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89B2B0-6FC6-A5CD-A3BA-54E5E938A932}"/>
                  </a:ext>
                </a:extLst>
              </p:cNvPr>
              <p:cNvSpPr/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89B2B0-6FC6-A5CD-A3BA-54E5E938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FA87A7-3715-917D-8752-9EE900E8B023}"/>
                  </a:ext>
                </a:extLst>
              </p:cNvPr>
              <p:cNvSpPr/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FA87A7-3715-917D-8752-9EE900E8B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8CF60F-F648-DD91-3801-CAC5E04A0B11}"/>
                  </a:ext>
                </a:extLst>
              </p:cNvPr>
              <p:cNvSpPr/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8CF60F-F648-DD91-3801-CAC5E04A0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7CB23-E042-64E9-A9FD-69D62CDFD880}"/>
                  </a:ext>
                </a:extLst>
              </p:cNvPr>
              <p:cNvSpPr txBox="1"/>
              <p:nvPr/>
            </p:nvSpPr>
            <p:spPr>
              <a:xfrm>
                <a:off x="1953491" y="3239869"/>
                <a:ext cx="763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[2.1,2.2]</m:t>
                    </m:r>
                  </m:oMath>
                </a14:m>
                <a:r>
                  <a:rPr lang="en-US" sz="36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7CB23-E042-64E9-A9FD-69D62CDF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3239869"/>
                <a:ext cx="7637318" cy="646331"/>
              </a:xfrm>
              <a:prstGeom prst="rect">
                <a:avLst/>
              </a:prstGeom>
              <a:blipFill>
                <a:blip r:embed="rId8"/>
                <a:stretch>
                  <a:fillRect l="-1596" t="-14953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75336-A452-241D-3BDE-19F91448A33D}"/>
                  </a:ext>
                </a:extLst>
              </p:cNvPr>
              <p:cNvSpPr txBox="1"/>
              <p:nvPr/>
            </p:nvSpPr>
            <p:spPr>
              <a:xfrm>
                <a:off x="1953491" y="3876745"/>
                <a:ext cx="763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[2.1,2.15]</m:t>
                    </m:r>
                  </m:oMath>
                </a14:m>
                <a:r>
                  <a:rPr lang="en-US" sz="36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75336-A452-241D-3BDE-19F91448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3876745"/>
                <a:ext cx="7637318" cy="646331"/>
              </a:xfrm>
              <a:prstGeom prst="rect">
                <a:avLst/>
              </a:prstGeom>
              <a:blipFill>
                <a:blip r:embed="rId9"/>
                <a:stretch>
                  <a:fillRect l="-1596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D26071-436C-E7CD-2151-29A8D26B571D}"/>
                  </a:ext>
                </a:extLst>
              </p:cNvPr>
              <p:cNvSpPr txBox="1"/>
              <p:nvPr/>
            </p:nvSpPr>
            <p:spPr>
              <a:xfrm>
                <a:off x="1953491" y="4668172"/>
                <a:ext cx="76373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D26071-436C-E7CD-2151-29A8D26B5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4668172"/>
                <a:ext cx="7637318" cy="523220"/>
              </a:xfrm>
              <a:prstGeom prst="rect">
                <a:avLst/>
              </a:prstGeom>
              <a:blipFill>
                <a:blip r:embed="rId10"/>
                <a:stretch>
                  <a:fillRect l="-159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8F1B4-8728-D9BC-8DF1-E93D277BB670}"/>
                  </a:ext>
                </a:extLst>
              </p:cNvPr>
              <p:cNvSpPr txBox="1"/>
              <p:nvPr/>
            </p:nvSpPr>
            <p:spPr>
              <a:xfrm>
                <a:off x="1953491" y="5201516"/>
                <a:ext cx="7637318" cy="56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8F1B4-8728-D9BC-8DF1-E93D277B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5201516"/>
                <a:ext cx="7637318" cy="561820"/>
              </a:xfrm>
              <a:prstGeom prst="rect">
                <a:avLst/>
              </a:prstGeom>
              <a:blipFill>
                <a:blip r:embed="rId11"/>
                <a:stretch>
                  <a:fillRect l="-1596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5611DB-A50A-7290-643F-C46033523FC1}"/>
                  </a:ext>
                </a:extLst>
              </p:cNvPr>
              <p:cNvSpPr txBox="1"/>
              <p:nvPr/>
            </p:nvSpPr>
            <p:spPr>
              <a:xfrm>
                <a:off x="1953491" y="5812882"/>
                <a:ext cx="76373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Injected drug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5611DB-A50A-7290-643F-C4603352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5812882"/>
                <a:ext cx="7637318" cy="523220"/>
              </a:xfrm>
              <a:prstGeom prst="rect">
                <a:avLst/>
              </a:prstGeom>
              <a:blipFill>
                <a:blip r:embed="rId12"/>
                <a:stretch>
                  <a:fillRect l="-159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ED0BA0-BBD2-A9FF-D7E1-51536C21016E}"/>
              </a:ext>
            </a:extLst>
          </p:cNvPr>
          <p:cNvCxnSpPr>
            <a:cxnSpLocks/>
          </p:cNvCxnSpPr>
          <p:nvPr/>
        </p:nvCxnSpPr>
        <p:spPr>
          <a:xfrm flipV="1">
            <a:off x="249382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9C9755-58AD-6101-9076-4749C418C796}"/>
              </a:ext>
            </a:extLst>
          </p:cNvPr>
          <p:cNvCxnSpPr>
            <a:cxnSpLocks/>
          </p:cNvCxnSpPr>
          <p:nvPr/>
        </p:nvCxnSpPr>
        <p:spPr>
          <a:xfrm>
            <a:off x="235528" y="6721475"/>
            <a:ext cx="2227118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9FD10-F959-BC45-945D-6F0203835026}"/>
              </a:ext>
            </a:extLst>
          </p:cNvPr>
          <p:cNvSpPr txBox="1"/>
          <p:nvPr/>
        </p:nvSpPr>
        <p:spPr>
          <a:xfrm>
            <a:off x="6608192" y="6360013"/>
            <a:ext cx="4308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https://cps-vo.org/node/12111</a:t>
            </a:r>
          </a:p>
        </p:txBody>
      </p:sp>
    </p:spTree>
    <p:extLst>
      <p:ext uri="{BB962C8B-B14F-4D97-AF65-F5344CB8AC3E}">
        <p14:creationId xmlns:p14="http://schemas.microsoft.com/office/powerpoint/2010/main" val="429374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DAA-F746-A107-2A1A-6545B4DE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Maneuvers</a:t>
            </a:r>
          </a:p>
        </p:txBody>
      </p:sp>
      <p:pic>
        <p:nvPicPr>
          <p:cNvPr id="5" name="Picture 4" descr="Mars exploration rover icon, icon cartoon Stock Vector Image &amp;amp; Art - Alamy">
            <a:extLst>
              <a:ext uri="{FF2B5EF4-FFF2-40B4-BE49-F238E27FC236}">
                <a16:creationId xmlns:a16="http://schemas.microsoft.com/office/drawing/2014/main" id="{29C2E5AA-9401-F644-BA69-2B5039CE2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 rot="21202940" flipH="1">
            <a:off x="3443090" y="5628659"/>
            <a:ext cx="1358090" cy="10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1ACD6949-54DF-4F27-AF28-ABDCFE449549}"/>
              </a:ext>
            </a:extLst>
          </p:cNvPr>
          <p:cNvSpPr/>
          <p:nvPr/>
        </p:nvSpPr>
        <p:spPr>
          <a:xfrm>
            <a:off x="5292663" y="4260352"/>
            <a:ext cx="5353050" cy="3730625"/>
          </a:xfrm>
          <a:prstGeom prst="blockArc">
            <a:avLst>
              <a:gd name="adj1" fmla="val 10800000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F5D07C7-9B38-8B2B-D427-51C1A97F6E13}"/>
              </a:ext>
            </a:extLst>
          </p:cNvPr>
          <p:cNvSpPr/>
          <p:nvPr/>
        </p:nvSpPr>
        <p:spPr>
          <a:xfrm>
            <a:off x="4306041" y="2955253"/>
            <a:ext cx="7510137" cy="4089816"/>
          </a:xfrm>
          <a:prstGeom prst="blockArc">
            <a:avLst>
              <a:gd name="adj1" fmla="val 10808585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6A9EEDC-8A16-D13D-317F-E11A4BAF4130}"/>
              </a:ext>
            </a:extLst>
          </p:cNvPr>
          <p:cNvSpPr/>
          <p:nvPr/>
        </p:nvSpPr>
        <p:spPr>
          <a:xfrm>
            <a:off x="4306041" y="3884219"/>
            <a:ext cx="7642960" cy="6078815"/>
          </a:xfrm>
          <a:prstGeom prst="arc">
            <a:avLst>
              <a:gd name="adj1" fmla="val 12047609"/>
              <a:gd name="adj2" fmla="val 20442682"/>
            </a:avLst>
          </a:prstGeom>
          <a:ln w="762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5E43-8ADD-6654-5013-D87E28B58D4A}"/>
              </a:ext>
            </a:extLst>
          </p:cNvPr>
          <p:cNvSpPr txBox="1"/>
          <p:nvPr/>
        </p:nvSpPr>
        <p:spPr>
          <a:xfrm>
            <a:off x="328475" y="1953087"/>
            <a:ext cx="83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if the path follower misses some deadlines?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A8674-39E7-EAD1-67ED-C6BF6D56784F}"/>
              </a:ext>
            </a:extLst>
          </p:cNvPr>
          <p:cNvSpPr txBox="1"/>
          <p:nvPr/>
        </p:nvSpPr>
        <p:spPr>
          <a:xfrm>
            <a:off x="349329" y="2761088"/>
            <a:ext cx="3719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trajectory can deviate from the nominal trajectory!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BD67626-2541-9973-4121-9668A46B80C2}"/>
              </a:ext>
            </a:extLst>
          </p:cNvPr>
          <p:cNvSpPr/>
          <p:nvPr/>
        </p:nvSpPr>
        <p:spPr>
          <a:xfrm>
            <a:off x="4306041" y="3311370"/>
            <a:ext cx="7642960" cy="8143345"/>
          </a:xfrm>
          <a:prstGeom prst="arc">
            <a:avLst>
              <a:gd name="adj1" fmla="val 12422229"/>
              <a:gd name="adj2" fmla="val 20005084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0C0AB6-5F1B-57B6-A8FE-53189121FFF4}"/>
              </a:ext>
            </a:extLst>
          </p:cNvPr>
          <p:cNvCxnSpPr>
            <a:cxnSpLocks/>
          </p:cNvCxnSpPr>
          <p:nvPr/>
        </p:nvCxnSpPr>
        <p:spPr>
          <a:xfrm flipV="1">
            <a:off x="8421436" y="2249153"/>
            <a:ext cx="846851" cy="10622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4B34C8-0A23-D99A-0107-C39F614B91E2}"/>
              </a:ext>
            </a:extLst>
          </p:cNvPr>
          <p:cNvSpPr txBox="1"/>
          <p:nvPr/>
        </p:nvSpPr>
        <p:spPr>
          <a:xfrm>
            <a:off x="9298961" y="1567254"/>
            <a:ext cx="2441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Trajectory under deadline misses</a:t>
            </a:r>
          </a:p>
        </p:txBody>
      </p:sp>
      <p:pic>
        <p:nvPicPr>
          <p:cNvPr id="16" name="Picture 4" descr="Checkered, finish, flag, flagpole, location, race icon - Download on  Iconfinder">
            <a:extLst>
              <a:ext uri="{FF2B5EF4-FFF2-40B4-BE49-F238E27FC236}">
                <a16:creationId xmlns:a16="http://schemas.microsoft.com/office/drawing/2014/main" id="{98D694E8-2E83-D9BB-A570-8CF81CA6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477">
            <a:off x="11252742" y="4769572"/>
            <a:ext cx="907732" cy="1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08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DAA-F746-A107-2A1A-6545B4DE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Maneuvers</a:t>
            </a:r>
          </a:p>
        </p:txBody>
      </p:sp>
      <p:pic>
        <p:nvPicPr>
          <p:cNvPr id="5" name="Picture 4" descr="Mars exploration rover icon, icon cartoon Stock Vector Image &amp;amp; Art - Alamy">
            <a:extLst>
              <a:ext uri="{FF2B5EF4-FFF2-40B4-BE49-F238E27FC236}">
                <a16:creationId xmlns:a16="http://schemas.microsoft.com/office/drawing/2014/main" id="{29C2E5AA-9401-F644-BA69-2B5039CE2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 rot="21202940" flipH="1">
            <a:off x="3443090" y="5628659"/>
            <a:ext cx="1358090" cy="10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1ACD6949-54DF-4F27-AF28-ABDCFE449549}"/>
              </a:ext>
            </a:extLst>
          </p:cNvPr>
          <p:cNvSpPr/>
          <p:nvPr/>
        </p:nvSpPr>
        <p:spPr>
          <a:xfrm>
            <a:off x="5292663" y="4260352"/>
            <a:ext cx="5353050" cy="3730625"/>
          </a:xfrm>
          <a:prstGeom prst="blockArc">
            <a:avLst>
              <a:gd name="adj1" fmla="val 10800000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F5D07C7-9B38-8B2B-D427-51C1A97F6E13}"/>
              </a:ext>
            </a:extLst>
          </p:cNvPr>
          <p:cNvSpPr/>
          <p:nvPr/>
        </p:nvSpPr>
        <p:spPr>
          <a:xfrm>
            <a:off x="4306041" y="2955253"/>
            <a:ext cx="7510137" cy="4089816"/>
          </a:xfrm>
          <a:prstGeom prst="blockArc">
            <a:avLst>
              <a:gd name="adj1" fmla="val 10808585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6A9EEDC-8A16-D13D-317F-E11A4BAF4130}"/>
              </a:ext>
            </a:extLst>
          </p:cNvPr>
          <p:cNvSpPr/>
          <p:nvPr/>
        </p:nvSpPr>
        <p:spPr>
          <a:xfrm>
            <a:off x="4306041" y="3884219"/>
            <a:ext cx="7642960" cy="6078815"/>
          </a:xfrm>
          <a:prstGeom prst="arc">
            <a:avLst>
              <a:gd name="adj1" fmla="val 12047609"/>
              <a:gd name="adj2" fmla="val 20442682"/>
            </a:avLst>
          </a:prstGeom>
          <a:ln w="762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5E43-8ADD-6654-5013-D87E28B58D4A}"/>
              </a:ext>
            </a:extLst>
          </p:cNvPr>
          <p:cNvSpPr txBox="1"/>
          <p:nvPr/>
        </p:nvSpPr>
        <p:spPr>
          <a:xfrm>
            <a:off x="328475" y="1953087"/>
            <a:ext cx="990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if the path follower misses deadlines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very frequently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BD67626-2541-9973-4121-9668A46B80C2}"/>
              </a:ext>
            </a:extLst>
          </p:cNvPr>
          <p:cNvSpPr/>
          <p:nvPr/>
        </p:nvSpPr>
        <p:spPr>
          <a:xfrm>
            <a:off x="4306041" y="3311370"/>
            <a:ext cx="7642960" cy="8143345"/>
          </a:xfrm>
          <a:prstGeom prst="arc">
            <a:avLst>
              <a:gd name="adj1" fmla="val 12422229"/>
              <a:gd name="adj2" fmla="val 20005084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DB95-54A2-B2A8-8F8C-82E6756E640E}"/>
              </a:ext>
            </a:extLst>
          </p:cNvPr>
          <p:cNvSpPr txBox="1"/>
          <p:nvPr/>
        </p:nvSpPr>
        <p:spPr>
          <a:xfrm>
            <a:off x="349328" y="2761088"/>
            <a:ext cx="4284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trajectory can deviate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more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from the nominal trajectory!</a:t>
            </a:r>
          </a:p>
        </p:txBody>
      </p:sp>
      <p:pic>
        <p:nvPicPr>
          <p:cNvPr id="11" name="Picture 4" descr="Checkered, finish, flag, flagpole, location, race icon - Download on  Iconfinder">
            <a:extLst>
              <a:ext uri="{FF2B5EF4-FFF2-40B4-BE49-F238E27FC236}">
                <a16:creationId xmlns:a16="http://schemas.microsoft.com/office/drawing/2014/main" id="{78834BC8-E1EB-0E07-ECEE-77AC8337D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477">
            <a:off x="11252742" y="4769572"/>
            <a:ext cx="907732" cy="1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DAA-F746-A107-2A1A-6545B4DE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Maneuvers</a:t>
            </a:r>
          </a:p>
        </p:txBody>
      </p:sp>
      <p:pic>
        <p:nvPicPr>
          <p:cNvPr id="5" name="Picture 4" descr="Mars exploration rover icon, icon cartoon Stock Vector Image &amp;amp; Art - Alamy">
            <a:extLst>
              <a:ext uri="{FF2B5EF4-FFF2-40B4-BE49-F238E27FC236}">
                <a16:creationId xmlns:a16="http://schemas.microsoft.com/office/drawing/2014/main" id="{29C2E5AA-9401-F644-BA69-2B5039CE2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 rot="21202940" flipH="1">
            <a:off x="3443090" y="5628659"/>
            <a:ext cx="1358090" cy="10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1ACD6949-54DF-4F27-AF28-ABDCFE449549}"/>
              </a:ext>
            </a:extLst>
          </p:cNvPr>
          <p:cNvSpPr/>
          <p:nvPr/>
        </p:nvSpPr>
        <p:spPr>
          <a:xfrm>
            <a:off x="5292663" y="4260352"/>
            <a:ext cx="5353050" cy="3730625"/>
          </a:xfrm>
          <a:prstGeom prst="blockArc">
            <a:avLst>
              <a:gd name="adj1" fmla="val 10800000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F5D07C7-9B38-8B2B-D427-51C1A97F6E13}"/>
              </a:ext>
            </a:extLst>
          </p:cNvPr>
          <p:cNvSpPr/>
          <p:nvPr/>
        </p:nvSpPr>
        <p:spPr>
          <a:xfrm>
            <a:off x="4306041" y="2955253"/>
            <a:ext cx="7510137" cy="4089816"/>
          </a:xfrm>
          <a:prstGeom prst="blockArc">
            <a:avLst>
              <a:gd name="adj1" fmla="val 10808585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6A9EEDC-8A16-D13D-317F-E11A4BAF4130}"/>
              </a:ext>
            </a:extLst>
          </p:cNvPr>
          <p:cNvSpPr/>
          <p:nvPr/>
        </p:nvSpPr>
        <p:spPr>
          <a:xfrm>
            <a:off x="4306041" y="3884219"/>
            <a:ext cx="7642960" cy="6078815"/>
          </a:xfrm>
          <a:prstGeom prst="arc">
            <a:avLst>
              <a:gd name="adj1" fmla="val 12047609"/>
              <a:gd name="adj2" fmla="val 20442682"/>
            </a:avLst>
          </a:prstGeom>
          <a:ln w="762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5E43-8ADD-6654-5013-D87E28B58D4A}"/>
              </a:ext>
            </a:extLst>
          </p:cNvPr>
          <p:cNvSpPr txBox="1"/>
          <p:nvPr/>
        </p:nvSpPr>
        <p:spPr>
          <a:xfrm>
            <a:off x="328475" y="1953087"/>
            <a:ext cx="990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if the path follower misses deadlines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very frequently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BD67626-2541-9973-4121-9668A46B80C2}"/>
              </a:ext>
            </a:extLst>
          </p:cNvPr>
          <p:cNvSpPr/>
          <p:nvPr/>
        </p:nvSpPr>
        <p:spPr>
          <a:xfrm>
            <a:off x="4438835" y="2738706"/>
            <a:ext cx="7430264" cy="8902440"/>
          </a:xfrm>
          <a:prstGeom prst="arc">
            <a:avLst>
              <a:gd name="adj1" fmla="val 12247865"/>
              <a:gd name="adj2" fmla="val 2026224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1DB95-54A2-B2A8-8F8C-82E6756E640E}"/>
              </a:ext>
            </a:extLst>
          </p:cNvPr>
          <p:cNvSpPr txBox="1"/>
          <p:nvPr/>
        </p:nvSpPr>
        <p:spPr>
          <a:xfrm>
            <a:off x="349328" y="2761088"/>
            <a:ext cx="4284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trajectory can deviate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more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from the nominal trajectory!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CCB6E-49C2-D231-2DF2-57DE837F0EE1}"/>
              </a:ext>
            </a:extLst>
          </p:cNvPr>
          <p:cNvSpPr txBox="1"/>
          <p:nvPr/>
        </p:nvSpPr>
        <p:spPr>
          <a:xfrm>
            <a:off x="322901" y="4171096"/>
            <a:ext cx="428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And becomes unsafe!</a:t>
            </a:r>
          </a:p>
        </p:txBody>
      </p:sp>
      <p:pic>
        <p:nvPicPr>
          <p:cNvPr id="12" name="Picture 4" descr="Checkered, finish, flag, flagpole, location, race icon - Download on  Iconfinder">
            <a:extLst>
              <a:ext uri="{FF2B5EF4-FFF2-40B4-BE49-F238E27FC236}">
                <a16:creationId xmlns:a16="http://schemas.microsoft.com/office/drawing/2014/main" id="{53570B9C-4287-2C09-E643-1628C1E9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477">
            <a:off x="11252742" y="4769572"/>
            <a:ext cx="907732" cy="1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DAA-F746-A107-2A1A-6545B4DE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Maneuvers</a:t>
            </a:r>
          </a:p>
        </p:txBody>
      </p:sp>
      <p:pic>
        <p:nvPicPr>
          <p:cNvPr id="5" name="Picture 4" descr="Mars exploration rover icon, icon cartoon Stock Vector Image &amp;amp; Art - Alamy">
            <a:extLst>
              <a:ext uri="{FF2B5EF4-FFF2-40B4-BE49-F238E27FC236}">
                <a16:creationId xmlns:a16="http://schemas.microsoft.com/office/drawing/2014/main" id="{29C2E5AA-9401-F644-BA69-2B5039CE2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 rot="21202940" flipH="1">
            <a:off x="3443090" y="5628659"/>
            <a:ext cx="1358090" cy="10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1ACD6949-54DF-4F27-AF28-ABDCFE449549}"/>
              </a:ext>
            </a:extLst>
          </p:cNvPr>
          <p:cNvSpPr/>
          <p:nvPr/>
        </p:nvSpPr>
        <p:spPr>
          <a:xfrm>
            <a:off x="5292663" y="4260352"/>
            <a:ext cx="5353050" cy="3730625"/>
          </a:xfrm>
          <a:prstGeom prst="blockArc">
            <a:avLst>
              <a:gd name="adj1" fmla="val 10800000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F5D07C7-9B38-8B2B-D427-51C1A97F6E13}"/>
              </a:ext>
            </a:extLst>
          </p:cNvPr>
          <p:cNvSpPr/>
          <p:nvPr/>
        </p:nvSpPr>
        <p:spPr>
          <a:xfrm>
            <a:off x="4306041" y="2955253"/>
            <a:ext cx="7510137" cy="4089816"/>
          </a:xfrm>
          <a:prstGeom prst="blockArc">
            <a:avLst>
              <a:gd name="adj1" fmla="val 10808585"/>
              <a:gd name="adj2" fmla="val 12130"/>
              <a:gd name="adj3" fmla="val 42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6A9EEDC-8A16-D13D-317F-E11A4BAF4130}"/>
              </a:ext>
            </a:extLst>
          </p:cNvPr>
          <p:cNvSpPr/>
          <p:nvPr/>
        </p:nvSpPr>
        <p:spPr>
          <a:xfrm>
            <a:off x="4306041" y="3884219"/>
            <a:ext cx="7642960" cy="6078815"/>
          </a:xfrm>
          <a:prstGeom prst="arc">
            <a:avLst>
              <a:gd name="adj1" fmla="val 12047609"/>
              <a:gd name="adj2" fmla="val 20442682"/>
            </a:avLst>
          </a:prstGeom>
          <a:ln w="762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5E43-8ADD-6654-5013-D87E28B58D4A}"/>
              </a:ext>
            </a:extLst>
          </p:cNvPr>
          <p:cNvSpPr txBox="1"/>
          <p:nvPr/>
        </p:nvSpPr>
        <p:spPr>
          <a:xfrm>
            <a:off x="328475" y="1953087"/>
            <a:ext cx="990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 Conclusion: Not all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patterns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of deadline misses are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safe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BD67626-2541-9973-4121-9668A46B80C2}"/>
              </a:ext>
            </a:extLst>
          </p:cNvPr>
          <p:cNvSpPr/>
          <p:nvPr/>
        </p:nvSpPr>
        <p:spPr>
          <a:xfrm>
            <a:off x="4438835" y="2738706"/>
            <a:ext cx="7430264" cy="8902440"/>
          </a:xfrm>
          <a:prstGeom prst="arc">
            <a:avLst>
              <a:gd name="adj1" fmla="val 12247865"/>
              <a:gd name="adj2" fmla="val 2026224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E5DDC-6A45-16E5-D161-DB1DFADC9497}"/>
              </a:ext>
            </a:extLst>
          </p:cNvPr>
          <p:cNvSpPr txBox="1"/>
          <p:nvPr/>
        </p:nvSpPr>
        <p:spPr>
          <a:xfrm>
            <a:off x="712730" y="3036053"/>
            <a:ext cx="3299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Goal: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Detect if a given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of deadline misses is safe!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7B640-7FCE-3BC1-1EBE-45499474FE92}"/>
              </a:ext>
            </a:extLst>
          </p:cNvPr>
          <p:cNvSpPr/>
          <p:nvPr/>
        </p:nvSpPr>
        <p:spPr>
          <a:xfrm>
            <a:off x="576263" y="2887379"/>
            <a:ext cx="3435658" cy="23594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Checkered, finish, flag, flagpole, location, race icon - Download on  Iconfinder">
            <a:extLst>
              <a:ext uri="{FF2B5EF4-FFF2-40B4-BE49-F238E27FC236}">
                <a16:creationId xmlns:a16="http://schemas.microsoft.com/office/drawing/2014/main" id="{9EF93F45-2B09-A77D-6989-9FED1BC0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477">
            <a:off x="11252742" y="4769572"/>
            <a:ext cx="907732" cy="1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9E7624-55AA-FE6B-E6B3-7DB719C9D526}"/>
              </a:ext>
            </a:extLst>
          </p:cNvPr>
          <p:cNvSpPr/>
          <p:nvPr/>
        </p:nvSpPr>
        <p:spPr>
          <a:xfrm>
            <a:off x="142782" y="1690689"/>
            <a:ext cx="6084903" cy="2454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Verification of Autonomous Systems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Monitoring systems for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Safe-workload balancing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E60B6D-291B-A1A0-DB38-6B0A64533D6F}"/>
              </a:ext>
            </a:extLst>
          </p:cNvPr>
          <p:cNvSpPr/>
          <p:nvPr/>
        </p:nvSpPr>
        <p:spPr>
          <a:xfrm>
            <a:off x="6365289" y="4367814"/>
            <a:ext cx="5683930" cy="205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Designing of Autonomous Systems </a:t>
            </a:r>
          </a:p>
          <a:p>
            <a:pPr algn="ctr"/>
            <a:endParaRPr lang="en-US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Safe and performance optimal autonomous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4CD0CF-57BE-10AC-3740-BB24727D3387}"/>
              </a:ext>
            </a:extLst>
          </p:cNvPr>
          <p:cNvSpPr/>
          <p:nvPr/>
        </p:nvSpPr>
        <p:spPr>
          <a:xfrm>
            <a:off x="6536925" y="5131293"/>
            <a:ext cx="5234865" cy="108307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E4F614-A336-A47F-CDD7-561C8260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1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EF21-6061-49C1-B24F-06D42D92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Model Selection Problem</a:t>
            </a:r>
          </a:p>
        </p:txBody>
      </p:sp>
      <p:pic>
        <p:nvPicPr>
          <p:cNvPr id="2054" name="Picture 6" descr="Cartoon car Royalty Free Vector Image - VectorStock">
            <a:extLst>
              <a:ext uri="{FF2B5EF4-FFF2-40B4-BE49-F238E27FC236}">
                <a16:creationId xmlns:a16="http://schemas.microsoft.com/office/drawing/2014/main" id="{569BDE66-233E-4373-8D56-FAFEA1408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 b="20202"/>
          <a:stretch/>
        </p:blipFill>
        <p:spPr bwMode="auto">
          <a:xfrm>
            <a:off x="1969787" y="5127932"/>
            <a:ext cx="24193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ople crossing road vector illustration. Cartoon flat pedestrian character  walking on zebra roadway crosswalk at traffic light, businessman, segway  driver, mother and kid cross city street background Stock Vector Image &amp;amp;  Art -">
            <a:extLst>
              <a:ext uri="{FF2B5EF4-FFF2-40B4-BE49-F238E27FC236}">
                <a16:creationId xmlns:a16="http://schemas.microsoft.com/office/drawing/2014/main" id="{00DABDE4-6DAE-408E-B1BC-43244E7CE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 b="13657"/>
          <a:stretch/>
        </p:blipFill>
        <p:spPr bwMode="auto">
          <a:xfrm>
            <a:off x="6714400" y="3735672"/>
            <a:ext cx="519691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122D2C-85A9-4C98-8D6D-FD207A0E4215}"/>
              </a:ext>
            </a:extLst>
          </p:cNvPr>
          <p:cNvCxnSpPr>
            <a:cxnSpLocks/>
          </p:cNvCxnSpPr>
          <p:nvPr/>
        </p:nvCxnSpPr>
        <p:spPr>
          <a:xfrm flipV="1">
            <a:off x="3648722" y="3735672"/>
            <a:ext cx="3065678" cy="15642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866F15-29AD-4E9D-8996-3FDCB4670333}"/>
              </a:ext>
            </a:extLst>
          </p:cNvPr>
          <p:cNvCxnSpPr>
            <a:cxnSpLocks/>
          </p:cNvCxnSpPr>
          <p:nvPr/>
        </p:nvCxnSpPr>
        <p:spPr>
          <a:xfrm>
            <a:off x="3832499" y="5468645"/>
            <a:ext cx="2881901" cy="80067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24706B-1580-49B7-97C9-BE6D89736A98}"/>
              </a:ext>
            </a:extLst>
          </p:cNvPr>
          <p:cNvSpPr txBox="1"/>
          <p:nvPr/>
        </p:nvSpPr>
        <p:spPr>
          <a:xfrm>
            <a:off x="7515287" y="3002313"/>
            <a:ext cx="43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 robot needs to </a:t>
            </a:r>
            <a:r>
              <a:rPr lang="en-US" b="1" u="sng" dirty="0"/>
              <a:t>perform a task</a:t>
            </a:r>
            <a:r>
              <a:rPr lang="en-US" dirty="0"/>
              <a:t> based on its </a:t>
            </a:r>
            <a:r>
              <a:rPr lang="en-US" b="1" u="sng" dirty="0"/>
              <a:t>perception</a:t>
            </a:r>
            <a:r>
              <a:rPr lang="en-US" dirty="0"/>
              <a:t>, </a:t>
            </a:r>
            <a:r>
              <a:rPr lang="en-US" i="1" dirty="0"/>
              <a:t>such as autonomous driving</a:t>
            </a:r>
          </a:p>
        </p:txBody>
      </p:sp>
      <p:pic>
        <p:nvPicPr>
          <p:cNvPr id="2060" name="Picture 12" descr="Loop Animation of Pixel Electronic Stock Footage Video (100% Royalty-free)  20807698 | Shutterstock">
            <a:extLst>
              <a:ext uri="{FF2B5EF4-FFF2-40B4-BE49-F238E27FC236}">
                <a16:creationId xmlns:a16="http://schemas.microsoft.com/office/drawing/2014/main" id="{EFD1BD30-2C0B-40B0-AFF5-FFB878F6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4826"/>
            <a:ext cx="1252634" cy="6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758698DC-1385-44A1-B1C6-5C24882F90E9}"/>
              </a:ext>
            </a:extLst>
          </p:cNvPr>
          <p:cNvSpPr/>
          <p:nvPr/>
        </p:nvSpPr>
        <p:spPr>
          <a:xfrm>
            <a:off x="4312474" y="1639758"/>
            <a:ext cx="2237429" cy="1228725"/>
          </a:xfrm>
          <a:prstGeom prst="cloudCallout">
            <a:avLst>
              <a:gd name="adj1" fmla="val -24404"/>
              <a:gd name="adj2" fmla="val 39380"/>
            </a:avLst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4" descr="Cartoon Style Circuit components Assets | 3D Electronics | Unity Asset Store">
            <a:extLst>
              <a:ext uri="{FF2B5EF4-FFF2-40B4-BE49-F238E27FC236}">
                <a16:creationId xmlns:a16="http://schemas.microsoft.com/office/drawing/2014/main" id="{BFBD03D9-2B22-47FC-B6FC-E5DEABDE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92" y="1858736"/>
            <a:ext cx="1048937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F2A704-A4E3-432C-A006-7ED648A7034F}"/>
              </a:ext>
            </a:extLst>
          </p:cNvPr>
          <p:cNvSpPr txBox="1"/>
          <p:nvPr/>
        </p:nvSpPr>
        <p:spPr>
          <a:xfrm>
            <a:off x="733251" y="2661214"/>
            <a:ext cx="13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Local:</a:t>
            </a:r>
            <a:r>
              <a:rPr lang="en-US" sz="1400" dirty="0"/>
              <a:t> Fast, and less accurate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998C7B-4157-4403-AA82-3E9C38DF8C63}"/>
              </a:ext>
            </a:extLst>
          </p:cNvPr>
          <p:cNvSpPr txBox="1"/>
          <p:nvPr/>
        </p:nvSpPr>
        <p:spPr>
          <a:xfrm>
            <a:off x="4632901" y="2944466"/>
            <a:ext cx="135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Cloud:</a:t>
            </a:r>
            <a:r>
              <a:rPr lang="en-US" sz="1400" dirty="0"/>
              <a:t> Slow, but highly accurate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C9E929-D28E-44EE-B134-09CB4E796F0D}"/>
              </a:ext>
            </a:extLst>
          </p:cNvPr>
          <p:cNvCxnSpPr>
            <a:stCxn id="2054" idx="0"/>
            <a:endCxn id="23" idx="2"/>
          </p:cNvCxnSpPr>
          <p:nvPr/>
        </p:nvCxnSpPr>
        <p:spPr>
          <a:xfrm flipH="1" flipV="1">
            <a:off x="1411515" y="3184434"/>
            <a:ext cx="1767947" cy="194349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F5F044-6FD9-4B19-B807-44EC646BAFA3}"/>
              </a:ext>
            </a:extLst>
          </p:cNvPr>
          <p:cNvCxnSpPr>
            <a:cxnSpLocks/>
            <a:stCxn id="2054" idx="0"/>
            <a:endCxn id="33" idx="2"/>
          </p:cNvCxnSpPr>
          <p:nvPr/>
        </p:nvCxnSpPr>
        <p:spPr>
          <a:xfrm flipV="1">
            <a:off x="3179462" y="3467686"/>
            <a:ext cx="2131703" cy="166024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A026446A-6EAB-4387-8172-30C4EA72B333}"/>
              </a:ext>
            </a:extLst>
          </p:cNvPr>
          <p:cNvSpPr/>
          <p:nvPr/>
        </p:nvSpPr>
        <p:spPr>
          <a:xfrm>
            <a:off x="2107521" y="3295648"/>
            <a:ext cx="2174002" cy="835688"/>
          </a:xfrm>
          <a:prstGeom prst="cloudCallout">
            <a:avLst>
              <a:gd name="adj1" fmla="val -995"/>
              <a:gd name="adj2" fmla="val 168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B3EC0B-7305-4227-9B03-28E66994A06F}"/>
              </a:ext>
            </a:extLst>
          </p:cNvPr>
          <p:cNvSpPr txBox="1"/>
          <p:nvPr/>
        </p:nvSpPr>
        <p:spPr>
          <a:xfrm>
            <a:off x="2374764" y="3467686"/>
            <a:ext cx="163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Invoke the cloud or not?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43A71E-FCC9-4DD4-A8EA-17B33E6B8BC9}"/>
              </a:ext>
            </a:extLst>
          </p:cNvPr>
          <p:cNvSpPr/>
          <p:nvPr/>
        </p:nvSpPr>
        <p:spPr>
          <a:xfrm>
            <a:off x="577049" y="1690688"/>
            <a:ext cx="1686757" cy="14937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21D037-C0BD-4253-B1AC-BBDE14382C74}"/>
              </a:ext>
            </a:extLst>
          </p:cNvPr>
          <p:cNvSpPr txBox="1"/>
          <p:nvPr/>
        </p:nvSpPr>
        <p:spPr>
          <a:xfrm>
            <a:off x="773175" y="1413689"/>
            <a:ext cx="129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Always available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6DD9AE-6BAC-4287-8546-627701B8EA87}"/>
              </a:ext>
            </a:extLst>
          </p:cNvPr>
          <p:cNvSpPr/>
          <p:nvPr/>
        </p:nvSpPr>
        <p:spPr>
          <a:xfrm>
            <a:off x="177826" y="6209672"/>
            <a:ext cx="38593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 Selection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23" grpId="0"/>
      <p:bldP spid="33" grpId="0"/>
      <p:bldP spid="46" grpId="0" animBg="1"/>
      <p:bldP spid="38" grpId="0" animBg="1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4791-6412-4B39-B03F-1332853C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Optimality: Problem Statement Illustration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7DF1B9-08D1-40C3-9D5D-E9CAAB3008DD}"/>
              </a:ext>
            </a:extLst>
          </p:cNvPr>
          <p:cNvCxnSpPr>
            <a:cxnSpLocks/>
          </p:cNvCxnSpPr>
          <p:nvPr/>
        </p:nvCxnSpPr>
        <p:spPr>
          <a:xfrm>
            <a:off x="6650669" y="5055509"/>
            <a:ext cx="3728242" cy="178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75C206-18B3-4C3D-A2C2-BD64A7532908}"/>
              </a:ext>
            </a:extLst>
          </p:cNvPr>
          <p:cNvCxnSpPr>
            <a:cxnSpLocks/>
          </p:cNvCxnSpPr>
          <p:nvPr/>
        </p:nvCxnSpPr>
        <p:spPr>
          <a:xfrm flipV="1">
            <a:off x="6684703" y="2111604"/>
            <a:ext cx="0" cy="2952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55B989-47C6-4D01-AE9D-A52B10E01E0B}"/>
              </a:ext>
            </a:extLst>
          </p:cNvPr>
          <p:cNvSpPr txBox="1"/>
          <p:nvPr/>
        </p:nvSpPr>
        <p:spPr>
          <a:xfrm rot="16200000">
            <a:off x="5913006" y="328142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85D53-F437-4761-8C86-CF2821F2A9C2}"/>
              </a:ext>
            </a:extLst>
          </p:cNvPr>
          <p:cNvSpPr txBox="1"/>
          <p:nvPr/>
        </p:nvSpPr>
        <p:spPr>
          <a:xfrm>
            <a:off x="8019883" y="507649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Cost</a:t>
            </a:r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3A5178F1-2981-4E2E-9F3A-962A244E1C43}"/>
              </a:ext>
            </a:extLst>
          </p:cNvPr>
          <p:cNvSpPr/>
          <p:nvPr/>
        </p:nvSpPr>
        <p:spPr>
          <a:xfrm rot="16200000">
            <a:off x="5652378" y="3818205"/>
            <a:ext cx="2133522" cy="2393322"/>
          </a:xfrm>
          <a:prstGeom prst="pie">
            <a:avLst>
              <a:gd name="adj1" fmla="val 0"/>
              <a:gd name="adj2" fmla="val 542279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D11101-0B51-46C4-8571-691815F51567}"/>
              </a:ext>
            </a:extLst>
          </p:cNvPr>
          <p:cNvSpPr txBox="1"/>
          <p:nvPr/>
        </p:nvSpPr>
        <p:spPr>
          <a:xfrm>
            <a:off x="670337" y="3884651"/>
            <a:ext cx="372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Local, Local, . . ., Local,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AC6130-C9F3-4184-AF7C-1AF850D30086}"/>
              </a:ext>
            </a:extLst>
          </p:cNvPr>
          <p:cNvSpPr txBox="1"/>
          <p:nvPr/>
        </p:nvSpPr>
        <p:spPr>
          <a:xfrm>
            <a:off x="667378" y="4479022"/>
            <a:ext cx="372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Local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E9449-2FAC-4984-B929-62E485B6C7CF}"/>
              </a:ext>
            </a:extLst>
          </p:cNvPr>
          <p:cNvSpPr txBox="1"/>
          <p:nvPr/>
        </p:nvSpPr>
        <p:spPr>
          <a:xfrm>
            <a:off x="670337" y="5073393"/>
            <a:ext cx="372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1BC41D-0F01-4AFA-B47D-81813355C9EC}"/>
              </a:ext>
            </a:extLst>
          </p:cNvPr>
          <p:cNvSpPr/>
          <p:nvPr/>
        </p:nvSpPr>
        <p:spPr>
          <a:xfrm>
            <a:off x="386252" y="4404310"/>
            <a:ext cx="4163627" cy="4645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2F05C-E7AC-4D29-BEFF-5FEC595C3026}"/>
              </a:ext>
            </a:extLst>
          </p:cNvPr>
          <p:cNvSpPr txBox="1"/>
          <p:nvPr/>
        </p:nvSpPr>
        <p:spPr>
          <a:xfrm>
            <a:off x="4657078" y="5990501"/>
            <a:ext cx="395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Compute a sequence – </a:t>
            </a:r>
            <a:r>
              <a:rPr lang="en-US" sz="1400" b="1" i="1" dirty="0"/>
              <a:t>without exploring all sequences</a:t>
            </a:r>
            <a:r>
              <a:rPr lang="en-US" sz="1400" i="1" dirty="0"/>
              <a:t> – that belongs to this region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F64568B-DD22-4E80-AA01-C7AB8D1A480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634446" y="4868877"/>
            <a:ext cx="2022632" cy="1383234"/>
          </a:xfrm>
          <a:prstGeom prst="curvedConnector3">
            <a:avLst>
              <a:gd name="adj1" fmla="val -21308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F07E2E2C-0DAE-4F0F-806D-8A90C5AE75C9}"/>
              </a:ext>
            </a:extLst>
          </p:cNvPr>
          <p:cNvCxnSpPr>
            <a:cxnSpLocks/>
            <a:stCxn id="20" idx="0"/>
          </p:cNvCxnSpPr>
          <p:nvPr/>
        </p:nvCxnSpPr>
        <p:spPr>
          <a:xfrm rot="5400000" flipH="1" flipV="1">
            <a:off x="6241006" y="5029426"/>
            <a:ext cx="1353908" cy="568242"/>
          </a:xfrm>
          <a:prstGeom prst="curvedConnector3">
            <a:avLst>
              <a:gd name="adj1" fmla="val 5439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7ADE59C-A1D9-430A-9C15-85C536B94D69}"/>
              </a:ext>
            </a:extLst>
          </p:cNvPr>
          <p:cNvSpPr/>
          <p:nvPr/>
        </p:nvSpPr>
        <p:spPr>
          <a:xfrm>
            <a:off x="9822729" y="4672451"/>
            <a:ext cx="275302" cy="29955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30BD27-A3FF-4AD1-8B29-5E1DAF41E20E}"/>
              </a:ext>
            </a:extLst>
          </p:cNvPr>
          <p:cNvSpPr txBox="1"/>
          <p:nvPr/>
        </p:nvSpPr>
        <p:spPr>
          <a:xfrm>
            <a:off x="9236261" y="4366155"/>
            <a:ext cx="3042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All Cloud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Cloud, Cloud, . . ., Cloud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8ECA21DA-45BF-4D23-ABB0-E7288FBA29DC}"/>
              </a:ext>
            </a:extLst>
          </p:cNvPr>
          <p:cNvSpPr/>
          <p:nvPr/>
        </p:nvSpPr>
        <p:spPr>
          <a:xfrm>
            <a:off x="6843052" y="2315517"/>
            <a:ext cx="283611" cy="292279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E42596-7519-478C-A3AD-1F370716CEE0}"/>
              </a:ext>
            </a:extLst>
          </p:cNvPr>
          <p:cNvSpPr txBox="1"/>
          <p:nvPr/>
        </p:nvSpPr>
        <p:spPr>
          <a:xfrm>
            <a:off x="6779914" y="2009221"/>
            <a:ext cx="3042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All Local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Local, Local, . . ., Local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916DFC-25C0-4284-A787-4072E1D5ACA5}"/>
              </a:ext>
            </a:extLst>
          </p:cNvPr>
          <p:cNvSpPr txBox="1"/>
          <p:nvPr/>
        </p:nvSpPr>
        <p:spPr>
          <a:xfrm rot="5400000">
            <a:off x="2299794" y="4111471"/>
            <a:ext cx="6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 . 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349F63-9804-48AB-8936-22992972EC7C}"/>
              </a:ext>
            </a:extLst>
          </p:cNvPr>
          <p:cNvSpPr txBox="1"/>
          <p:nvPr/>
        </p:nvSpPr>
        <p:spPr>
          <a:xfrm rot="5400000">
            <a:off x="2299794" y="4697408"/>
            <a:ext cx="6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2718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 animBg="1"/>
      <p:bldP spid="20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B734537-D031-E231-35A2-976CC83796F8}"/>
              </a:ext>
            </a:extLst>
          </p:cNvPr>
          <p:cNvSpPr/>
          <p:nvPr/>
        </p:nvSpPr>
        <p:spPr>
          <a:xfrm>
            <a:off x="3807567" y="1594078"/>
            <a:ext cx="3761372" cy="366984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F40FF1-43C1-DC1F-5F4E-9F58CC3F4C12}"/>
              </a:ext>
            </a:extLst>
          </p:cNvPr>
          <p:cNvSpPr/>
          <p:nvPr/>
        </p:nvSpPr>
        <p:spPr>
          <a:xfrm>
            <a:off x="2880046" y="3005407"/>
            <a:ext cx="3761371" cy="3669843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solidFill>
              <a:schemeClr val="accent2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8AD7E-3CAA-ACDC-16B6-2F456A62660C}"/>
              </a:ext>
            </a:extLst>
          </p:cNvPr>
          <p:cNvSpPr/>
          <p:nvPr/>
        </p:nvSpPr>
        <p:spPr>
          <a:xfrm>
            <a:off x="4539784" y="3005407"/>
            <a:ext cx="3761372" cy="3669843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solidFill>
              <a:schemeClr val="accent6">
                <a:lumMod val="50000"/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FAF78-92BE-7BCB-315C-69C9C3AA6EF0}"/>
              </a:ext>
            </a:extLst>
          </p:cNvPr>
          <p:cNvSpPr txBox="1"/>
          <p:nvPr/>
        </p:nvSpPr>
        <p:spPr>
          <a:xfrm>
            <a:off x="4643186" y="4224556"/>
            <a:ext cx="1968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Trustworthy Autonomy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B986E-1BD1-977F-C699-5A3B5076752A}"/>
              </a:ext>
            </a:extLst>
          </p:cNvPr>
          <p:cNvSpPr txBox="1"/>
          <p:nvPr/>
        </p:nvSpPr>
        <p:spPr>
          <a:xfrm>
            <a:off x="4540440" y="1955867"/>
            <a:ext cx="262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Formal Methods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268D8-7B5F-2F1D-72C4-A561BC92B99B}"/>
              </a:ext>
            </a:extLst>
          </p:cNvPr>
          <p:cNvSpPr txBox="1"/>
          <p:nvPr/>
        </p:nvSpPr>
        <p:spPr>
          <a:xfrm rot="19048374">
            <a:off x="6254074" y="5203160"/>
            <a:ext cx="262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Theory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A6CBC-966E-48B7-6B3E-FA7CD45DA0EA}"/>
              </a:ext>
            </a:extLst>
          </p:cNvPr>
          <p:cNvSpPr txBox="1"/>
          <p:nvPr/>
        </p:nvSpPr>
        <p:spPr>
          <a:xfrm rot="2472611">
            <a:off x="2858812" y="5263660"/>
            <a:ext cx="262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Real-Time &amp; Embedded Sys.</a:t>
            </a:r>
          </a:p>
        </p:txBody>
      </p: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973F9F03-0491-EF28-044C-D924FB85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44" y="4840328"/>
            <a:ext cx="1653198" cy="16373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0" descr="Mars Rover PNG Transparent Images - PNG All">
            <a:extLst>
              <a:ext uri="{FF2B5EF4-FFF2-40B4-BE49-F238E27FC236}">
                <a16:creationId xmlns:a16="http://schemas.microsoft.com/office/drawing/2014/main" id="{47A89841-147C-BF14-34CC-19DFADE9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00" y="4500317"/>
            <a:ext cx="2079846" cy="19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E5BF4C-788F-4EFA-64C1-C3DCF856E026}"/>
              </a:ext>
            </a:extLst>
          </p:cNvPr>
          <p:cNvSpPr txBox="1"/>
          <p:nvPr/>
        </p:nvSpPr>
        <p:spPr>
          <a:xfrm>
            <a:off x="8693966" y="6368619"/>
            <a:ext cx="3761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Mars rover safe navigation</a:t>
            </a:r>
          </a:p>
        </p:txBody>
      </p:sp>
      <p:pic>
        <p:nvPicPr>
          <p:cNvPr id="16" name="Picture 2" descr="2 Die and Many Are Hurt as Plane Crashes in San Francisco - The New York  Times">
            <a:extLst>
              <a:ext uri="{FF2B5EF4-FFF2-40B4-BE49-F238E27FC236}">
                <a16:creationId xmlns:a16="http://schemas.microsoft.com/office/drawing/2014/main" id="{2411FF09-003B-2BE3-8AD4-0FA482DF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357" y="2191725"/>
            <a:ext cx="1963019" cy="1288204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D449A3-51A9-C871-B3CE-3EC8DB0DA292}"/>
              </a:ext>
            </a:extLst>
          </p:cNvPr>
          <p:cNvSpPr txBox="1"/>
          <p:nvPr/>
        </p:nvSpPr>
        <p:spPr>
          <a:xfrm>
            <a:off x="8123878" y="47801"/>
            <a:ext cx="4522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Crash Detection/Prevention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B21D9-7DEC-66A7-C044-7FBCAD543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236" y="583616"/>
            <a:ext cx="2043024" cy="15237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B064E0-9520-C808-AA53-011AF1FCA4B8}"/>
              </a:ext>
            </a:extLst>
          </p:cNvPr>
          <p:cNvSpPr txBox="1"/>
          <p:nvPr/>
        </p:nvSpPr>
        <p:spPr>
          <a:xfrm>
            <a:off x="8359847" y="583616"/>
            <a:ext cx="157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Logged behavior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11EE7-33AF-20F2-5AA6-2A5D7F49078A}"/>
              </a:ext>
            </a:extLst>
          </p:cNvPr>
          <p:cNvSpPr txBox="1"/>
          <p:nvPr/>
        </p:nvSpPr>
        <p:spPr>
          <a:xfrm>
            <a:off x="8383080" y="945870"/>
            <a:ext cx="144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Recreated behavior to detect crash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B063C0-FE1B-963D-5F1D-3F0A4A511DC5}"/>
              </a:ext>
            </a:extLst>
          </p:cNvPr>
          <p:cNvSpPr/>
          <p:nvPr/>
        </p:nvSpPr>
        <p:spPr>
          <a:xfrm>
            <a:off x="8123879" y="619320"/>
            <a:ext cx="259201" cy="237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1A50B6-40CD-87C5-7B57-644CFD477EF9}"/>
              </a:ext>
            </a:extLst>
          </p:cNvPr>
          <p:cNvSpPr/>
          <p:nvPr/>
        </p:nvSpPr>
        <p:spPr>
          <a:xfrm>
            <a:off x="8123878" y="1056916"/>
            <a:ext cx="259201" cy="2379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D8004A-D712-A10F-57DC-440F154B9807}"/>
              </a:ext>
            </a:extLst>
          </p:cNvPr>
          <p:cNvSpPr txBox="1"/>
          <p:nvPr/>
        </p:nvSpPr>
        <p:spPr>
          <a:xfrm>
            <a:off x="8383079" y="1788574"/>
            <a:ext cx="11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Unsafety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C4D7B7-A14D-0C06-1461-1AC2140D235E}"/>
              </a:ext>
            </a:extLst>
          </p:cNvPr>
          <p:cNvCxnSpPr>
            <a:cxnSpLocks/>
          </p:cNvCxnSpPr>
          <p:nvPr/>
        </p:nvCxnSpPr>
        <p:spPr>
          <a:xfrm>
            <a:off x="8104622" y="1983617"/>
            <a:ext cx="32786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Best Cars of 2023 - Top-Rated New Cars Ranked | KBB.com">
            <a:extLst>
              <a:ext uri="{FF2B5EF4-FFF2-40B4-BE49-F238E27FC236}">
                <a16:creationId xmlns:a16="http://schemas.microsoft.com/office/drawing/2014/main" id="{B51C941D-5D40-9045-12B6-93F9D67A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53" y="3005407"/>
            <a:ext cx="1915960" cy="9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011990-0A22-42D6-E8F2-1019BD7555E1}"/>
              </a:ext>
            </a:extLst>
          </p:cNvPr>
          <p:cNvSpPr txBox="1"/>
          <p:nvPr/>
        </p:nvSpPr>
        <p:spPr>
          <a:xfrm>
            <a:off x="-225686" y="32300"/>
            <a:ext cx="3671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Workload balancing </a:t>
            </a:r>
          </a:p>
        </p:txBody>
      </p:sp>
      <p:pic>
        <p:nvPicPr>
          <p:cNvPr id="27" name="Picture 2" descr="Cpu icon cartoon style Royalty Free Vector Image">
            <a:extLst>
              <a:ext uri="{FF2B5EF4-FFF2-40B4-BE49-F238E27FC236}">
                <a16:creationId xmlns:a16="http://schemas.microsoft.com/office/drawing/2014/main" id="{CF954459-9019-CB05-3132-E134CCCA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5" y="1554482"/>
            <a:ext cx="702677" cy="7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0FB4F4C-192B-F8C4-CCF5-3EB6AEE48CFB}"/>
              </a:ext>
            </a:extLst>
          </p:cNvPr>
          <p:cNvSpPr/>
          <p:nvPr/>
        </p:nvSpPr>
        <p:spPr>
          <a:xfrm>
            <a:off x="1955830" y="1936549"/>
            <a:ext cx="1603327" cy="22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Heat Control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BBD362-699A-7D3E-ED94-DC66DA36569F}"/>
              </a:ext>
            </a:extLst>
          </p:cNvPr>
          <p:cNvSpPr/>
          <p:nvPr/>
        </p:nvSpPr>
        <p:spPr>
          <a:xfrm>
            <a:off x="1943713" y="1504742"/>
            <a:ext cx="1615444" cy="28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Perception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996ACF-9BAC-C14A-B2CB-1284181DBDB1}"/>
              </a:ext>
            </a:extLst>
          </p:cNvPr>
          <p:cNvSpPr/>
          <p:nvPr/>
        </p:nvSpPr>
        <p:spPr>
          <a:xfrm>
            <a:off x="1952938" y="770880"/>
            <a:ext cx="1500123" cy="28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Lane Departure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43E64B-82E1-0D55-311D-D50553B47E10}"/>
              </a:ext>
            </a:extLst>
          </p:cNvPr>
          <p:cNvCxnSpPr/>
          <p:nvPr/>
        </p:nvCxnSpPr>
        <p:spPr>
          <a:xfrm>
            <a:off x="2700949" y="1057334"/>
            <a:ext cx="0" cy="443883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DED0CFBB-1CB9-3D54-4487-7D0689F0FBE2}"/>
              </a:ext>
            </a:extLst>
          </p:cNvPr>
          <p:cNvSpPr/>
          <p:nvPr/>
        </p:nvSpPr>
        <p:spPr>
          <a:xfrm>
            <a:off x="1428064" y="659528"/>
            <a:ext cx="629797" cy="1652934"/>
          </a:xfrm>
          <a:prstGeom prst="leftBrace">
            <a:avLst>
              <a:gd name="adj1" fmla="val 8333"/>
              <a:gd name="adj2" fmla="val 8124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7A748D-696A-0B04-4A3E-E44E49ED7DC6}"/>
              </a:ext>
            </a:extLst>
          </p:cNvPr>
          <p:cNvSpPr txBox="1"/>
          <p:nvPr/>
        </p:nvSpPr>
        <p:spPr>
          <a:xfrm>
            <a:off x="-282078" y="2337870"/>
            <a:ext cx="278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Low bandwidth processor installed on a vehicle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BC8985-69B6-D87E-4EDF-543545006D05}"/>
              </a:ext>
            </a:extLst>
          </p:cNvPr>
          <p:cNvSpPr txBox="1"/>
          <p:nvPr/>
        </p:nvSpPr>
        <p:spPr>
          <a:xfrm>
            <a:off x="-15785" y="605784"/>
            <a:ext cx="169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/>
                </a:solidFill>
              </a:rPr>
              <a:t>Smartly processes the jobs </a:t>
            </a:r>
            <a:r>
              <a:rPr lang="en-US" sz="1600" i="1" dirty="0" err="1">
                <a:solidFill>
                  <a:schemeClr val="accent1"/>
                </a:solidFill>
              </a:rPr>
              <a:t>s.t.</a:t>
            </a:r>
            <a:r>
              <a:rPr lang="en-US" sz="1600" i="1" dirty="0">
                <a:solidFill>
                  <a:schemeClr val="accent1"/>
                </a:solidFill>
              </a:rPr>
              <a:t> the vehicle is safe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4C2DDB-8FAA-227D-0BC0-E5B982637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80" y="5046481"/>
            <a:ext cx="2713881" cy="1586979"/>
          </a:xfrm>
          <a:prstGeom prst="rect">
            <a:avLst/>
          </a:prstGeom>
        </p:spPr>
      </p:pic>
      <p:pic>
        <p:nvPicPr>
          <p:cNvPr id="36" name="Picture 2" descr="DJI FPV Drone Combo with Remote Controller and Goggles CP.FP.00000001.01 -  Best Buy">
            <a:extLst>
              <a:ext uri="{FF2B5EF4-FFF2-40B4-BE49-F238E27FC236}">
                <a16:creationId xmlns:a16="http://schemas.microsoft.com/office/drawing/2014/main" id="{4C68E6E4-FF78-926D-45C8-78D33182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" y="4640398"/>
            <a:ext cx="850852" cy="4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70E0793-5573-BF3E-532C-88037B0B7220}"/>
              </a:ext>
            </a:extLst>
          </p:cNvPr>
          <p:cNvSpPr/>
          <p:nvPr/>
        </p:nvSpPr>
        <p:spPr>
          <a:xfrm>
            <a:off x="893641" y="4790379"/>
            <a:ext cx="227727" cy="681225"/>
          </a:xfrm>
          <a:custGeom>
            <a:avLst/>
            <a:gdLst>
              <a:gd name="connsiteX0" fmla="*/ 0 w 4652837"/>
              <a:gd name="connsiteY0" fmla="*/ 18052 h 2779008"/>
              <a:gd name="connsiteX1" fmla="*/ 106532 w 4652837"/>
              <a:gd name="connsiteY1" fmla="*/ 9175 h 2779008"/>
              <a:gd name="connsiteX2" fmla="*/ 1313895 w 4652837"/>
              <a:gd name="connsiteY2" fmla="*/ 18052 h 2779008"/>
              <a:gd name="connsiteX3" fmla="*/ 1535837 w 4652837"/>
              <a:gd name="connsiteY3" fmla="*/ 35808 h 2779008"/>
              <a:gd name="connsiteX4" fmla="*/ 1695635 w 4652837"/>
              <a:gd name="connsiteY4" fmla="*/ 53563 h 2779008"/>
              <a:gd name="connsiteX5" fmla="*/ 1819922 w 4652837"/>
              <a:gd name="connsiteY5" fmla="*/ 89074 h 2779008"/>
              <a:gd name="connsiteX6" fmla="*/ 1953087 w 4652837"/>
              <a:gd name="connsiteY6" fmla="*/ 124584 h 2779008"/>
              <a:gd name="connsiteX7" fmla="*/ 2077374 w 4652837"/>
              <a:gd name="connsiteY7" fmla="*/ 168973 h 2779008"/>
              <a:gd name="connsiteX8" fmla="*/ 2139518 w 4652837"/>
              <a:gd name="connsiteY8" fmla="*/ 186728 h 2779008"/>
              <a:gd name="connsiteX9" fmla="*/ 2210539 w 4652837"/>
              <a:gd name="connsiteY9" fmla="*/ 195606 h 2779008"/>
              <a:gd name="connsiteX10" fmla="*/ 2396971 w 4652837"/>
              <a:gd name="connsiteY10" fmla="*/ 239994 h 2779008"/>
              <a:gd name="connsiteX11" fmla="*/ 2485747 w 4652837"/>
              <a:gd name="connsiteY11" fmla="*/ 275505 h 2779008"/>
              <a:gd name="connsiteX12" fmla="*/ 2636668 w 4652837"/>
              <a:gd name="connsiteY12" fmla="*/ 311015 h 2779008"/>
              <a:gd name="connsiteX13" fmla="*/ 2760955 w 4652837"/>
              <a:gd name="connsiteY13" fmla="*/ 364281 h 2779008"/>
              <a:gd name="connsiteX14" fmla="*/ 2894120 w 4652837"/>
              <a:gd name="connsiteY14" fmla="*/ 399792 h 2779008"/>
              <a:gd name="connsiteX15" fmla="*/ 3089429 w 4652837"/>
              <a:gd name="connsiteY15" fmla="*/ 506324 h 2779008"/>
              <a:gd name="connsiteX16" fmla="*/ 3595456 w 4652837"/>
              <a:gd name="connsiteY16" fmla="*/ 763776 h 2779008"/>
              <a:gd name="connsiteX17" fmla="*/ 3657600 w 4652837"/>
              <a:gd name="connsiteY17" fmla="*/ 799287 h 2779008"/>
              <a:gd name="connsiteX18" fmla="*/ 3764132 w 4652837"/>
              <a:gd name="connsiteY18" fmla="*/ 879186 h 2779008"/>
              <a:gd name="connsiteX19" fmla="*/ 4048217 w 4652837"/>
              <a:gd name="connsiteY19" fmla="*/ 1056740 h 2779008"/>
              <a:gd name="connsiteX20" fmla="*/ 4172504 w 4652837"/>
              <a:gd name="connsiteY20" fmla="*/ 1172149 h 2779008"/>
              <a:gd name="connsiteX21" fmla="*/ 4279037 w 4652837"/>
              <a:gd name="connsiteY21" fmla="*/ 1269804 h 2779008"/>
              <a:gd name="connsiteX22" fmla="*/ 4314547 w 4652837"/>
              <a:gd name="connsiteY22" fmla="*/ 1323070 h 2779008"/>
              <a:gd name="connsiteX23" fmla="*/ 4376691 w 4652837"/>
              <a:gd name="connsiteY23" fmla="*/ 1385213 h 2779008"/>
              <a:gd name="connsiteX24" fmla="*/ 4403324 w 4652837"/>
              <a:gd name="connsiteY24" fmla="*/ 1465112 h 2779008"/>
              <a:gd name="connsiteX25" fmla="*/ 4421079 w 4652837"/>
              <a:gd name="connsiteY25" fmla="*/ 1545011 h 2779008"/>
              <a:gd name="connsiteX26" fmla="*/ 4429957 w 4652837"/>
              <a:gd name="connsiteY26" fmla="*/ 1598277 h 2779008"/>
              <a:gd name="connsiteX27" fmla="*/ 4447712 w 4652837"/>
              <a:gd name="connsiteY27" fmla="*/ 1633788 h 2779008"/>
              <a:gd name="connsiteX28" fmla="*/ 4465468 w 4652837"/>
              <a:gd name="connsiteY28" fmla="*/ 1722565 h 2779008"/>
              <a:gd name="connsiteX29" fmla="*/ 4474345 w 4652837"/>
              <a:gd name="connsiteY29" fmla="*/ 1775831 h 2779008"/>
              <a:gd name="connsiteX30" fmla="*/ 4545367 w 4652837"/>
              <a:gd name="connsiteY30" fmla="*/ 1980017 h 2779008"/>
              <a:gd name="connsiteX31" fmla="*/ 4589755 w 4652837"/>
              <a:gd name="connsiteY31" fmla="*/ 2166448 h 2779008"/>
              <a:gd name="connsiteX32" fmla="*/ 4607510 w 4652837"/>
              <a:gd name="connsiteY32" fmla="*/ 2264103 h 2779008"/>
              <a:gd name="connsiteX33" fmla="*/ 4616388 w 4652837"/>
              <a:gd name="connsiteY33" fmla="*/ 2290736 h 2779008"/>
              <a:gd name="connsiteX34" fmla="*/ 4634143 w 4652837"/>
              <a:gd name="connsiteY34" fmla="*/ 2494922 h 2779008"/>
              <a:gd name="connsiteX35" fmla="*/ 4651899 w 4652837"/>
              <a:gd name="connsiteY35" fmla="*/ 2601454 h 2779008"/>
              <a:gd name="connsiteX36" fmla="*/ 4651899 w 4652837"/>
              <a:gd name="connsiteY36" fmla="*/ 2779008 h 27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52837" h="2779008">
                <a:moveTo>
                  <a:pt x="0" y="18052"/>
                </a:moveTo>
                <a:cubicBezTo>
                  <a:pt x="35511" y="15093"/>
                  <a:pt x="70928" y="10628"/>
                  <a:pt x="106532" y="9175"/>
                </a:cubicBezTo>
                <a:cubicBezTo>
                  <a:pt x="587511" y="-10456"/>
                  <a:pt x="701128" y="5673"/>
                  <a:pt x="1313895" y="18052"/>
                </a:cubicBezTo>
                <a:cubicBezTo>
                  <a:pt x="1387876" y="23971"/>
                  <a:pt x="1462630" y="23608"/>
                  <a:pt x="1535837" y="35808"/>
                </a:cubicBezTo>
                <a:cubicBezTo>
                  <a:pt x="1624252" y="50543"/>
                  <a:pt x="1571165" y="43190"/>
                  <a:pt x="1695635" y="53563"/>
                </a:cubicBezTo>
                <a:cubicBezTo>
                  <a:pt x="1846565" y="118248"/>
                  <a:pt x="1670887" y="49331"/>
                  <a:pt x="1819922" y="89074"/>
                </a:cubicBezTo>
                <a:cubicBezTo>
                  <a:pt x="1989813" y="134379"/>
                  <a:pt x="1800303" y="102759"/>
                  <a:pt x="1953087" y="124584"/>
                </a:cubicBezTo>
                <a:cubicBezTo>
                  <a:pt x="2001859" y="142874"/>
                  <a:pt x="2029564" y="154262"/>
                  <a:pt x="2077374" y="168973"/>
                </a:cubicBezTo>
                <a:cubicBezTo>
                  <a:pt x="2097965" y="175309"/>
                  <a:pt x="2118393" y="182503"/>
                  <a:pt x="2139518" y="186728"/>
                </a:cubicBezTo>
                <a:cubicBezTo>
                  <a:pt x="2162913" y="191407"/>
                  <a:pt x="2186865" y="192647"/>
                  <a:pt x="2210539" y="195606"/>
                </a:cubicBezTo>
                <a:cubicBezTo>
                  <a:pt x="2507768" y="294682"/>
                  <a:pt x="2027846" y="139324"/>
                  <a:pt x="2396971" y="239994"/>
                </a:cubicBezTo>
                <a:cubicBezTo>
                  <a:pt x="2427720" y="248380"/>
                  <a:pt x="2455189" y="266451"/>
                  <a:pt x="2485747" y="275505"/>
                </a:cubicBezTo>
                <a:cubicBezTo>
                  <a:pt x="2535298" y="290187"/>
                  <a:pt x="2587483" y="295149"/>
                  <a:pt x="2636668" y="311015"/>
                </a:cubicBezTo>
                <a:cubicBezTo>
                  <a:pt x="2679565" y="324853"/>
                  <a:pt x="2718344" y="349587"/>
                  <a:pt x="2760955" y="364281"/>
                </a:cubicBezTo>
                <a:cubicBezTo>
                  <a:pt x="2804385" y="379257"/>
                  <a:pt x="2850896" y="384231"/>
                  <a:pt x="2894120" y="399792"/>
                </a:cubicBezTo>
                <a:cubicBezTo>
                  <a:pt x="2967226" y="426110"/>
                  <a:pt x="3019482" y="472808"/>
                  <a:pt x="3089429" y="506324"/>
                </a:cubicBezTo>
                <a:cubicBezTo>
                  <a:pt x="3623017" y="762002"/>
                  <a:pt x="3217615" y="534373"/>
                  <a:pt x="3595456" y="763776"/>
                </a:cubicBezTo>
                <a:cubicBezTo>
                  <a:pt x="3615850" y="776158"/>
                  <a:pt x="3638513" y="784972"/>
                  <a:pt x="3657600" y="799287"/>
                </a:cubicBezTo>
                <a:cubicBezTo>
                  <a:pt x="3693111" y="825920"/>
                  <a:pt x="3726980" y="854894"/>
                  <a:pt x="3764132" y="879186"/>
                </a:cubicBezTo>
                <a:cubicBezTo>
                  <a:pt x="3877599" y="953376"/>
                  <a:pt x="3937806" y="962103"/>
                  <a:pt x="4048217" y="1056740"/>
                </a:cubicBezTo>
                <a:cubicBezTo>
                  <a:pt x="4208447" y="1194079"/>
                  <a:pt x="4009633" y="1020912"/>
                  <a:pt x="4172504" y="1172149"/>
                </a:cubicBezTo>
                <a:cubicBezTo>
                  <a:pt x="4206684" y="1203887"/>
                  <a:pt x="4248990" y="1233079"/>
                  <a:pt x="4279037" y="1269804"/>
                </a:cubicBezTo>
                <a:cubicBezTo>
                  <a:pt x="4292550" y="1286320"/>
                  <a:pt x="4300763" y="1306780"/>
                  <a:pt x="4314547" y="1323070"/>
                </a:cubicBezTo>
                <a:cubicBezTo>
                  <a:pt x="4333470" y="1345433"/>
                  <a:pt x="4376691" y="1385213"/>
                  <a:pt x="4376691" y="1385213"/>
                </a:cubicBezTo>
                <a:cubicBezTo>
                  <a:pt x="4385569" y="1411846"/>
                  <a:pt x="4395810" y="1438063"/>
                  <a:pt x="4403324" y="1465112"/>
                </a:cubicBezTo>
                <a:cubicBezTo>
                  <a:pt x="4410626" y="1491399"/>
                  <a:pt x="4415728" y="1518258"/>
                  <a:pt x="4421079" y="1545011"/>
                </a:cubicBezTo>
                <a:cubicBezTo>
                  <a:pt x="4424609" y="1562662"/>
                  <a:pt x="4424785" y="1581036"/>
                  <a:pt x="4429957" y="1598277"/>
                </a:cubicBezTo>
                <a:cubicBezTo>
                  <a:pt x="4433760" y="1610953"/>
                  <a:pt x="4441794" y="1621951"/>
                  <a:pt x="4447712" y="1633788"/>
                </a:cubicBezTo>
                <a:cubicBezTo>
                  <a:pt x="4453631" y="1663380"/>
                  <a:pt x="4459906" y="1692903"/>
                  <a:pt x="4465468" y="1722565"/>
                </a:cubicBezTo>
                <a:cubicBezTo>
                  <a:pt x="4468785" y="1740257"/>
                  <a:pt x="4468925" y="1758666"/>
                  <a:pt x="4474345" y="1775831"/>
                </a:cubicBezTo>
                <a:cubicBezTo>
                  <a:pt x="4558484" y="2042272"/>
                  <a:pt x="4485408" y="1760169"/>
                  <a:pt x="4545367" y="1980017"/>
                </a:cubicBezTo>
                <a:cubicBezTo>
                  <a:pt x="4557379" y="2024060"/>
                  <a:pt x="4579890" y="2117121"/>
                  <a:pt x="4589755" y="2166448"/>
                </a:cubicBezTo>
                <a:cubicBezTo>
                  <a:pt x="4597664" y="2205994"/>
                  <a:pt x="4597995" y="2226041"/>
                  <a:pt x="4607510" y="2264103"/>
                </a:cubicBezTo>
                <a:cubicBezTo>
                  <a:pt x="4609780" y="2273182"/>
                  <a:pt x="4613429" y="2281858"/>
                  <a:pt x="4616388" y="2290736"/>
                </a:cubicBezTo>
                <a:cubicBezTo>
                  <a:pt x="4622306" y="2358798"/>
                  <a:pt x="4617573" y="2428643"/>
                  <a:pt x="4634143" y="2494922"/>
                </a:cubicBezTo>
                <a:cubicBezTo>
                  <a:pt x="4644379" y="2535864"/>
                  <a:pt x="4650167" y="2552963"/>
                  <a:pt x="4651899" y="2601454"/>
                </a:cubicBezTo>
                <a:cubicBezTo>
                  <a:pt x="4654011" y="2660601"/>
                  <a:pt x="4651899" y="2719823"/>
                  <a:pt x="4651899" y="2779008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1A3491-0E43-7E1C-0919-5DB9B8D12F12}"/>
              </a:ext>
            </a:extLst>
          </p:cNvPr>
          <p:cNvSpPr txBox="1"/>
          <p:nvPr/>
        </p:nvSpPr>
        <p:spPr>
          <a:xfrm>
            <a:off x="-211735" y="6437751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Safe, performance optimal maneuvers</a:t>
            </a:r>
          </a:p>
        </p:txBody>
      </p:sp>
    </p:spTree>
    <p:extLst>
      <p:ext uri="{BB962C8B-B14F-4D97-AF65-F5344CB8AC3E}">
        <p14:creationId xmlns:p14="http://schemas.microsoft.com/office/powerpoint/2010/main" val="36443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/>
      <p:bldP spid="8" grpId="0"/>
      <p:bldP spid="11" grpId="0"/>
      <p:bldP spid="12" grpId="0"/>
      <p:bldP spid="15" grpId="0"/>
      <p:bldP spid="17" grpId="0"/>
      <p:bldP spid="19" grpId="0"/>
      <p:bldP spid="20" grpId="0"/>
      <p:bldP spid="21" grpId="0" animBg="1"/>
      <p:bldP spid="22" grpId="0" animBg="1"/>
      <p:bldP spid="23" grpId="0"/>
      <p:bldP spid="26" grpId="0"/>
      <p:bldP spid="28" grpId="0" animBg="1"/>
      <p:bldP spid="29" grpId="0" animBg="1"/>
      <p:bldP spid="30" grpId="0" animBg="1"/>
      <p:bldP spid="32" grpId="0" animBg="1"/>
      <p:bldP spid="33" grpId="0"/>
      <p:bldP spid="34" grpId="0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3</a:t>
            </a:fld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33DF8BB-48FB-FB19-E4A3-2A3511811CEE}"/>
              </a:ext>
            </a:extLst>
          </p:cNvPr>
          <p:cNvSpPr/>
          <p:nvPr/>
        </p:nvSpPr>
        <p:spPr>
          <a:xfrm>
            <a:off x="2369128" y="4175039"/>
            <a:ext cx="6016336" cy="944025"/>
          </a:xfrm>
          <a:custGeom>
            <a:avLst/>
            <a:gdLst>
              <a:gd name="connsiteX0" fmla="*/ 0 w 6068291"/>
              <a:gd name="connsiteY0" fmla="*/ 718429 h 944025"/>
              <a:gd name="connsiteX1" fmla="*/ 2015837 w 6068291"/>
              <a:gd name="connsiteY1" fmla="*/ 1456 h 944025"/>
              <a:gd name="connsiteX2" fmla="*/ 4623955 w 6068291"/>
              <a:gd name="connsiteY2" fmla="*/ 884684 h 944025"/>
              <a:gd name="connsiteX3" fmla="*/ 6068291 w 6068291"/>
              <a:gd name="connsiteY3" fmla="*/ 791166 h 94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8291" h="944025">
                <a:moveTo>
                  <a:pt x="0" y="718429"/>
                </a:moveTo>
                <a:cubicBezTo>
                  <a:pt x="622589" y="346088"/>
                  <a:pt x="1245178" y="-26253"/>
                  <a:pt x="2015837" y="1456"/>
                </a:cubicBezTo>
                <a:cubicBezTo>
                  <a:pt x="2786496" y="29165"/>
                  <a:pt x="3948546" y="753066"/>
                  <a:pt x="4623955" y="884684"/>
                </a:cubicBezTo>
                <a:cubicBezTo>
                  <a:pt x="5299364" y="1016302"/>
                  <a:pt x="5683827" y="903734"/>
                  <a:pt x="6068291" y="791166"/>
                </a:cubicBezTo>
              </a:path>
            </a:pathLst>
          </a:custGeom>
          <a:noFill/>
          <a:ln w="76200">
            <a:headEnd type="diamond" w="lg" len="lg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996EE-B2F4-0BB7-ECF5-E874E9F1A717}"/>
                  </a:ext>
                </a:extLst>
              </p:cNvPr>
              <p:cNvSpPr txBox="1"/>
              <p:nvPr/>
            </p:nvSpPr>
            <p:spPr>
              <a:xfrm>
                <a:off x="2878283" y="3362980"/>
                <a:ext cx="2556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996EE-B2F4-0BB7-ECF5-E874E9F1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283" y="3362980"/>
                <a:ext cx="2556162" cy="523220"/>
              </a:xfrm>
              <a:prstGeom prst="rect">
                <a:avLst/>
              </a:prstGeom>
              <a:blipFill>
                <a:blip r:embed="rId8"/>
                <a:stretch>
                  <a:fillRect l="-477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71586-C537-ED46-BAF7-C625DD85C187}"/>
                  </a:ext>
                </a:extLst>
              </p:cNvPr>
              <p:cNvSpPr txBox="1"/>
              <p:nvPr/>
            </p:nvSpPr>
            <p:spPr>
              <a:xfrm>
                <a:off x="6463147" y="1547868"/>
                <a:ext cx="54864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Using the dynamics, compute the concentration levels 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71586-C537-ED46-BAF7-C625DD85C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47" y="1547868"/>
                <a:ext cx="5486401" cy="954107"/>
              </a:xfrm>
              <a:prstGeom prst="rect">
                <a:avLst/>
              </a:prstGeom>
              <a:blipFill>
                <a:blip r:embed="rId9"/>
                <a:stretch>
                  <a:fillRect l="-222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2D476C-B60E-E686-E1A4-36C6B709B831}"/>
                  </a:ext>
                </a:extLst>
              </p:cNvPr>
              <p:cNvSpPr/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2D476C-B60E-E686-E1A4-36C6B709B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F3A2B-AFF4-4A14-3F35-1C358FB50060}"/>
                  </a:ext>
                </a:extLst>
              </p:cNvPr>
              <p:cNvSpPr/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F3A2B-AFF4-4A14-3F35-1C358FB50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0D2284-EFA4-6F0B-80F6-67B546DDEE29}"/>
                  </a:ext>
                </a:extLst>
              </p:cNvPr>
              <p:cNvSpPr/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0D2284-EFA4-6F0B-80F6-67B546DD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16BA0C-8600-1735-180B-B301954D1254}"/>
                  </a:ext>
                </a:extLst>
              </p:cNvPr>
              <p:cNvSpPr/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16BA0C-8600-1735-180B-B301954D1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9000199-3C6C-A22F-5712-9A3EAC3AAAD3}"/>
              </a:ext>
            </a:extLst>
          </p:cNvPr>
          <p:cNvSpPr txBox="1"/>
          <p:nvPr/>
        </p:nvSpPr>
        <p:spPr>
          <a:xfrm>
            <a:off x="242452" y="2347574"/>
            <a:ext cx="24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Initial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F19B40-A4B5-8645-2E09-F797CD22DE15}"/>
                  </a:ext>
                </a:extLst>
              </p:cNvPr>
              <p:cNvSpPr txBox="1"/>
              <p:nvPr/>
            </p:nvSpPr>
            <p:spPr>
              <a:xfrm>
                <a:off x="3960673" y="5159952"/>
                <a:ext cx="4649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Reachable Set at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F19B40-A4B5-8645-2E09-F797CD22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73" y="5159952"/>
                <a:ext cx="4649927" cy="523220"/>
              </a:xfrm>
              <a:prstGeom prst="rect">
                <a:avLst/>
              </a:prstGeom>
              <a:blipFill>
                <a:blip r:embed="rId15"/>
                <a:stretch>
                  <a:fillRect l="-275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C2B0CF-F463-7EFE-EFAF-28294A6015C8}"/>
              </a:ext>
            </a:extLst>
          </p:cNvPr>
          <p:cNvCxnSpPr>
            <a:cxnSpLocks/>
          </p:cNvCxnSpPr>
          <p:nvPr/>
        </p:nvCxnSpPr>
        <p:spPr>
          <a:xfrm flipV="1">
            <a:off x="8655626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D61FC9-BD7D-B556-BDC7-B1E7066786DC}"/>
              </a:ext>
            </a:extLst>
          </p:cNvPr>
          <p:cNvCxnSpPr>
            <a:cxnSpLocks/>
          </p:cNvCxnSpPr>
          <p:nvPr/>
        </p:nvCxnSpPr>
        <p:spPr>
          <a:xfrm>
            <a:off x="8641772" y="6721475"/>
            <a:ext cx="3432464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DBFD8F-2A9F-5864-0F5F-27E39BD76697}"/>
                  </a:ext>
                </a:extLst>
              </p:cNvPr>
              <p:cNvSpPr/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DBFD8F-2A9F-5864-0F5F-27E39BD76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6109F1-4093-37D2-25A7-5DC9281D4D0D}"/>
                  </a:ext>
                </a:extLst>
              </p:cNvPr>
              <p:cNvSpPr/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6109F1-4093-37D2-25A7-5DC9281D4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C3B1E0-92C0-3C7A-25EA-35D285A6E742}"/>
                  </a:ext>
                </a:extLst>
              </p:cNvPr>
              <p:cNvSpPr/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C3B1E0-92C0-3C7A-25EA-35D285A6E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53FB5E0-E046-049C-639E-98B46E7E84DF}"/>
                  </a:ext>
                </a:extLst>
              </p:cNvPr>
              <p:cNvSpPr/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53FB5E0-E046-049C-639E-98B46E7E8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7B7A11-4356-FAFA-ED07-D1D809CEC000}"/>
                  </a:ext>
                </a:extLst>
              </p:cNvPr>
              <p:cNvSpPr/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7B7A11-4356-FAFA-ED07-D1D809CEC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DB7D27-393A-80E7-DB60-934E2569F8D2}"/>
              </a:ext>
            </a:extLst>
          </p:cNvPr>
          <p:cNvCxnSpPr>
            <a:cxnSpLocks/>
          </p:cNvCxnSpPr>
          <p:nvPr/>
        </p:nvCxnSpPr>
        <p:spPr>
          <a:xfrm flipV="1">
            <a:off x="249382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CDA302-933F-814E-4914-D4DEFD345765}"/>
              </a:ext>
            </a:extLst>
          </p:cNvPr>
          <p:cNvCxnSpPr>
            <a:cxnSpLocks/>
          </p:cNvCxnSpPr>
          <p:nvPr/>
        </p:nvCxnSpPr>
        <p:spPr>
          <a:xfrm>
            <a:off x="235528" y="6721475"/>
            <a:ext cx="2227118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04A26C-F4C4-A170-8E11-007237D826C6}"/>
                  </a:ext>
                </a:extLst>
              </p:cNvPr>
              <p:cNvSpPr/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04A26C-F4C4-A170-8E11-007237D82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2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8" grpId="0"/>
      <p:bldP spid="9" grpId="0" animBg="1"/>
      <p:bldP spid="10" grpId="0" animBg="1"/>
      <p:bldP spid="13" grpId="0" animBg="1"/>
      <p:bldP spid="14" grpId="0" animBg="1"/>
      <p:bldP spid="2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9CE2B-94AA-F72C-B15C-9918EE1F901C}"/>
              </a:ext>
            </a:extLst>
          </p:cNvPr>
          <p:cNvSpPr txBox="1"/>
          <p:nvPr/>
        </p:nvSpPr>
        <p:spPr>
          <a:xfrm>
            <a:off x="838199" y="2078182"/>
            <a:ext cx="7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Reachable sets are a tool for safety verification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0D02B-71AE-A355-5B62-D717B64B3F42}"/>
              </a:ext>
            </a:extLst>
          </p:cNvPr>
          <p:cNvSpPr txBox="1"/>
          <p:nvPr/>
        </p:nvSpPr>
        <p:spPr>
          <a:xfrm>
            <a:off x="838199" y="2937164"/>
            <a:ext cx="7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Check if concentration levels are safe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DF578AB-4EEF-220C-01B7-190C2D53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63E268E-DA18-874E-8CBA-6F80F366F28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307577-A550-16E9-0611-D9A6E15EDB6D}"/>
                  </a:ext>
                </a:extLst>
              </p:cNvPr>
              <p:cNvSpPr/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307577-A550-16E9-0611-D9A6E15ED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C974B7-F3E3-E8CE-0F66-921179550DBE}"/>
                  </a:ext>
                </a:extLst>
              </p:cNvPr>
              <p:cNvSpPr/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C974B7-F3E3-E8CE-0F66-921179550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F3409D-84DF-528C-5BD8-4162C9EB29B7}"/>
                  </a:ext>
                </a:extLst>
              </p:cNvPr>
              <p:cNvSpPr/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F3409D-84DF-528C-5BD8-4162C9EB2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A42447-FC19-49DD-DB38-8216D5803B8B}"/>
                  </a:ext>
                </a:extLst>
              </p:cNvPr>
              <p:cNvSpPr/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A42447-FC19-49DD-DB38-8216D5803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2F5F3D-3391-001C-18C0-0A05FDA0C495}"/>
              </a:ext>
            </a:extLst>
          </p:cNvPr>
          <p:cNvCxnSpPr>
            <a:cxnSpLocks/>
          </p:cNvCxnSpPr>
          <p:nvPr/>
        </p:nvCxnSpPr>
        <p:spPr>
          <a:xfrm flipV="1">
            <a:off x="8655626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751E7F-773F-91E0-054A-10737DA9CFCF}"/>
              </a:ext>
            </a:extLst>
          </p:cNvPr>
          <p:cNvCxnSpPr>
            <a:cxnSpLocks/>
          </p:cNvCxnSpPr>
          <p:nvPr/>
        </p:nvCxnSpPr>
        <p:spPr>
          <a:xfrm>
            <a:off x="8641772" y="6721475"/>
            <a:ext cx="3432464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A9BF69-F03E-55CF-D491-735CD20939D0}"/>
                  </a:ext>
                </a:extLst>
              </p:cNvPr>
              <p:cNvSpPr/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A9BF69-F03E-55CF-D491-735CD209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 result for anesthesia using propofol images">
            <a:extLst>
              <a:ext uri="{FF2B5EF4-FFF2-40B4-BE49-F238E27FC236}">
                <a16:creationId xmlns:a16="http://schemas.microsoft.com/office/drawing/2014/main" id="{635DADF6-08C8-4561-891D-47643114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33" y="1463139"/>
            <a:ext cx="3669646" cy="26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906036-3B6E-4FCC-89DF-0CC0808284EB}"/>
              </a:ext>
            </a:extLst>
          </p:cNvPr>
          <p:cNvSpPr txBox="1"/>
          <p:nvPr/>
        </p:nvSpPr>
        <p:spPr>
          <a:xfrm>
            <a:off x="6231423" y="2335444"/>
            <a:ext cx="5280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safety critical event that occurs before (almost) all surgeries.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02EA8-2C9A-4E6E-86C2-F6E7D18DF64C}"/>
              </a:ext>
            </a:extLst>
          </p:cNvPr>
          <p:cNvSpPr txBox="1"/>
          <p:nvPr/>
        </p:nvSpPr>
        <p:spPr>
          <a:xfrm>
            <a:off x="373568" y="4637694"/>
            <a:ext cx="5587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Determining its </a:t>
            </a:r>
            <a:r>
              <a:rPr lang="en-US" sz="2800" i="1" u="sng" dirty="0"/>
              <a:t>safety</a:t>
            </a:r>
            <a:r>
              <a:rPr lang="en-US" sz="2800" u="sng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Understanding of how it is metabolized.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Its effect on the depth of </a:t>
            </a:r>
            <a:r>
              <a:rPr lang="en-US" sz="2800" i="1" dirty="0"/>
              <a:t>hypnosis.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01CAB-2D41-48C4-8D54-BD6DE26A7FA6}"/>
              </a:ext>
            </a:extLst>
          </p:cNvPr>
          <p:cNvSpPr txBox="1"/>
          <p:nvPr/>
        </p:nvSpPr>
        <p:spPr>
          <a:xfrm>
            <a:off x="8563993" y="6453576"/>
            <a:ext cx="133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UNC Chapel Hill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8732D-793E-CFD1-E779-D8339829F1F2}"/>
              </a:ext>
            </a:extLst>
          </p:cNvPr>
          <p:cNvSpPr txBox="1"/>
          <p:nvPr/>
        </p:nvSpPr>
        <p:spPr>
          <a:xfrm>
            <a:off x="5288973" y="4854713"/>
            <a:ext cx="626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Safety Analysis Using Reachable Sets</a:t>
            </a:r>
          </a:p>
        </p:txBody>
      </p:sp>
    </p:spTree>
    <p:extLst>
      <p:ext uri="{BB962C8B-B14F-4D97-AF65-F5344CB8AC3E}">
        <p14:creationId xmlns:p14="http://schemas.microsoft.com/office/powerpoint/2010/main" val="13331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anesthesia using propofol images">
            <a:extLst>
              <a:ext uri="{FF2B5EF4-FFF2-40B4-BE49-F238E27FC236}">
                <a16:creationId xmlns:a16="http://schemas.microsoft.com/office/drawing/2014/main" id="{635DADF6-08C8-4561-891D-47643114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33" y="1463139"/>
            <a:ext cx="3669646" cy="26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7CBB81-59BB-4E81-A453-8AF44CDF6529}"/>
              </a:ext>
            </a:extLst>
          </p:cNvPr>
          <p:cNvSpPr txBox="1"/>
          <p:nvPr/>
        </p:nvSpPr>
        <p:spPr>
          <a:xfrm>
            <a:off x="6222859" y="1536873"/>
            <a:ext cx="51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Perform analysis on this model</a:t>
            </a: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005F7DB9-A99B-4C76-84DB-3482EC4ED8F5}"/>
              </a:ext>
            </a:extLst>
          </p:cNvPr>
          <p:cNvSpPr/>
          <p:nvPr/>
        </p:nvSpPr>
        <p:spPr>
          <a:xfrm>
            <a:off x="6649375" y="2184406"/>
            <a:ext cx="1478040" cy="496359"/>
          </a:xfrm>
          <a:prstGeom prst="snip1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Safe</a:t>
            </a: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47B3B4C5-8091-473F-9A5C-814A0E7F3163}"/>
              </a:ext>
            </a:extLst>
          </p:cNvPr>
          <p:cNvSpPr/>
          <p:nvPr/>
        </p:nvSpPr>
        <p:spPr>
          <a:xfrm>
            <a:off x="6649375" y="2800588"/>
            <a:ext cx="1478040" cy="496359"/>
          </a:xfrm>
          <a:prstGeom prst="snip1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Unsafe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618CCC56-9F0C-45D0-9D09-DBF527F4B812}"/>
              </a:ext>
            </a:extLst>
          </p:cNvPr>
          <p:cNvSpPr/>
          <p:nvPr/>
        </p:nvSpPr>
        <p:spPr>
          <a:xfrm>
            <a:off x="8127415" y="2126557"/>
            <a:ext cx="236490" cy="1297928"/>
          </a:xfrm>
          <a:prstGeom prst="rightBracket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88D8A-07FF-4053-81C6-F6BDBCCED09B}"/>
              </a:ext>
            </a:extLst>
          </p:cNvPr>
          <p:cNvSpPr txBox="1"/>
          <p:nvPr/>
        </p:nvSpPr>
        <p:spPr>
          <a:xfrm>
            <a:off x="8548283" y="2225737"/>
            <a:ext cx="1633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Provide certificate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54A31-42C4-4A36-9183-6D5842003C57}"/>
              </a:ext>
            </a:extLst>
          </p:cNvPr>
          <p:cNvSpPr txBox="1"/>
          <p:nvPr/>
        </p:nvSpPr>
        <p:spPr>
          <a:xfrm>
            <a:off x="6222859" y="3449985"/>
            <a:ext cx="574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technique assumes the model is accurate!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9557E-D46C-9524-B4E4-B452A9A4FE4A}"/>
              </a:ext>
            </a:extLst>
          </p:cNvPr>
          <p:cNvSpPr txBox="1"/>
          <p:nvPr/>
        </p:nvSpPr>
        <p:spPr>
          <a:xfrm>
            <a:off x="9391854" y="4265371"/>
            <a:ext cx="26382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I.e., all the parameter values are accurate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B8370C-50A9-11A2-B025-93D52F4D0D90}"/>
              </a:ext>
            </a:extLst>
          </p:cNvPr>
          <p:cNvSpPr/>
          <p:nvPr/>
        </p:nvSpPr>
        <p:spPr>
          <a:xfrm>
            <a:off x="4515323" y="4557130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687F51-0022-B276-6147-5539D55FD276}"/>
                  </a:ext>
                </a:extLst>
              </p:cNvPr>
              <p:cNvSpPr txBox="1"/>
              <p:nvPr/>
            </p:nvSpPr>
            <p:spPr>
              <a:xfrm>
                <a:off x="1031991" y="5127146"/>
                <a:ext cx="29102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687F51-0022-B276-6147-5539D55F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91" y="5127146"/>
                <a:ext cx="2910235" cy="954107"/>
              </a:xfrm>
              <a:prstGeom prst="rect">
                <a:avLst/>
              </a:prstGeom>
              <a:blipFill>
                <a:blip r:embed="rId4"/>
                <a:stretch>
                  <a:fillRect l="-4184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B2D8DC2F-BF59-0C5D-68AB-3ABA5D8E41E0}"/>
              </a:ext>
            </a:extLst>
          </p:cNvPr>
          <p:cNvSpPr/>
          <p:nvPr/>
        </p:nvSpPr>
        <p:spPr>
          <a:xfrm rot="16200000">
            <a:off x="2656282" y="4908976"/>
            <a:ext cx="2155801" cy="13092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Dictated</a:t>
            </a:r>
          </a:p>
        </p:txBody>
      </p:sp>
    </p:spTree>
    <p:extLst>
      <p:ext uri="{BB962C8B-B14F-4D97-AF65-F5344CB8AC3E}">
        <p14:creationId xmlns:p14="http://schemas.microsoft.com/office/powerpoint/2010/main" val="41965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4" grpId="0" animBg="1"/>
      <p:bldP spid="17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7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499FBC-1EA7-4757-B9EF-98641BD10056}"/>
              </a:ext>
            </a:extLst>
          </p:cNvPr>
          <p:cNvSpPr/>
          <p:nvPr/>
        </p:nvSpPr>
        <p:spPr>
          <a:xfrm rot="5400000">
            <a:off x="6128432" y="4246939"/>
            <a:ext cx="1233996" cy="3994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B03EE-0432-4391-8F57-9348625E82ED}"/>
              </a:ext>
            </a:extLst>
          </p:cNvPr>
          <p:cNvSpPr txBox="1"/>
          <p:nvPr/>
        </p:nvSpPr>
        <p:spPr>
          <a:xfrm>
            <a:off x="7027784" y="4058331"/>
            <a:ext cx="165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</a:t>
            </a: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CDA988A4-F117-4D9F-A3EB-4B571264CDB2}"/>
              </a:ext>
            </a:extLst>
          </p:cNvPr>
          <p:cNvSpPr/>
          <p:nvPr/>
        </p:nvSpPr>
        <p:spPr>
          <a:xfrm>
            <a:off x="6339701" y="5276988"/>
            <a:ext cx="924498" cy="496359"/>
          </a:xfrm>
          <a:prstGeom prst="snip1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Safe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53CE0-C9C9-4E21-A3B8-0FBEDC2F5B7B}"/>
              </a:ext>
            </a:extLst>
          </p:cNvPr>
          <p:cNvSpPr txBox="1"/>
          <p:nvPr/>
        </p:nvSpPr>
        <p:spPr>
          <a:xfrm>
            <a:off x="7264199" y="5297832"/>
            <a:ext cx="134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(Say)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86971-ACA5-429B-B33F-355492B2E2F2}"/>
              </a:ext>
            </a:extLst>
          </p:cNvPr>
          <p:cNvSpPr txBox="1"/>
          <p:nvPr/>
        </p:nvSpPr>
        <p:spPr>
          <a:xfrm>
            <a:off x="8563993" y="6453576"/>
            <a:ext cx="133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UNC Chapel Hill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2275A-F53B-E0C5-2164-EAB4C51BDD5F}"/>
              </a:ext>
            </a:extLst>
          </p:cNvPr>
          <p:cNvSpPr/>
          <p:nvPr/>
        </p:nvSpPr>
        <p:spPr>
          <a:xfrm>
            <a:off x="4880263" y="1674467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FEF6E-C300-36D9-4C78-2893AAD95DC4}"/>
                  </a:ext>
                </a:extLst>
              </p:cNvPr>
              <p:cNvSpPr txBox="1"/>
              <p:nvPr/>
            </p:nvSpPr>
            <p:spPr>
              <a:xfrm>
                <a:off x="1396931" y="2244483"/>
                <a:ext cx="29102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FEF6E-C300-36D9-4C78-2893AAD9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31" y="2244483"/>
                <a:ext cx="2910235" cy="954107"/>
              </a:xfrm>
              <a:prstGeom prst="rect">
                <a:avLst/>
              </a:prstGeom>
              <a:blipFill>
                <a:blip r:embed="rId3"/>
                <a:stretch>
                  <a:fillRect l="-4184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F5618B05-4007-EFF8-D0F8-2478D8B32321}"/>
              </a:ext>
            </a:extLst>
          </p:cNvPr>
          <p:cNvSpPr/>
          <p:nvPr/>
        </p:nvSpPr>
        <p:spPr>
          <a:xfrm rot="16200000">
            <a:off x="3021222" y="2026313"/>
            <a:ext cx="2155801" cy="13092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Dictated</a:t>
            </a:r>
          </a:p>
        </p:txBody>
      </p:sp>
    </p:spTree>
    <p:extLst>
      <p:ext uri="{BB962C8B-B14F-4D97-AF65-F5344CB8AC3E}">
        <p14:creationId xmlns:p14="http://schemas.microsoft.com/office/powerpoint/2010/main" val="31429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8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499FBC-1EA7-4757-B9EF-98641BD10056}"/>
              </a:ext>
            </a:extLst>
          </p:cNvPr>
          <p:cNvSpPr/>
          <p:nvPr/>
        </p:nvSpPr>
        <p:spPr>
          <a:xfrm rot="5400000">
            <a:off x="6128432" y="4246939"/>
            <a:ext cx="1233996" cy="3994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B03EE-0432-4391-8F57-9348625E82ED}"/>
              </a:ext>
            </a:extLst>
          </p:cNvPr>
          <p:cNvSpPr txBox="1"/>
          <p:nvPr/>
        </p:nvSpPr>
        <p:spPr>
          <a:xfrm>
            <a:off x="7027784" y="4058331"/>
            <a:ext cx="165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</a:t>
            </a: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CDA988A4-F117-4D9F-A3EB-4B571264CDB2}"/>
              </a:ext>
            </a:extLst>
          </p:cNvPr>
          <p:cNvSpPr/>
          <p:nvPr/>
        </p:nvSpPr>
        <p:spPr>
          <a:xfrm>
            <a:off x="6339701" y="5276988"/>
            <a:ext cx="924498" cy="496359"/>
          </a:xfrm>
          <a:prstGeom prst="snip1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Safe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53CE0-C9C9-4E21-A3B8-0FBEDC2F5B7B}"/>
              </a:ext>
            </a:extLst>
          </p:cNvPr>
          <p:cNvSpPr txBox="1"/>
          <p:nvPr/>
        </p:nvSpPr>
        <p:spPr>
          <a:xfrm>
            <a:off x="7264199" y="5297832"/>
            <a:ext cx="134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(Say)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86971-ACA5-429B-B33F-355492B2E2F2}"/>
              </a:ext>
            </a:extLst>
          </p:cNvPr>
          <p:cNvSpPr txBox="1"/>
          <p:nvPr/>
        </p:nvSpPr>
        <p:spPr>
          <a:xfrm>
            <a:off x="8563993" y="6453576"/>
            <a:ext cx="133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UNC Chapel Hill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2275A-F53B-E0C5-2164-EAB4C51BDD5F}"/>
              </a:ext>
            </a:extLst>
          </p:cNvPr>
          <p:cNvSpPr/>
          <p:nvPr/>
        </p:nvSpPr>
        <p:spPr>
          <a:xfrm>
            <a:off x="4880263" y="1674467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FEF6E-C300-36D9-4C78-2893AAD95DC4}"/>
                  </a:ext>
                </a:extLst>
              </p:cNvPr>
              <p:cNvSpPr txBox="1"/>
              <p:nvPr/>
            </p:nvSpPr>
            <p:spPr>
              <a:xfrm>
                <a:off x="1396931" y="2244483"/>
                <a:ext cx="29102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FEF6E-C300-36D9-4C78-2893AAD9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31" y="2244483"/>
                <a:ext cx="2910235" cy="954107"/>
              </a:xfrm>
              <a:prstGeom prst="rect">
                <a:avLst/>
              </a:prstGeom>
              <a:blipFill>
                <a:blip r:embed="rId3"/>
                <a:stretch>
                  <a:fillRect l="-4184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F5618B05-4007-EFF8-D0F8-2478D8B32321}"/>
              </a:ext>
            </a:extLst>
          </p:cNvPr>
          <p:cNvSpPr/>
          <p:nvPr/>
        </p:nvSpPr>
        <p:spPr>
          <a:xfrm rot="16200000">
            <a:off x="3021222" y="2026313"/>
            <a:ext cx="2155801" cy="13092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Dictated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9DFA01-A0CA-F198-D88D-EA4022615EA1}"/>
              </a:ext>
            </a:extLst>
          </p:cNvPr>
          <p:cNvCxnSpPr>
            <a:cxnSpLocks/>
          </p:cNvCxnSpPr>
          <p:nvPr/>
        </p:nvCxnSpPr>
        <p:spPr>
          <a:xfrm flipV="1">
            <a:off x="1295537" y="3325091"/>
            <a:ext cx="741081" cy="131143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11393A-1244-FE0C-5708-C8E6FFC919CF}"/>
              </a:ext>
            </a:extLst>
          </p:cNvPr>
          <p:cNvSpPr txBox="1"/>
          <p:nvPr/>
        </p:nvSpPr>
        <p:spPr>
          <a:xfrm>
            <a:off x="326222" y="4636526"/>
            <a:ext cx="300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Modeling Error!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ACDFF5-8E55-330E-D95D-56C05DFDEE4A}"/>
              </a:ext>
            </a:extLst>
          </p:cNvPr>
          <p:cNvSpPr/>
          <p:nvPr/>
        </p:nvSpPr>
        <p:spPr>
          <a:xfrm>
            <a:off x="6283181" y="4913856"/>
            <a:ext cx="9244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DCCC0-A478-46BB-25E3-6FD1F830FA9A}"/>
              </a:ext>
            </a:extLst>
          </p:cNvPr>
          <p:cNvSpPr txBox="1"/>
          <p:nvPr/>
        </p:nvSpPr>
        <p:spPr>
          <a:xfrm>
            <a:off x="5264908" y="6147500"/>
            <a:ext cx="399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it still be safe?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FB3F0-FB97-AF2D-7C03-0FE32ACF4C86}"/>
              </a:ext>
            </a:extLst>
          </p:cNvPr>
          <p:cNvSpPr txBox="1"/>
          <p:nvPr/>
        </p:nvSpPr>
        <p:spPr>
          <a:xfrm>
            <a:off x="385520" y="5424741"/>
            <a:ext cx="436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Why modeling error?</a:t>
            </a:r>
          </a:p>
        </p:txBody>
      </p:sp>
    </p:spTree>
    <p:extLst>
      <p:ext uri="{BB962C8B-B14F-4D97-AF65-F5344CB8AC3E}">
        <p14:creationId xmlns:p14="http://schemas.microsoft.com/office/powerpoint/2010/main" val="14076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86971-ACA5-429B-B33F-355492B2E2F2}"/>
              </a:ext>
            </a:extLst>
          </p:cNvPr>
          <p:cNvSpPr txBox="1"/>
          <p:nvPr/>
        </p:nvSpPr>
        <p:spPr>
          <a:xfrm>
            <a:off x="8563993" y="6453576"/>
            <a:ext cx="133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UNC Chapel Hill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2275A-F53B-E0C5-2164-EAB4C51BDD5F}"/>
              </a:ext>
            </a:extLst>
          </p:cNvPr>
          <p:cNvSpPr/>
          <p:nvPr/>
        </p:nvSpPr>
        <p:spPr>
          <a:xfrm>
            <a:off x="4880263" y="1674467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FEF6E-C300-36D9-4C78-2893AAD95DC4}"/>
                  </a:ext>
                </a:extLst>
              </p:cNvPr>
              <p:cNvSpPr txBox="1"/>
              <p:nvPr/>
            </p:nvSpPr>
            <p:spPr>
              <a:xfrm>
                <a:off x="1396931" y="2244483"/>
                <a:ext cx="29102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FEF6E-C300-36D9-4C78-2893AAD9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31" y="2244483"/>
                <a:ext cx="2910235" cy="954107"/>
              </a:xfrm>
              <a:prstGeom prst="rect">
                <a:avLst/>
              </a:prstGeom>
              <a:blipFill>
                <a:blip r:embed="rId3"/>
                <a:stretch>
                  <a:fillRect l="-4184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F5618B05-4007-EFF8-D0F8-2478D8B32321}"/>
              </a:ext>
            </a:extLst>
          </p:cNvPr>
          <p:cNvSpPr/>
          <p:nvPr/>
        </p:nvSpPr>
        <p:spPr>
          <a:xfrm rot="16200000">
            <a:off x="3021222" y="2026313"/>
            <a:ext cx="2155801" cy="13092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Dictated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9DFA01-A0CA-F198-D88D-EA4022615EA1}"/>
              </a:ext>
            </a:extLst>
          </p:cNvPr>
          <p:cNvCxnSpPr>
            <a:cxnSpLocks/>
          </p:cNvCxnSpPr>
          <p:nvPr/>
        </p:nvCxnSpPr>
        <p:spPr>
          <a:xfrm flipV="1">
            <a:off x="1295537" y="3325091"/>
            <a:ext cx="741081" cy="131143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11393A-1244-FE0C-5708-C8E6FFC919CF}"/>
              </a:ext>
            </a:extLst>
          </p:cNvPr>
          <p:cNvSpPr txBox="1"/>
          <p:nvPr/>
        </p:nvSpPr>
        <p:spPr>
          <a:xfrm>
            <a:off x="326222" y="4636526"/>
            <a:ext cx="300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Modeling Error!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FB3F0-FB97-AF2D-7C03-0FE32ACF4C86}"/>
              </a:ext>
            </a:extLst>
          </p:cNvPr>
          <p:cNvSpPr txBox="1"/>
          <p:nvPr/>
        </p:nvSpPr>
        <p:spPr>
          <a:xfrm>
            <a:off x="385520" y="5424741"/>
            <a:ext cx="436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Why modeling error?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FEC2E-7D69-CD19-212D-267891284D70}"/>
              </a:ext>
            </a:extLst>
          </p:cNvPr>
          <p:cNvSpPr txBox="1"/>
          <p:nvPr/>
        </p:nvSpPr>
        <p:spPr>
          <a:xfrm>
            <a:off x="4094018" y="4145973"/>
            <a:ext cx="809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Determined empirically – come with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Dependent on weight, alveolar volumes etc. –patient specific</a:t>
            </a:r>
          </a:p>
        </p:txBody>
      </p:sp>
    </p:spTree>
    <p:extLst>
      <p:ext uri="{BB962C8B-B14F-4D97-AF65-F5344CB8AC3E}">
        <p14:creationId xmlns:p14="http://schemas.microsoft.com/office/powerpoint/2010/main" val="3796160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9|5.5|5.6|6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2827</Words>
  <Application>Microsoft Office PowerPoint</Application>
  <PresentationFormat>Widescreen</PresentationFormat>
  <Paragraphs>604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Trustworthy Autonomy Lecture 3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PowerPoint Presentation</vt:lpstr>
      <vt:lpstr>PowerPoint Presentation</vt:lpstr>
      <vt:lpstr>In the Event of a Crash!</vt:lpstr>
      <vt:lpstr>Investigating the Crash</vt:lpstr>
      <vt:lpstr>Investigating the Crash: Logging is Expensive!</vt:lpstr>
      <vt:lpstr>Monitoring: Proposed Strategy</vt:lpstr>
      <vt:lpstr>PowerPoint Presentation</vt:lpstr>
      <vt:lpstr>Robot Maneuvers</vt:lpstr>
      <vt:lpstr>Robot Maneuvers</vt:lpstr>
      <vt:lpstr>Robot Maneuvers</vt:lpstr>
      <vt:lpstr>Robot Maneuvers</vt:lpstr>
      <vt:lpstr>Robot Maneuvers</vt:lpstr>
      <vt:lpstr>Robot Maneuvers</vt:lpstr>
      <vt:lpstr>Robot Maneuvers</vt:lpstr>
      <vt:lpstr>PowerPoint Presentation</vt:lpstr>
      <vt:lpstr>Introduction: Model Selection Problem</vt:lpstr>
      <vt:lpstr>Optimality: Problem Statement Illustration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Autonomy Lecture 1</dc:title>
  <dc:creator>Bineet Ghosh</dc:creator>
  <cp:lastModifiedBy>Bineet Ghosh</cp:lastModifiedBy>
  <cp:revision>22</cp:revision>
  <dcterms:created xsi:type="dcterms:W3CDTF">2024-01-11T18:24:27Z</dcterms:created>
  <dcterms:modified xsi:type="dcterms:W3CDTF">2024-01-23T00:49:22Z</dcterms:modified>
</cp:coreProperties>
</file>