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797" r:id="rId4"/>
    <p:sldId id="284" r:id="rId5"/>
    <p:sldId id="285" r:id="rId6"/>
    <p:sldId id="286" r:id="rId7"/>
    <p:sldId id="287" r:id="rId8"/>
    <p:sldId id="288" r:id="rId9"/>
    <p:sldId id="289" r:id="rId10"/>
    <p:sldId id="290" r:id="rId11"/>
    <p:sldId id="291" r:id="rId12"/>
    <p:sldId id="264" r:id="rId13"/>
    <p:sldId id="265" r:id="rId14"/>
    <p:sldId id="294" r:id="rId15"/>
    <p:sldId id="297" r:id="rId16"/>
    <p:sldId id="299" r:id="rId17"/>
    <p:sldId id="300" r:id="rId18"/>
    <p:sldId id="301" r:id="rId19"/>
    <p:sldId id="302" r:id="rId20"/>
    <p:sldId id="798" r:id="rId21"/>
    <p:sldId id="799" r:id="rId22"/>
    <p:sldId id="800" r:id="rId23"/>
    <p:sldId id="801" r:id="rId24"/>
    <p:sldId id="802" r:id="rId25"/>
    <p:sldId id="808" r:id="rId26"/>
    <p:sldId id="809" r:id="rId27"/>
    <p:sldId id="810" r:id="rId28"/>
    <p:sldId id="480" r:id="rId29"/>
    <p:sldId id="270" r:id="rId30"/>
    <p:sldId id="476" r:id="rId31"/>
    <p:sldId id="771" r:id="rId32"/>
    <p:sldId id="811" r:id="rId33"/>
    <p:sldId id="812" r:id="rId34"/>
    <p:sldId id="813" r:id="rId35"/>
    <p:sldId id="778" r:id="rId36"/>
    <p:sldId id="779" r:id="rId37"/>
    <p:sldId id="780" r:id="rId38"/>
    <p:sldId id="781" r:id="rId39"/>
    <p:sldId id="7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80" autoAdjust="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A45C-16BB-49E0-9630-25B1D351374B}"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1989A-07A8-4015-884B-F1B7230A7AB2}" type="slidenum">
              <a:rPr lang="en-US" smtClean="0"/>
              <a:t>‹#›</a:t>
            </a:fld>
            <a:endParaRPr lang="en-US"/>
          </a:p>
        </p:txBody>
      </p:sp>
    </p:spTree>
    <p:extLst>
      <p:ext uri="{BB962C8B-B14F-4D97-AF65-F5344CB8AC3E}">
        <p14:creationId xmlns:p14="http://schemas.microsoft.com/office/powerpoint/2010/main" val="893470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Grading slide had a typo</a:t>
            </a:r>
          </a:p>
          <a:p>
            <a:pPr marL="171450" indent="-171450">
              <a:buFont typeface="Arial" panose="020B0604020202020204" pitchFamily="34" charset="0"/>
              <a:buChar char="•"/>
            </a:pPr>
            <a:r>
              <a:rPr lang="en-US" dirty="0"/>
              <a:t>Focus on learning, grades will take care of itself</a:t>
            </a:r>
          </a:p>
          <a:p>
            <a:pPr marL="171450" indent="-171450">
              <a:buFont typeface="Arial" panose="020B0604020202020204" pitchFamily="34" charset="0"/>
              <a:buChar char="•"/>
            </a:pPr>
            <a:r>
              <a:rPr lang="en-US" dirty="0"/>
              <a:t>Workload – wouldn’t be a lot + will be flexible (small class)</a:t>
            </a:r>
          </a:p>
        </p:txBody>
      </p:sp>
      <p:sp>
        <p:nvSpPr>
          <p:cNvPr id="4" name="Slide Number Placeholder 3"/>
          <p:cNvSpPr>
            <a:spLocks noGrp="1"/>
          </p:cNvSpPr>
          <p:nvPr>
            <p:ph type="sldNum" sz="quarter" idx="5"/>
          </p:nvPr>
        </p:nvSpPr>
        <p:spPr/>
        <p:txBody>
          <a:bodyPr/>
          <a:lstStyle/>
          <a:p>
            <a:fld id="{2D41989A-07A8-4015-884B-F1B7230A7AB2}" type="slidenum">
              <a:rPr lang="en-US" smtClean="0"/>
              <a:t>4</a:t>
            </a:fld>
            <a:endParaRPr lang="en-US"/>
          </a:p>
        </p:txBody>
      </p:sp>
    </p:spTree>
    <p:extLst>
      <p:ext uri="{BB962C8B-B14F-4D97-AF65-F5344CB8AC3E}">
        <p14:creationId xmlns:p14="http://schemas.microsoft.com/office/powerpoint/2010/main" val="337936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this example of a robot trying maneuver through this busy floor.</a:t>
            </a:r>
          </a:p>
          <a:p>
            <a:pPr marL="171450" indent="-171450">
              <a:buFont typeface="Arial" panose="020B0604020202020204" pitchFamily="34" charset="0"/>
              <a:buChar char="•"/>
            </a:pPr>
            <a:r>
              <a:rPr lang="en-US" dirty="0"/>
              <a:t>The obstacles to the robot, that is the wall, is marked in red. And this is what we call the unsafe region.</a:t>
            </a:r>
          </a:p>
          <a:p>
            <a:endParaRPr lang="en-US" dirty="0"/>
          </a:p>
        </p:txBody>
      </p:sp>
      <p:sp>
        <p:nvSpPr>
          <p:cNvPr id="4" name="Slide Number Placeholder 3"/>
          <p:cNvSpPr>
            <a:spLocks noGrp="1"/>
          </p:cNvSpPr>
          <p:nvPr>
            <p:ph type="sldNum" sz="quarter" idx="5"/>
          </p:nvPr>
        </p:nvSpPr>
        <p:spPr/>
        <p:txBody>
          <a:bodyPr/>
          <a:lstStyle/>
          <a:p>
            <a:fld id="{E6ABEF65-3D8D-4BBB-9733-C9D45AD5A683}" type="slidenum">
              <a:rPr lang="en-US" smtClean="0"/>
              <a:t>25</a:t>
            </a:fld>
            <a:endParaRPr lang="en-US"/>
          </a:p>
        </p:txBody>
      </p:sp>
    </p:spTree>
    <p:extLst>
      <p:ext uri="{BB962C8B-B14F-4D97-AF65-F5344CB8AC3E}">
        <p14:creationId xmlns:p14="http://schemas.microsoft.com/office/powerpoint/2010/main" val="246658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say, the possible places that can be reached by the robot is marked in blue. And this assumes a clean floor. And This set is what we call the reachable sets.</a:t>
            </a:r>
          </a:p>
          <a:p>
            <a:pPr marL="171450" indent="-171450">
              <a:buFont typeface="Arial" panose="020B0604020202020204" pitchFamily="34" charset="0"/>
              <a:buChar char="•"/>
            </a:pPr>
            <a:r>
              <a:rPr lang="en-US" dirty="0"/>
              <a:t>And we see that set of places that can be reached by the robot is not intersecting with the unsafe region.  Therefore, this maneuver is safe.</a:t>
            </a:r>
          </a:p>
          <a:p>
            <a:pPr marL="171450" indent="-171450">
              <a:buFont typeface="Arial" panose="020B0604020202020204" pitchFamily="34" charset="0"/>
              <a:buChar char="•"/>
            </a:pPr>
            <a:r>
              <a:rPr lang="en-US" dirty="0"/>
              <a:t>Now, what if, there is an oil spill on the floor.</a:t>
            </a:r>
          </a:p>
          <a:p>
            <a:pPr marL="171450" indent="-171450">
              <a:buFont typeface="Arial" panose="020B0604020202020204" pitchFamily="34" charset="0"/>
              <a:buChar char="•"/>
            </a:pPr>
            <a:r>
              <a:rPr lang="en-US" dirty="0"/>
              <a:t>Will the reachable set be still valid?</a:t>
            </a:r>
          </a:p>
          <a:p>
            <a:pPr marL="171450" indent="-171450">
              <a:buFont typeface="Arial" panose="020B0604020202020204" pitchFamily="34" charset="0"/>
              <a:buChar char="•"/>
            </a:pPr>
            <a:r>
              <a:rPr lang="en-US" dirty="0"/>
              <a:t>Or, in other words, will this maneuver be still safe?</a:t>
            </a:r>
          </a:p>
          <a:p>
            <a:endParaRPr lang="en-US" dirty="0"/>
          </a:p>
        </p:txBody>
      </p:sp>
      <p:sp>
        <p:nvSpPr>
          <p:cNvPr id="4" name="Slide Number Placeholder 3"/>
          <p:cNvSpPr>
            <a:spLocks noGrp="1"/>
          </p:cNvSpPr>
          <p:nvPr>
            <p:ph type="sldNum" sz="quarter" idx="5"/>
          </p:nvPr>
        </p:nvSpPr>
        <p:spPr/>
        <p:txBody>
          <a:bodyPr/>
          <a:lstStyle/>
          <a:p>
            <a:fld id="{E6ABEF65-3D8D-4BBB-9733-C9D45AD5A683}" type="slidenum">
              <a:rPr lang="en-US" smtClean="0"/>
              <a:t>26</a:t>
            </a:fld>
            <a:endParaRPr lang="en-US"/>
          </a:p>
        </p:txBody>
      </p:sp>
    </p:spTree>
    <p:extLst>
      <p:ext uri="{BB962C8B-B14F-4D97-AF65-F5344CB8AC3E}">
        <p14:creationId xmlns:p14="http://schemas.microsoft.com/office/powerpoint/2010/main" val="76412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say, we compute the reachable set assuming an oil spill. This is now marked in purple.</a:t>
            </a:r>
          </a:p>
          <a:p>
            <a:pPr marL="171450" indent="-171450">
              <a:buFont typeface="Arial" panose="020B0604020202020204" pitchFamily="34" charset="0"/>
              <a:buChar char="•"/>
            </a:pPr>
            <a:r>
              <a:rPr lang="en-US" dirty="0"/>
              <a:t>Now we see that there is intersecting with the unsafe region. Therefore, this maneuver is unsafe.</a:t>
            </a:r>
          </a:p>
          <a:p>
            <a:endParaRPr lang="en-US" dirty="0"/>
          </a:p>
        </p:txBody>
      </p:sp>
      <p:sp>
        <p:nvSpPr>
          <p:cNvPr id="4" name="Slide Number Placeholder 3"/>
          <p:cNvSpPr>
            <a:spLocks noGrp="1"/>
          </p:cNvSpPr>
          <p:nvPr>
            <p:ph type="sldNum" sz="quarter" idx="5"/>
          </p:nvPr>
        </p:nvSpPr>
        <p:spPr/>
        <p:txBody>
          <a:bodyPr/>
          <a:lstStyle/>
          <a:p>
            <a:fld id="{E6ABEF65-3D8D-4BBB-9733-C9D45AD5A683}" type="slidenum">
              <a:rPr lang="en-US" smtClean="0"/>
              <a:t>27</a:t>
            </a:fld>
            <a:endParaRPr lang="en-US"/>
          </a:p>
        </p:txBody>
      </p:sp>
    </p:spTree>
    <p:extLst>
      <p:ext uri="{BB962C8B-B14F-4D97-AF65-F5344CB8AC3E}">
        <p14:creationId xmlns:p14="http://schemas.microsoft.com/office/powerpoint/2010/main" val="243510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we will review some results from recent result</a:t>
            </a:r>
          </a:p>
          <a:p>
            <a:pPr marL="171450" indent="-171450">
              <a:buFont typeface="Arial" panose="020B0604020202020204" pitchFamily="34" charset="0"/>
              <a:buChar char="•"/>
            </a:pPr>
            <a:r>
              <a:rPr lang="en-US" dirty="0"/>
              <a:t>By the end of this course, you will gain enough understanding to actually understand the techniques involved in this research</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41989A-07A8-4015-884B-F1B7230A7AB2}" type="slidenum">
              <a:rPr lang="en-US" smtClean="0"/>
              <a:t>28</a:t>
            </a:fld>
            <a:endParaRPr lang="en-US"/>
          </a:p>
        </p:txBody>
      </p:sp>
    </p:spTree>
    <p:extLst>
      <p:ext uri="{BB962C8B-B14F-4D97-AF65-F5344CB8AC3E}">
        <p14:creationId xmlns:p14="http://schemas.microsoft.com/office/powerpoint/2010/main" val="3886156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Components -&gt; Compartments</a:t>
            </a:r>
          </a:p>
          <a:p>
            <a:pPr marL="171450" indent="-171450">
              <a:buFont typeface="Arial" panose="020B0604020202020204" pitchFamily="34" charset="0"/>
              <a:buChar char="•"/>
            </a:pPr>
            <a:r>
              <a:rPr lang="en-US" b="1" dirty="0"/>
              <a:t>High concertation level: </a:t>
            </a:r>
            <a:r>
              <a:rPr lang="en-US" b="0" dirty="0"/>
              <a:t>Unconscious for longer period of time</a:t>
            </a:r>
          </a:p>
          <a:p>
            <a:pPr marL="171450" indent="-171450">
              <a:buFont typeface="Arial" panose="020B0604020202020204" pitchFamily="34" charset="0"/>
              <a:buChar char="•"/>
            </a:pPr>
            <a:r>
              <a:rPr lang="en-US" b="1" dirty="0"/>
              <a:t>Low concentration level:</a:t>
            </a:r>
            <a:r>
              <a:rPr lang="en-US" b="0" dirty="0"/>
              <a:t> Remains conscious during the surgery – </a:t>
            </a:r>
            <a:r>
              <a:rPr lang="en-US" b="1" dirty="0"/>
              <a:t>traumatic.</a:t>
            </a:r>
          </a:p>
        </p:txBody>
      </p:sp>
      <p:sp>
        <p:nvSpPr>
          <p:cNvPr id="4" name="Slide Number Placeholder 3"/>
          <p:cNvSpPr>
            <a:spLocks noGrp="1"/>
          </p:cNvSpPr>
          <p:nvPr>
            <p:ph type="sldNum" sz="quarter" idx="5"/>
          </p:nvPr>
        </p:nvSpPr>
        <p:spPr/>
        <p:txBody>
          <a:bodyPr/>
          <a:lstStyle/>
          <a:p>
            <a:fld id="{E6ABEF65-3D8D-4BBB-9733-C9D45AD5A683}" type="slidenum">
              <a:rPr lang="en-US" smtClean="0"/>
              <a:t>29</a:t>
            </a:fld>
            <a:endParaRPr lang="en-US"/>
          </a:p>
        </p:txBody>
      </p:sp>
    </p:spTree>
    <p:extLst>
      <p:ext uri="{BB962C8B-B14F-4D97-AF65-F5344CB8AC3E}">
        <p14:creationId xmlns:p14="http://schemas.microsoft.com/office/powerpoint/2010/main" val="382508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To perform safety analysis . . .</a:t>
            </a:r>
          </a:p>
        </p:txBody>
      </p:sp>
      <p:sp>
        <p:nvSpPr>
          <p:cNvPr id="4" name="Slide Number Placeholder 3"/>
          <p:cNvSpPr>
            <a:spLocks noGrp="1"/>
          </p:cNvSpPr>
          <p:nvPr>
            <p:ph type="sldNum" sz="quarter" idx="5"/>
          </p:nvPr>
        </p:nvSpPr>
        <p:spPr/>
        <p:txBody>
          <a:bodyPr/>
          <a:lstStyle/>
          <a:p>
            <a:fld id="{E6ABEF65-3D8D-4BBB-9733-C9D45AD5A683}" type="slidenum">
              <a:rPr lang="en-US" smtClean="0"/>
              <a:t>30</a:t>
            </a:fld>
            <a:endParaRPr lang="en-US"/>
          </a:p>
        </p:txBody>
      </p:sp>
    </p:spTree>
    <p:extLst>
      <p:ext uri="{BB962C8B-B14F-4D97-AF65-F5344CB8AC3E}">
        <p14:creationId xmlns:p14="http://schemas.microsoft.com/office/powerpoint/2010/main" val="4221476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Intuitively, the rate to change of the state variables is an interaction between its previous values and the effect of input</a:t>
                </a:r>
              </a:p>
              <a:p>
                <a:pPr marL="171450" indent="-171450">
                  <a:buFont typeface="Arial" panose="020B0604020202020204" pitchFamily="34" charset="0"/>
                  <a:buChar char="•"/>
                </a:pPr>
                <a:r>
                  <a:rPr lang="en-US" b="0" dirty="0"/>
                  <a:t>And this interaction is dictated by some parameters, say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2</m:t>
                        </m:r>
                      </m:sub>
                    </m:sSub>
                  </m:oMath>
                </a14:m>
                <a:r>
                  <a:rPr lang="en-US" b="0"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a14:m>
                <a:r>
                  <a:rPr lang="en-US" b="0" dirty="0"/>
                  <a:t>.</a:t>
                </a:r>
              </a:p>
              <a:p>
                <a:pPr marL="171450" indent="-171450">
                  <a:buFont typeface="Arial" panose="020B0604020202020204" pitchFamily="34" charset="0"/>
                  <a:buChar char="•"/>
                </a:pPr>
                <a:r>
                  <a:rPr lang="en-US" b="0" dirty="0"/>
                  <a:t>One such examples is shown in this equation.</a:t>
                </a:r>
              </a:p>
              <a:p>
                <a:pPr marL="628650" lvl="1" indent="-171450">
                  <a:buFont typeface="Arial" panose="020B0604020202020204" pitchFamily="34" charset="0"/>
                  <a:buChar char="•"/>
                </a:pPr>
                <a:r>
                  <a:rPr lang="en-US" b="0" dirty="0"/>
                  <a:t>Where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m:t>
                        </m:r>
                      </m:e>
                    </m:acc>
                  </m:oMath>
                </a14:m>
                <a:r>
                  <a:rPr lang="en-US" b="0" dirty="0"/>
                  <a:t> denotes the rate of change of concentration</a:t>
                </a:r>
                <a:r>
                  <a:rPr lang="en-US" b="0" baseline="0" dirty="0"/>
                  <a:t> level of the state variable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𝑐</m:t>
                        </m:r>
                      </m:e>
                      <m:sub>
                        <m:r>
                          <a:rPr lang="en-US" b="0" i="1" baseline="0" smtClean="0">
                            <a:latin typeface="Cambria Math" panose="02040503050406030204" pitchFamily="18" charset="0"/>
                          </a:rPr>
                          <m:t>1</m:t>
                        </m:r>
                      </m:sub>
                    </m:sSub>
                  </m:oMath>
                </a14:m>
                <a:r>
                  <a:rPr lang="en-US" b="0" dirty="0"/>
                  <a:t>.</a:t>
                </a:r>
              </a:p>
              <a:p>
                <a:pPr marL="628650" lvl="1" indent="-171450">
                  <a:buFont typeface="Arial" panose="020B0604020202020204" pitchFamily="34" charset="0"/>
                  <a:buChar char="•"/>
                </a:pPr>
                <a:r>
                  <a:rPr lang="en-US" b="0" dirty="0"/>
                  <a:t>Which is equl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m:t>
                        </m:r>
                      </m:sub>
                    </m:sSub>
                  </m:oMath>
                </a14:m>
                <a:r>
                  <a:rPr lang="en-US" b="0" dirty="0"/>
                  <a:t> times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r>
                  <a:rPr lang="en-US" b="0" dirty="0"/>
                  <a:t>(the previous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a14:m>
                <a:r>
                  <a:rPr lang="en-US" b="0"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3</m:t>
                        </m:r>
                      </m:sub>
                    </m:sSub>
                  </m:oMath>
                </a14:m>
                <a:r>
                  <a:rPr lang="en-US" b="0" dirty="0"/>
                  <a:t> times the input</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Intuitively, the rate to change of the state variables is an interaction between its previous values and the effect of input</a:t>
                </a:r>
              </a:p>
              <a:p>
                <a:pPr marL="171450" indent="-171450">
                  <a:buFont typeface="Arial" panose="020B0604020202020204" pitchFamily="34" charset="0"/>
                  <a:buChar char="•"/>
                </a:pPr>
                <a:r>
                  <a:rPr lang="en-US" b="0" dirty="0"/>
                  <a:t>And this interaction is dictated by some parameters, say </a:t>
                </a:r>
                <a:r>
                  <a:rPr lang="en-US" b="0" i="0">
                    <a:latin typeface="Cambria Math" panose="02040503050406030204" pitchFamily="18" charset="0"/>
                  </a:rPr>
                  <a:t>𝜃_1</a:t>
                </a:r>
                <a:r>
                  <a:rPr lang="en-US" b="0" dirty="0"/>
                  <a:t>, </a:t>
                </a:r>
                <a:r>
                  <a:rPr lang="en-US" b="0" i="0">
                    <a:latin typeface="Cambria Math" panose="02040503050406030204" pitchFamily="18" charset="0"/>
                  </a:rPr>
                  <a:t>𝜃_2</a:t>
                </a:r>
                <a:r>
                  <a:rPr lang="en-US" b="0" dirty="0"/>
                  <a:t>, and </a:t>
                </a:r>
                <a:r>
                  <a:rPr lang="en-US" b="0" i="0">
                    <a:latin typeface="Cambria Math" panose="02040503050406030204" pitchFamily="18" charset="0"/>
                  </a:rPr>
                  <a:t>𝜃_3</a:t>
                </a:r>
                <a:r>
                  <a:rPr lang="en-US" b="0" dirty="0"/>
                  <a:t>.</a:t>
                </a:r>
              </a:p>
              <a:p>
                <a:pPr marL="171450" indent="-171450">
                  <a:buFont typeface="Arial" panose="020B0604020202020204" pitchFamily="34" charset="0"/>
                  <a:buChar char="•"/>
                </a:pPr>
                <a:r>
                  <a:rPr lang="en-US" b="0" dirty="0"/>
                  <a:t>One such examples is shown in this equation.</a:t>
                </a:r>
              </a:p>
              <a:p>
                <a:pPr marL="628650" lvl="1" indent="-171450">
                  <a:buFont typeface="Arial" panose="020B0604020202020204" pitchFamily="34" charset="0"/>
                  <a:buChar char="•"/>
                </a:pPr>
                <a:r>
                  <a:rPr lang="en-US" b="0" dirty="0"/>
                  <a:t>Where </a:t>
                </a:r>
                <a:r>
                  <a:rPr lang="en-US" b="0" i="0">
                    <a:latin typeface="Cambria Math" panose="02040503050406030204" pitchFamily="18" charset="0"/>
                  </a:rPr>
                  <a:t>𝑐 ̇</a:t>
                </a:r>
                <a:r>
                  <a:rPr lang="en-US" b="0" dirty="0"/>
                  <a:t> denotes the rate of change of concentration</a:t>
                </a:r>
                <a:r>
                  <a:rPr lang="en-US" b="0" baseline="0" dirty="0"/>
                  <a:t> level of the state variable </a:t>
                </a:r>
                <a:r>
                  <a:rPr lang="en-US" b="0" i="0" baseline="0">
                    <a:latin typeface="Cambria Math" panose="02040503050406030204" pitchFamily="18" charset="0"/>
                  </a:rPr>
                  <a:t>𝑐_1</a:t>
                </a:r>
                <a:r>
                  <a:rPr lang="en-US" b="0" dirty="0"/>
                  <a:t>.</a:t>
                </a:r>
              </a:p>
              <a:p>
                <a:pPr marL="628650" lvl="1" indent="-171450">
                  <a:buFont typeface="Arial" panose="020B0604020202020204" pitchFamily="34" charset="0"/>
                  <a:buChar char="•"/>
                </a:pPr>
                <a:r>
                  <a:rPr lang="en-US" b="0" dirty="0"/>
                  <a:t>Which is equl to: </a:t>
                </a:r>
                <a:r>
                  <a:rPr lang="en-US" b="0" i="0">
                    <a:latin typeface="Cambria Math" panose="02040503050406030204" pitchFamily="18" charset="0"/>
                  </a:rPr>
                  <a:t>𝜃_1</a:t>
                </a:r>
                <a:r>
                  <a:rPr lang="en-US" b="0" dirty="0"/>
                  <a:t> times </a:t>
                </a:r>
                <a:r>
                  <a:rPr lang="en-US" b="0" i="0">
                    <a:latin typeface="Cambria Math" panose="02040503050406030204" pitchFamily="18" charset="0"/>
                  </a:rPr>
                  <a:t>𝑐_1</a:t>
                </a:r>
                <a:r>
                  <a:rPr lang="en-US" b="0" dirty="0"/>
                  <a:t>(the previous value of </a:t>
                </a:r>
                <a:r>
                  <a:rPr lang="en-US" b="0" i="0">
                    <a:latin typeface="Cambria Math" panose="02040503050406030204" pitchFamily="18" charset="0"/>
                  </a:rPr>
                  <a:t>𝑐_1</a:t>
                </a:r>
                <a:r>
                  <a:rPr lang="en-US" b="0" dirty="0"/>
                  <a:t>) + </a:t>
                </a:r>
                <a:r>
                  <a:rPr lang="en-US" b="0" i="0">
                    <a:latin typeface="Cambria Math" panose="02040503050406030204" pitchFamily="18" charset="0"/>
                  </a:rPr>
                  <a:t>𝜃_3</a:t>
                </a:r>
                <a:r>
                  <a:rPr lang="en-US" b="0" dirty="0"/>
                  <a:t> times the input</a:t>
                </a:r>
              </a:p>
            </p:txBody>
          </p:sp>
        </mc:Fallback>
      </mc:AlternateContent>
      <p:sp>
        <p:nvSpPr>
          <p:cNvPr id="4" name="Slide Number Placeholder 3"/>
          <p:cNvSpPr>
            <a:spLocks noGrp="1"/>
          </p:cNvSpPr>
          <p:nvPr>
            <p:ph type="sldNum" sz="quarter" idx="5"/>
          </p:nvPr>
        </p:nvSpPr>
        <p:spPr/>
        <p:txBody>
          <a:bodyPr/>
          <a:lstStyle/>
          <a:p>
            <a:fld id="{E6ABEF65-3D8D-4BBB-9733-C9D45AD5A683}" type="slidenum">
              <a:rPr lang="en-US" smtClean="0"/>
              <a:t>31</a:t>
            </a:fld>
            <a:endParaRPr lang="en-US"/>
          </a:p>
        </p:txBody>
      </p:sp>
    </p:spTree>
    <p:extLst>
      <p:ext uri="{BB962C8B-B14F-4D97-AF65-F5344CB8AC3E}">
        <p14:creationId xmlns:p14="http://schemas.microsoft.com/office/powerpoint/2010/main" val="255045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Note that these parameters are obtained empirically.</a:t>
            </a:r>
          </a:p>
          <a:p>
            <a:pPr marL="171450" indent="-171450">
              <a:buFont typeface="Arial" panose="020B0604020202020204" pitchFamily="34" charset="0"/>
              <a:buChar char="•"/>
            </a:pPr>
            <a:r>
              <a:rPr lang="en-US" b="0" dirty="0"/>
              <a:t>These are dependent on several factors of the patient, such as, weight, lung capacity etc.</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6ABEF65-3D8D-4BBB-9733-C9D45AD5A683}" type="slidenum">
              <a:rPr lang="en-US" smtClean="0"/>
              <a:t>32</a:t>
            </a:fld>
            <a:endParaRPr lang="en-US"/>
          </a:p>
        </p:txBody>
      </p:sp>
    </p:spTree>
    <p:extLst>
      <p:ext uri="{BB962C8B-B14F-4D97-AF65-F5344CB8AC3E}">
        <p14:creationId xmlns:p14="http://schemas.microsoft.com/office/powerpoint/2010/main" val="3759246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And this what is the dynamics of the system</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6ABEF65-3D8D-4BBB-9733-C9D45AD5A683}" type="slidenum">
              <a:rPr lang="en-US" smtClean="0"/>
              <a:t>33</a:t>
            </a:fld>
            <a:endParaRPr lang="en-US"/>
          </a:p>
        </p:txBody>
      </p:sp>
    </p:spTree>
    <p:extLst>
      <p:ext uri="{BB962C8B-B14F-4D97-AF65-F5344CB8AC3E}">
        <p14:creationId xmlns:p14="http://schemas.microsoft.com/office/powerpoint/2010/main" val="251026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Now that we have the dynamics of the system</a:t>
            </a:r>
          </a:p>
        </p:txBody>
      </p:sp>
      <p:sp>
        <p:nvSpPr>
          <p:cNvPr id="4" name="Slide Number Placeholder 3"/>
          <p:cNvSpPr>
            <a:spLocks noGrp="1"/>
          </p:cNvSpPr>
          <p:nvPr>
            <p:ph type="sldNum" sz="quarter" idx="5"/>
          </p:nvPr>
        </p:nvSpPr>
        <p:spPr/>
        <p:txBody>
          <a:bodyPr/>
          <a:lstStyle/>
          <a:p>
            <a:fld id="{E6ABEF65-3D8D-4BBB-9733-C9D45AD5A683}" type="slidenum">
              <a:rPr lang="en-US" smtClean="0"/>
              <a:t>34</a:t>
            </a:fld>
            <a:endParaRPr lang="en-US"/>
          </a:p>
        </p:txBody>
      </p:sp>
    </p:spTree>
    <p:extLst>
      <p:ext uri="{BB962C8B-B14F-4D97-AF65-F5344CB8AC3E}">
        <p14:creationId xmlns:p14="http://schemas.microsoft.com/office/powerpoint/2010/main" val="227857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need not worry – because you have this </a:t>
            </a:r>
          </a:p>
        </p:txBody>
      </p:sp>
      <p:sp>
        <p:nvSpPr>
          <p:cNvPr id="4" name="Slide Number Placeholder 3"/>
          <p:cNvSpPr>
            <a:spLocks noGrp="1"/>
          </p:cNvSpPr>
          <p:nvPr>
            <p:ph type="sldNum" sz="quarter" idx="5"/>
          </p:nvPr>
        </p:nvSpPr>
        <p:spPr/>
        <p:txBody>
          <a:bodyPr/>
          <a:lstStyle/>
          <a:p>
            <a:fld id="{2D41989A-07A8-4015-884B-F1B7230A7AB2}" type="slidenum">
              <a:rPr lang="en-US" smtClean="0"/>
              <a:t>5</a:t>
            </a:fld>
            <a:endParaRPr lang="en-US"/>
          </a:p>
        </p:txBody>
      </p:sp>
    </p:spTree>
    <p:extLst>
      <p:ext uri="{BB962C8B-B14F-4D97-AF65-F5344CB8AC3E}">
        <p14:creationId xmlns:p14="http://schemas.microsoft.com/office/powerpoint/2010/main" val="1301098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Which gives us the rate of change of concertation levels.</a:t>
            </a:r>
          </a:p>
          <a:p>
            <a:pPr marL="171450" indent="-171450">
              <a:buFont typeface="Arial" panose="020B0604020202020204" pitchFamily="34" charset="0"/>
              <a:buChar char="•"/>
            </a:pPr>
            <a:r>
              <a:rPr lang="en-US" b="0" dirty="0"/>
              <a:t>We can compute the possible concentration levels after time t.</a:t>
            </a:r>
          </a:p>
          <a:p>
            <a:pPr marL="171450" indent="-171450">
              <a:buFont typeface="Arial" panose="020B0604020202020204" pitchFamily="34" charset="0"/>
              <a:buChar char="•"/>
            </a:pPr>
            <a:r>
              <a:rPr lang="en-US" b="0" dirty="0"/>
              <a:t>And this is what we call the reachable sets.</a:t>
            </a:r>
          </a:p>
        </p:txBody>
      </p:sp>
      <p:sp>
        <p:nvSpPr>
          <p:cNvPr id="4" name="Slide Number Placeholder 3"/>
          <p:cNvSpPr>
            <a:spLocks noGrp="1"/>
          </p:cNvSpPr>
          <p:nvPr>
            <p:ph type="sldNum" sz="quarter" idx="5"/>
          </p:nvPr>
        </p:nvSpPr>
        <p:spPr/>
        <p:txBody>
          <a:bodyPr/>
          <a:lstStyle/>
          <a:p>
            <a:fld id="{E6ABEF65-3D8D-4BBB-9733-C9D45AD5A683}" type="slidenum">
              <a:rPr lang="en-US" smtClean="0"/>
              <a:t>35</a:t>
            </a:fld>
            <a:endParaRPr lang="en-US"/>
          </a:p>
        </p:txBody>
      </p:sp>
    </p:spTree>
    <p:extLst>
      <p:ext uri="{BB962C8B-B14F-4D97-AF65-F5344CB8AC3E}">
        <p14:creationId xmlns:p14="http://schemas.microsoft.com/office/powerpoint/2010/main" val="237848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As an illustration, let us consider the following initial concentration levels.</a:t>
            </a:r>
          </a:p>
        </p:txBody>
      </p:sp>
      <p:sp>
        <p:nvSpPr>
          <p:cNvPr id="4" name="Slide Number Placeholder 3"/>
          <p:cNvSpPr>
            <a:spLocks noGrp="1"/>
          </p:cNvSpPr>
          <p:nvPr>
            <p:ph type="sldNum" sz="quarter" idx="5"/>
          </p:nvPr>
        </p:nvSpPr>
        <p:spPr/>
        <p:txBody>
          <a:bodyPr/>
          <a:lstStyle/>
          <a:p>
            <a:fld id="{E6ABEF65-3D8D-4BBB-9733-C9D45AD5A683}" type="slidenum">
              <a:rPr lang="en-US" smtClean="0"/>
              <a:t>36</a:t>
            </a:fld>
            <a:endParaRPr lang="en-US"/>
          </a:p>
        </p:txBody>
      </p:sp>
    </p:spTree>
    <p:extLst>
      <p:ext uri="{BB962C8B-B14F-4D97-AF65-F5344CB8AC3E}">
        <p14:creationId xmlns:p14="http://schemas.microsoft.com/office/powerpoint/2010/main" val="627823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E6ABEF65-3D8D-4BBB-9733-C9D45AD5A683}" type="slidenum">
              <a:rPr lang="en-US" smtClean="0"/>
              <a:t>37</a:t>
            </a:fld>
            <a:endParaRPr lang="en-US"/>
          </a:p>
        </p:txBody>
      </p:sp>
    </p:spTree>
    <p:extLst>
      <p:ext uri="{BB962C8B-B14F-4D97-AF65-F5344CB8AC3E}">
        <p14:creationId xmlns:p14="http://schemas.microsoft.com/office/powerpoint/2010/main" val="348620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Now the question is, why do we care about computing reachable sets?</a:t>
            </a:r>
          </a:p>
          <a:p>
            <a:pPr marL="628650" lvl="1" indent="-171450">
              <a:buFont typeface="Arial" panose="020B0604020202020204" pitchFamily="34" charset="0"/>
              <a:buChar char="•"/>
            </a:pPr>
            <a:r>
              <a:rPr lang="en-US" b="0" dirty="0"/>
              <a:t>We care about computing reachable sets is because, it is a handy tool to perform safety verification, among many</a:t>
            </a:r>
          </a:p>
          <a:p>
            <a:pPr marL="171450" indent="-171450">
              <a:buFont typeface="Arial" panose="020B0604020202020204" pitchFamily="34" charset="0"/>
              <a:buChar char="•"/>
            </a:pPr>
            <a:r>
              <a:rPr lang="en-US" b="0" dirty="0"/>
              <a:t>Now that we know possible concentration levels after time t </a:t>
            </a:r>
            <a:r>
              <a:rPr lang="en-US" b="0" dirty="0" err="1"/>
              <a:t>apriori</a:t>
            </a:r>
            <a:r>
              <a:rPr lang="en-US" b="0" dirty="0"/>
              <a:t>, we can check if those concentration levels are indeed withing the safe limits or not. That is, not too high, or not too low.</a:t>
            </a:r>
          </a:p>
        </p:txBody>
      </p:sp>
      <p:sp>
        <p:nvSpPr>
          <p:cNvPr id="4" name="Slide Number Placeholder 3"/>
          <p:cNvSpPr>
            <a:spLocks noGrp="1"/>
          </p:cNvSpPr>
          <p:nvPr>
            <p:ph type="sldNum" sz="quarter" idx="5"/>
          </p:nvPr>
        </p:nvSpPr>
        <p:spPr/>
        <p:txBody>
          <a:bodyPr/>
          <a:lstStyle/>
          <a:p>
            <a:fld id="{E6ABEF65-3D8D-4BBB-9733-C9D45AD5A683}" type="slidenum">
              <a:rPr lang="en-US" smtClean="0"/>
              <a:t>38</a:t>
            </a:fld>
            <a:endParaRPr lang="en-US"/>
          </a:p>
        </p:txBody>
      </p:sp>
    </p:spTree>
    <p:extLst>
      <p:ext uri="{BB962C8B-B14F-4D97-AF65-F5344CB8AC3E}">
        <p14:creationId xmlns:p14="http://schemas.microsoft.com/office/powerpoint/2010/main" val="404733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recall the anesthesia model again.</a:t>
            </a:r>
          </a:p>
          <a:p>
            <a:pPr marL="171450" indent="-171450">
              <a:buFont typeface="Arial" panose="020B0604020202020204" pitchFamily="34" charset="0"/>
              <a:buChar char="•"/>
            </a:pPr>
            <a:r>
              <a:rPr lang="en-US" dirty="0"/>
              <a:t>And we would want to perform safety verification of the model using reachable sets.</a:t>
            </a:r>
          </a:p>
        </p:txBody>
      </p:sp>
      <p:sp>
        <p:nvSpPr>
          <p:cNvPr id="4" name="Slide Number Placeholder 3"/>
          <p:cNvSpPr>
            <a:spLocks noGrp="1"/>
          </p:cNvSpPr>
          <p:nvPr>
            <p:ph type="sldNum" sz="quarter" idx="5"/>
          </p:nvPr>
        </p:nvSpPr>
        <p:spPr/>
        <p:txBody>
          <a:bodyPr/>
          <a:lstStyle/>
          <a:p>
            <a:fld id="{E6ABEF65-3D8D-4BBB-9733-C9D45AD5A683}" type="slidenum">
              <a:rPr lang="en-US" smtClean="0"/>
              <a:t>39</a:t>
            </a:fld>
            <a:endParaRPr lang="en-US"/>
          </a:p>
        </p:txBody>
      </p:sp>
    </p:spTree>
    <p:extLst>
      <p:ext uri="{BB962C8B-B14F-4D97-AF65-F5344CB8AC3E}">
        <p14:creationId xmlns:p14="http://schemas.microsoft.com/office/powerpoint/2010/main" val="187645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Ongoing?</a:t>
            </a:r>
          </a:p>
          <a:p>
            <a:pPr marL="171450" indent="-171450">
              <a:buFont typeface="Arial" panose="020B0604020202020204" pitchFamily="34" charset="0"/>
              <a:buChar char="•"/>
            </a:pPr>
            <a:r>
              <a:rPr lang="en-US" dirty="0"/>
              <a:t>We can all together do one project, or individually</a:t>
            </a:r>
          </a:p>
          <a:p>
            <a:pPr marL="171450" indent="-171450">
              <a:buFont typeface="Arial" panose="020B0604020202020204" pitchFamily="34" charset="0"/>
              <a:buChar char="•"/>
            </a:pPr>
            <a:r>
              <a:rPr lang="en-US" dirty="0"/>
              <a:t>Since this a small class, our works can also result in publication.</a:t>
            </a:r>
          </a:p>
          <a:p>
            <a:pPr marL="171450" indent="-171450">
              <a:buFont typeface="Arial" panose="020B0604020202020204" pitchFamily="34" charset="0"/>
              <a:buChar char="•"/>
            </a:pPr>
            <a:r>
              <a:rPr lang="en-US" dirty="0"/>
              <a:t>I also have some active projects, you can also become a part of it.</a:t>
            </a:r>
          </a:p>
        </p:txBody>
      </p:sp>
      <p:sp>
        <p:nvSpPr>
          <p:cNvPr id="4" name="Slide Number Placeholder 3"/>
          <p:cNvSpPr>
            <a:spLocks noGrp="1"/>
          </p:cNvSpPr>
          <p:nvPr>
            <p:ph type="sldNum" sz="quarter" idx="5"/>
          </p:nvPr>
        </p:nvSpPr>
        <p:spPr/>
        <p:txBody>
          <a:bodyPr/>
          <a:lstStyle/>
          <a:p>
            <a:fld id="{2D41989A-07A8-4015-884B-F1B7230A7AB2}" type="slidenum">
              <a:rPr lang="en-US" smtClean="0"/>
              <a:t>7</a:t>
            </a:fld>
            <a:endParaRPr lang="en-US"/>
          </a:p>
        </p:txBody>
      </p:sp>
    </p:spTree>
    <p:extLst>
      <p:ext uri="{BB962C8B-B14F-4D97-AF65-F5344CB8AC3E}">
        <p14:creationId xmlns:p14="http://schemas.microsoft.com/office/powerpoint/2010/main" val="375811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Guideline to help you prepare the presentation</a:t>
            </a:r>
          </a:p>
          <a:p>
            <a:pPr marL="171450" indent="-171450">
              <a:buFont typeface="Arial" panose="020B0604020202020204" pitchFamily="34" charset="0"/>
              <a:buChar char="•"/>
            </a:pPr>
            <a:r>
              <a:rPr lang="en-US" dirty="0"/>
              <a:t>Of course, you are strongly encouraged to come and discuss the paper with me</a:t>
            </a:r>
          </a:p>
        </p:txBody>
      </p:sp>
      <p:sp>
        <p:nvSpPr>
          <p:cNvPr id="4" name="Slide Number Placeholder 3"/>
          <p:cNvSpPr>
            <a:spLocks noGrp="1"/>
          </p:cNvSpPr>
          <p:nvPr>
            <p:ph type="sldNum" sz="quarter" idx="5"/>
          </p:nvPr>
        </p:nvSpPr>
        <p:spPr/>
        <p:txBody>
          <a:bodyPr/>
          <a:lstStyle/>
          <a:p>
            <a:fld id="{2D41989A-07A8-4015-884B-F1B7230A7AB2}" type="slidenum">
              <a:rPr lang="en-US" smtClean="0"/>
              <a:t>9</a:t>
            </a:fld>
            <a:endParaRPr lang="en-US"/>
          </a:p>
        </p:txBody>
      </p:sp>
    </p:spTree>
    <p:extLst>
      <p:ext uri="{BB962C8B-B14F-4D97-AF65-F5344CB8AC3E}">
        <p14:creationId xmlns:p14="http://schemas.microsoft.com/office/powerpoint/2010/main" val="323982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Interactive, promote active learning</a:t>
            </a:r>
          </a:p>
          <a:p>
            <a:pPr marL="171450" indent="-171450">
              <a:buFont typeface="Arial" panose="020B0604020202020204" pitchFamily="34" charset="0"/>
              <a:buChar char="•"/>
            </a:pPr>
            <a:r>
              <a:rPr lang="en-US" dirty="0"/>
              <a:t>Most of the learning would be done in the class</a:t>
            </a:r>
          </a:p>
        </p:txBody>
      </p:sp>
      <p:sp>
        <p:nvSpPr>
          <p:cNvPr id="4" name="Slide Number Placeholder 3"/>
          <p:cNvSpPr>
            <a:spLocks noGrp="1"/>
          </p:cNvSpPr>
          <p:nvPr>
            <p:ph type="sldNum" sz="quarter" idx="5"/>
          </p:nvPr>
        </p:nvSpPr>
        <p:spPr/>
        <p:txBody>
          <a:bodyPr/>
          <a:lstStyle/>
          <a:p>
            <a:fld id="{2D41989A-07A8-4015-884B-F1B7230A7AB2}" type="slidenum">
              <a:rPr lang="en-US" smtClean="0"/>
              <a:t>11</a:t>
            </a:fld>
            <a:endParaRPr lang="en-US"/>
          </a:p>
        </p:txBody>
      </p:sp>
    </p:spTree>
    <p:extLst>
      <p:ext uri="{BB962C8B-B14F-4D97-AF65-F5344CB8AC3E}">
        <p14:creationId xmlns:p14="http://schemas.microsoft.com/office/powerpoint/2010/main" val="195680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States – variables that we care about. Want to control/understand in a case study.</a:t>
            </a:r>
          </a:p>
        </p:txBody>
      </p:sp>
      <p:sp>
        <p:nvSpPr>
          <p:cNvPr id="4" name="Slide Number Placeholder 3"/>
          <p:cNvSpPr>
            <a:spLocks noGrp="1"/>
          </p:cNvSpPr>
          <p:nvPr>
            <p:ph type="sldNum" sz="quarter" idx="5"/>
          </p:nvPr>
        </p:nvSpPr>
        <p:spPr/>
        <p:txBody>
          <a:bodyPr/>
          <a:lstStyle/>
          <a:p>
            <a:fld id="{2D41989A-07A8-4015-884B-F1B7230A7AB2}" type="slidenum">
              <a:rPr lang="en-US" smtClean="0"/>
              <a:t>14</a:t>
            </a:fld>
            <a:endParaRPr lang="en-US"/>
          </a:p>
        </p:txBody>
      </p:sp>
    </p:spTree>
    <p:extLst>
      <p:ext uri="{BB962C8B-B14F-4D97-AF65-F5344CB8AC3E}">
        <p14:creationId xmlns:p14="http://schemas.microsoft.com/office/powerpoint/2010/main" val="26693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Dynamics/Model of the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41989A-07A8-4015-884B-F1B7230A7AB2}" type="slidenum">
              <a:rPr lang="en-US" smtClean="0"/>
              <a:t>17</a:t>
            </a:fld>
            <a:endParaRPr lang="en-US"/>
          </a:p>
        </p:txBody>
      </p:sp>
    </p:spTree>
    <p:extLst>
      <p:ext uri="{BB962C8B-B14F-4D97-AF65-F5344CB8AC3E}">
        <p14:creationId xmlns:p14="http://schemas.microsoft.com/office/powerpoint/2010/main" val="403321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we will move on to some real-world examples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D41989A-07A8-4015-884B-F1B7230A7AB2}" type="slidenum">
              <a:rPr lang="en-US" smtClean="0"/>
              <a:t>23</a:t>
            </a:fld>
            <a:endParaRPr lang="en-US"/>
          </a:p>
        </p:txBody>
      </p:sp>
    </p:spTree>
    <p:extLst>
      <p:ext uri="{BB962C8B-B14F-4D97-AF65-F5344CB8AC3E}">
        <p14:creationId xmlns:p14="http://schemas.microsoft.com/office/powerpoint/2010/main" val="396109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could be due to Modeling errors.  </a:t>
            </a:r>
          </a:p>
          <a:p>
            <a:pPr marL="171450" indent="-171450">
              <a:buFont typeface="Arial" panose="020B0604020202020204" pitchFamily="34" charset="0"/>
              <a:buChar char="•"/>
            </a:pPr>
            <a:r>
              <a:rPr lang="en-US" dirty="0"/>
              <a:t>That is, Accurate measurements of mass/acceleration are required when modeling drones/vehicles, which is often not possible</a:t>
            </a:r>
          </a:p>
        </p:txBody>
      </p:sp>
      <p:sp>
        <p:nvSpPr>
          <p:cNvPr id="4" name="Slide Number Placeholder 3"/>
          <p:cNvSpPr>
            <a:spLocks noGrp="1"/>
          </p:cNvSpPr>
          <p:nvPr>
            <p:ph type="sldNum" sz="quarter" idx="5"/>
          </p:nvPr>
        </p:nvSpPr>
        <p:spPr/>
        <p:txBody>
          <a:bodyPr/>
          <a:lstStyle/>
          <a:p>
            <a:fld id="{E6ABEF65-3D8D-4BBB-9733-C9D45AD5A683}" type="slidenum">
              <a:rPr lang="en-US" smtClean="0"/>
              <a:t>24</a:t>
            </a:fld>
            <a:endParaRPr lang="en-US"/>
          </a:p>
        </p:txBody>
      </p:sp>
    </p:spTree>
    <p:extLst>
      <p:ext uri="{BB962C8B-B14F-4D97-AF65-F5344CB8AC3E}">
        <p14:creationId xmlns:p14="http://schemas.microsoft.com/office/powerpoint/2010/main" val="124534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5910-1E09-7BCC-1637-A7904505F8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253CB-1D61-74A4-6752-9B6AAC75E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65F5E7-8839-EF15-A6CE-9410154C0848}"/>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43157FA2-9BFF-207A-E641-740C8FA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25DA8-AC62-69D5-D598-85C361215195}"/>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93275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51C2-3B21-AE0B-5EC7-5F84CCF42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406F1-D224-5B64-A40F-34821BC013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D98F8-6F3F-7A53-E4F8-4F38AB7072D3}"/>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DCA204A1-4DFC-995A-3DB9-1DF4B2C4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A5F3-7BDF-C800-3ACA-30D139AA8D9B}"/>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9433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E5A98-5FCE-899E-EF7D-46CC8EA278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98D15-F367-F63A-75D8-FF02326A87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A4923-BD16-9349-C863-9576E0D8C2D9}"/>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B9E0B147-D768-00CC-7CC7-46F67D305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2718C-9FC0-9889-0688-52FE71953395}"/>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49356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32843-4058-359F-CF30-AEE70AB949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615B6-5819-E00B-01AA-F49AAAB69C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684AF-28B9-7F0D-9611-2F51410D9AF4}"/>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38FDB797-A7F6-3F4A-9A2A-BAA499B7C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9913-3821-6BB4-C64A-7CD7B64973A1}"/>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147442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94ED-759E-A643-EBA0-126040C1D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00AD85-301F-24F3-AA39-ACAF9411C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8E26A5-9411-E8E6-2981-F01A98FEC60B}"/>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B0520BD7-E3C9-D4CC-F99D-0C45045DA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5FF8D-E5CA-B9FD-0CE7-8371F0E83F48}"/>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00600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F07B-B532-4F64-1396-386FC6ECE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E6FE9-E754-3DC3-1FDC-8DA5A7B71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EDABB-6895-DBB6-39F9-9A0472BC7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077F2-02FB-D1AF-97BA-E0272481058D}"/>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6" name="Footer Placeholder 5">
            <a:extLst>
              <a:ext uri="{FF2B5EF4-FFF2-40B4-BE49-F238E27FC236}">
                <a16:creationId xmlns:a16="http://schemas.microsoft.com/office/drawing/2014/main" id="{8620653D-700B-AC88-3302-9582ADC4C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2EFD4-B6B0-DB9B-6752-CFD6D59CFC5E}"/>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153263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8A73-4B81-92E4-7916-A366B55E15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64FF3-6348-FFA1-1693-47C43D6ABB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A4BCB8-FD95-40C4-B5A8-848B394E3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122EAB-362F-6BE4-B322-AC98EAEED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E4A7C-3ACB-CAA3-B566-DC2677EA4D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CD9BE1-5E6D-B892-785B-C5E73F7E3814}"/>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8" name="Footer Placeholder 7">
            <a:extLst>
              <a:ext uri="{FF2B5EF4-FFF2-40B4-BE49-F238E27FC236}">
                <a16:creationId xmlns:a16="http://schemas.microsoft.com/office/drawing/2014/main" id="{6E53CAFA-0F76-0FA9-53C7-26025A33B1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09DAA4-56D6-7498-7A54-E2AB9BF8085F}"/>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18691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350D-239D-E20E-0F3E-3C1F1DFD51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C0454E-EB3D-B8FD-FFF7-DF76EC5EA412}"/>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4" name="Footer Placeholder 3">
            <a:extLst>
              <a:ext uri="{FF2B5EF4-FFF2-40B4-BE49-F238E27FC236}">
                <a16:creationId xmlns:a16="http://schemas.microsoft.com/office/drawing/2014/main" id="{D77C3A49-48F5-2363-0F4E-905E922BF2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40B043-27B1-28BC-BB0A-B42A17F2EA12}"/>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61669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2C9FCD-ECD5-87D9-C1FD-EB53ACA0EF35}"/>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3" name="Footer Placeholder 2">
            <a:extLst>
              <a:ext uri="{FF2B5EF4-FFF2-40B4-BE49-F238E27FC236}">
                <a16:creationId xmlns:a16="http://schemas.microsoft.com/office/drawing/2014/main" id="{F935BA8F-5C94-09DD-0B76-8B1C40D6B2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80714B-C5D5-5648-CDAA-1C6A2487E62D}"/>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93680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9612-5976-6442-6A89-F63723D0B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0A338F-44C7-AF63-8AB8-F9518B6D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7C532C-925C-0BEB-8E2A-C177ACFDF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995D-4F90-B844-4E91-D4D8307B0DAB}"/>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6" name="Footer Placeholder 5">
            <a:extLst>
              <a:ext uri="{FF2B5EF4-FFF2-40B4-BE49-F238E27FC236}">
                <a16:creationId xmlns:a16="http://schemas.microsoft.com/office/drawing/2014/main" id="{FC64B436-02B0-23AC-671D-0D9E150BC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35E49-8EA2-8E4E-6177-B18CA9984CBF}"/>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50715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4609-23A1-BC67-A5A2-02E1E9F93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2D9473-03B9-DB9F-B803-7448EAAAC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258618-8E14-42CC-9517-6C09903B3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34927-569D-D37C-90F5-327152F4A17A}"/>
              </a:ext>
            </a:extLst>
          </p:cNvPr>
          <p:cNvSpPr>
            <a:spLocks noGrp="1"/>
          </p:cNvSpPr>
          <p:nvPr>
            <p:ph type="dt" sz="half" idx="10"/>
          </p:nvPr>
        </p:nvSpPr>
        <p:spPr/>
        <p:txBody>
          <a:bodyPr/>
          <a:lstStyle/>
          <a:p>
            <a:fld id="{2EBBB5B0-BA59-480D-9093-38253DE2D8C0}" type="datetimeFigureOut">
              <a:rPr lang="en-US" smtClean="0"/>
              <a:t>1/19/2024</a:t>
            </a:fld>
            <a:endParaRPr lang="en-US"/>
          </a:p>
        </p:txBody>
      </p:sp>
      <p:sp>
        <p:nvSpPr>
          <p:cNvPr id="6" name="Footer Placeholder 5">
            <a:extLst>
              <a:ext uri="{FF2B5EF4-FFF2-40B4-BE49-F238E27FC236}">
                <a16:creationId xmlns:a16="http://schemas.microsoft.com/office/drawing/2014/main" id="{D751A5B3-F8EE-548B-0364-31814C2AB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2B000-398B-6F38-A8B0-09ED318E0743}"/>
              </a:ext>
            </a:extLst>
          </p:cNvPr>
          <p:cNvSpPr>
            <a:spLocks noGrp="1"/>
          </p:cNvSpPr>
          <p:nvPr>
            <p:ph type="sldNum" sz="quarter" idx="12"/>
          </p:nvPr>
        </p:nvSpPr>
        <p:spPr/>
        <p:txBody>
          <a:bodyPr/>
          <a:lstStyle/>
          <a:p>
            <a:fld id="{BC13FC0E-FB89-4D61-B33B-606B6E223357}" type="slidenum">
              <a:rPr lang="en-US" smtClean="0"/>
              <a:t>‹#›</a:t>
            </a:fld>
            <a:endParaRPr lang="en-US"/>
          </a:p>
        </p:txBody>
      </p:sp>
    </p:spTree>
    <p:extLst>
      <p:ext uri="{BB962C8B-B14F-4D97-AF65-F5344CB8AC3E}">
        <p14:creationId xmlns:p14="http://schemas.microsoft.com/office/powerpoint/2010/main" val="347659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4C9F8-DC8E-9C19-01A2-1940A7BB0E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8549B-D6A6-7042-CB77-3DE177C7F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FA1EF-0026-7C67-CB0C-29AEC7BF5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BB5B0-BA59-480D-9093-38253DE2D8C0}" type="datetimeFigureOut">
              <a:rPr lang="en-US" smtClean="0"/>
              <a:t>1/19/2024</a:t>
            </a:fld>
            <a:endParaRPr lang="en-US"/>
          </a:p>
        </p:txBody>
      </p:sp>
      <p:sp>
        <p:nvSpPr>
          <p:cNvPr id="5" name="Footer Placeholder 4">
            <a:extLst>
              <a:ext uri="{FF2B5EF4-FFF2-40B4-BE49-F238E27FC236}">
                <a16:creationId xmlns:a16="http://schemas.microsoft.com/office/drawing/2014/main" id="{C80B3262-C3A4-8521-FF23-E8037EB7C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FA124-455A-4911-FDEC-199D60BC9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FC0E-FB89-4D61-B33B-606B6E223357}" type="slidenum">
              <a:rPr lang="en-US" smtClean="0"/>
              <a:t>‹#›</a:t>
            </a:fld>
            <a:endParaRPr lang="en-US"/>
          </a:p>
        </p:txBody>
      </p:sp>
    </p:spTree>
    <p:extLst>
      <p:ext uri="{BB962C8B-B14F-4D97-AF65-F5344CB8AC3E}">
        <p14:creationId xmlns:p14="http://schemas.microsoft.com/office/powerpoint/2010/main" val="423447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ineet@u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7.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28.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45.png"/><Relationship Id="rId5" Type="http://schemas.openxmlformats.org/officeDocument/2006/relationships/image" Target="../media/image7.png"/><Relationship Id="rId10" Type="http://schemas.openxmlformats.org/officeDocument/2006/relationships/image" Target="../media/image44.png"/><Relationship Id="rId4" Type="http://schemas.openxmlformats.org/officeDocument/2006/relationships/image" Target="../media/image2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6.png"/><Relationship Id="rId4" Type="http://schemas.openxmlformats.org/officeDocument/2006/relationships/image" Target="../media/image28.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7.png"/><Relationship Id="rId5" Type="http://schemas.openxmlformats.org/officeDocument/2006/relationships/image" Target="../media/image28.pn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70.png"/><Relationship Id="rId7" Type="http://schemas.openxmlformats.org/officeDocument/2006/relationships/image" Target="../media/image200.png"/><Relationship Id="rId12" Type="http://schemas.openxmlformats.org/officeDocument/2006/relationships/image" Target="../media/image2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230.png"/><Relationship Id="rId5" Type="http://schemas.openxmlformats.org/officeDocument/2006/relationships/image" Target="../media/image180.png"/><Relationship Id="rId10" Type="http://schemas.openxmlformats.org/officeDocument/2006/relationships/image" Target="../media/image220.png"/><Relationship Id="rId4" Type="http://schemas.openxmlformats.org/officeDocument/2006/relationships/image" Target="../media/image171.png"/><Relationship Id="rId9" Type="http://schemas.openxmlformats.org/officeDocument/2006/relationships/image" Target="../media/image210.png"/></Relationships>
</file>

<file path=ppt/slides/_rels/slide37.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0.png"/><Relationship Id="rId18" Type="http://schemas.openxmlformats.org/officeDocument/2006/relationships/image" Target="../media/image180.png"/><Relationship Id="rId21" Type="http://schemas.openxmlformats.org/officeDocument/2006/relationships/image" Target="../media/image280.png"/><Relationship Id="rId12" Type="http://schemas.openxmlformats.org/officeDocument/2006/relationships/image" Target="../media/image410.png"/><Relationship Id="rId17" Type="http://schemas.openxmlformats.org/officeDocument/2006/relationships/image" Target="../media/image171.png"/><Relationship Id="rId2" Type="http://schemas.openxmlformats.org/officeDocument/2006/relationships/notesSlide" Target="../notesSlides/notesSlide22.xml"/><Relationship Id="rId16" Type="http://schemas.openxmlformats.org/officeDocument/2006/relationships/image" Target="../media/image250.png"/><Relationship Id="rId20" Type="http://schemas.openxmlformats.org/officeDocument/2006/relationships/image" Target="../media/image200.png"/><Relationship Id="rId1" Type="http://schemas.openxmlformats.org/officeDocument/2006/relationships/slideLayout" Target="../slideLayouts/slideLayout2.xml"/><Relationship Id="rId11" Type="http://schemas.openxmlformats.org/officeDocument/2006/relationships/image" Target="../media/image400.png"/><Relationship Id="rId15" Type="http://schemas.openxmlformats.org/officeDocument/2006/relationships/image" Target="../media/image440.png"/><Relationship Id="rId10" Type="http://schemas.openxmlformats.org/officeDocument/2006/relationships/image" Target="../media/image390.png"/><Relationship Id="rId19" Type="http://schemas.openxmlformats.org/officeDocument/2006/relationships/image" Target="../media/image190.png"/><Relationship Id="rId9" Type="http://schemas.openxmlformats.org/officeDocument/2006/relationships/image" Target="../media/image380.png"/></Relationships>
</file>

<file path=ppt/slides/_rels/slide38.xml.rels><?xml version="1.0" encoding="UTF-8" standalone="yes"?>
<Relationships xmlns="http://schemas.openxmlformats.org/package/2006/relationships"><Relationship Id="rId3" Type="http://schemas.openxmlformats.org/officeDocument/2006/relationships/image" Target="../media/image290.png"/><Relationship Id="rId7" Type="http://schemas.openxmlformats.org/officeDocument/2006/relationships/image" Target="../media/image28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10.png"/><Relationship Id="rId4" Type="http://schemas.openxmlformats.org/officeDocument/2006/relationships/image" Target="../media/image300.pn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B26F-2C17-F8C7-0A49-CAA12FC153A5}"/>
              </a:ext>
            </a:extLst>
          </p:cNvPr>
          <p:cNvSpPr>
            <a:spLocks noGrp="1"/>
          </p:cNvSpPr>
          <p:nvPr>
            <p:ph type="ctrTitle"/>
          </p:nvPr>
        </p:nvSpPr>
        <p:spPr/>
        <p:txBody>
          <a:bodyPr/>
          <a:lstStyle/>
          <a:p>
            <a:r>
              <a:rPr lang="en-US" dirty="0"/>
              <a:t>Trustworthy Autonomy</a:t>
            </a:r>
            <a:br>
              <a:rPr lang="en-US" dirty="0"/>
            </a:br>
            <a:r>
              <a:rPr lang="en-US" sz="4800" dirty="0"/>
              <a:t>Lecture 2</a:t>
            </a:r>
            <a:endParaRPr lang="en-US" dirty="0"/>
          </a:p>
        </p:txBody>
      </p:sp>
      <p:sp>
        <p:nvSpPr>
          <p:cNvPr id="3" name="Subtitle 2">
            <a:extLst>
              <a:ext uri="{FF2B5EF4-FFF2-40B4-BE49-F238E27FC236}">
                <a16:creationId xmlns:a16="http://schemas.microsoft.com/office/drawing/2014/main" id="{0D6DDE6A-20F0-D446-C223-B44AB63492F2}"/>
              </a:ext>
            </a:extLst>
          </p:cNvPr>
          <p:cNvSpPr>
            <a:spLocks noGrp="1"/>
          </p:cNvSpPr>
          <p:nvPr>
            <p:ph type="subTitle" idx="1"/>
          </p:nvPr>
        </p:nvSpPr>
        <p:spPr/>
        <p:txBody>
          <a:bodyPr/>
          <a:lstStyle/>
          <a:p>
            <a:r>
              <a:rPr lang="en-US" dirty="0"/>
              <a:t>Bineet Ghosh</a:t>
            </a:r>
          </a:p>
          <a:p>
            <a:r>
              <a:rPr lang="en-US" dirty="0">
                <a:hlinkClick r:id="rId2"/>
              </a:rPr>
              <a:t>bineet@ua.edu</a:t>
            </a:r>
            <a:endParaRPr lang="en-US" dirty="0"/>
          </a:p>
          <a:p>
            <a:endParaRPr lang="en-US" dirty="0"/>
          </a:p>
          <a:p>
            <a:endParaRPr lang="en-US" dirty="0"/>
          </a:p>
        </p:txBody>
      </p:sp>
    </p:spTree>
    <p:extLst>
      <p:ext uri="{BB962C8B-B14F-4D97-AF65-F5344CB8AC3E}">
        <p14:creationId xmlns:p14="http://schemas.microsoft.com/office/powerpoint/2010/main" val="416341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3710-A7BD-2933-E03A-1E0C83E89F12}"/>
              </a:ext>
            </a:extLst>
          </p:cNvPr>
          <p:cNvSpPr>
            <a:spLocks noGrp="1"/>
          </p:cNvSpPr>
          <p:nvPr>
            <p:ph type="title"/>
          </p:nvPr>
        </p:nvSpPr>
        <p:spPr/>
        <p:txBody>
          <a:bodyPr/>
          <a:lstStyle/>
          <a:p>
            <a:r>
              <a:rPr lang="en-US" dirty="0"/>
              <a:t>Presentation Report</a:t>
            </a:r>
          </a:p>
        </p:txBody>
      </p:sp>
      <p:sp>
        <p:nvSpPr>
          <p:cNvPr id="3" name="Content Placeholder 2">
            <a:extLst>
              <a:ext uri="{FF2B5EF4-FFF2-40B4-BE49-F238E27FC236}">
                <a16:creationId xmlns:a16="http://schemas.microsoft.com/office/drawing/2014/main" id="{5742902E-10F7-4788-059B-42D56B56D6F1}"/>
              </a:ext>
            </a:extLst>
          </p:cNvPr>
          <p:cNvSpPr>
            <a:spLocks noGrp="1"/>
          </p:cNvSpPr>
          <p:nvPr>
            <p:ph idx="1"/>
          </p:nvPr>
        </p:nvSpPr>
        <p:spPr/>
        <p:txBody>
          <a:bodyPr/>
          <a:lstStyle/>
          <a:p>
            <a:r>
              <a:rPr lang="en-US" dirty="0"/>
              <a:t>8-page document in IEEE conference format (similar to conference paper).</a:t>
            </a:r>
          </a:p>
          <a:p>
            <a:endParaRPr lang="en-US" dirty="0"/>
          </a:p>
          <a:p>
            <a:r>
              <a:rPr lang="en-US" b="1" dirty="0"/>
              <a:t>Guaranteed way to score A+:</a:t>
            </a:r>
            <a:r>
              <a:rPr lang="en-US" dirty="0"/>
              <a:t> Project report of conference paper quality.</a:t>
            </a:r>
          </a:p>
        </p:txBody>
      </p:sp>
    </p:spTree>
    <p:extLst>
      <p:ext uri="{BB962C8B-B14F-4D97-AF65-F5344CB8AC3E}">
        <p14:creationId xmlns:p14="http://schemas.microsoft.com/office/powerpoint/2010/main" val="28204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0EA1-1851-4CD0-6485-E4BB32EACA89}"/>
              </a:ext>
            </a:extLst>
          </p:cNvPr>
          <p:cNvSpPr>
            <a:spLocks noGrp="1"/>
          </p:cNvSpPr>
          <p:nvPr>
            <p:ph type="title"/>
          </p:nvPr>
        </p:nvSpPr>
        <p:spPr/>
        <p:txBody>
          <a:bodyPr/>
          <a:lstStyle/>
          <a:p>
            <a:r>
              <a:rPr lang="en-US" dirty="0"/>
              <a:t>Typical Class Activity</a:t>
            </a:r>
          </a:p>
        </p:txBody>
      </p:sp>
      <p:sp>
        <p:nvSpPr>
          <p:cNvPr id="3" name="Content Placeholder 2">
            <a:extLst>
              <a:ext uri="{FF2B5EF4-FFF2-40B4-BE49-F238E27FC236}">
                <a16:creationId xmlns:a16="http://schemas.microsoft.com/office/drawing/2014/main" id="{D5CFA67E-16E4-772E-2B2B-0DFE1B2BD514}"/>
              </a:ext>
            </a:extLst>
          </p:cNvPr>
          <p:cNvSpPr>
            <a:spLocks noGrp="1"/>
          </p:cNvSpPr>
          <p:nvPr>
            <p:ph idx="1"/>
          </p:nvPr>
        </p:nvSpPr>
        <p:spPr/>
        <p:txBody>
          <a:bodyPr>
            <a:normAutofit fontScale="77500" lnSpcReduction="20000"/>
          </a:bodyPr>
          <a:lstStyle/>
          <a:p>
            <a:r>
              <a:rPr lang="en-US" dirty="0"/>
              <a:t>The class activities are designed to promote active learning, critical thinking, and a deeper appreciation of the challenges and opportunities in the design and verification of autonomous systems. </a:t>
            </a:r>
          </a:p>
          <a:p>
            <a:endParaRPr lang="en-US" dirty="0"/>
          </a:p>
          <a:p>
            <a:r>
              <a:rPr lang="en-US" dirty="0"/>
              <a:t>Fundamental Topic Lectures. The initial portion of the course focuses on building a foundation by covering fundamental concepts and principles related to the design and verification of autonomous systems. These lectures provide students with essential theoretical knowledge and practical insights, ensuring they have the necessary background to engage effectively with advanced topics and projects later in the course.</a:t>
            </a:r>
          </a:p>
          <a:p>
            <a:endParaRPr lang="en-US" dirty="0"/>
          </a:p>
          <a:p>
            <a:r>
              <a:rPr lang="en-US" dirty="0"/>
              <a:t>Student Paper Presentations. Each student selects and presents one or more research papers relevant to the course. Following the presentation, there will be discussion, debate, comparative analysis (Note: this is the best way to demonstrate class participation and student's growth).</a:t>
            </a:r>
          </a:p>
        </p:txBody>
      </p:sp>
    </p:spTree>
    <p:extLst>
      <p:ext uri="{BB962C8B-B14F-4D97-AF65-F5344CB8AC3E}">
        <p14:creationId xmlns:p14="http://schemas.microsoft.com/office/powerpoint/2010/main" val="231416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8AC3-54C3-446A-8493-430ED1543FAE}"/>
              </a:ext>
            </a:extLst>
          </p:cNvPr>
          <p:cNvSpPr>
            <a:spLocks noGrp="1"/>
          </p:cNvSpPr>
          <p:nvPr>
            <p:ph type="title"/>
          </p:nvPr>
        </p:nvSpPr>
        <p:spPr/>
        <p:txBody>
          <a:bodyPr/>
          <a:lstStyle/>
          <a:p>
            <a:r>
              <a:rPr lang="en-US" dirty="0"/>
              <a:t>Research </a:t>
            </a:r>
          </a:p>
        </p:txBody>
      </p:sp>
      <p:sp>
        <p:nvSpPr>
          <p:cNvPr id="5" name="Rectangle 4">
            <a:extLst>
              <a:ext uri="{FF2B5EF4-FFF2-40B4-BE49-F238E27FC236}">
                <a16:creationId xmlns:a16="http://schemas.microsoft.com/office/drawing/2014/main" id="{5400EC22-6E04-426E-E6C4-0670AA4667D5}"/>
              </a:ext>
            </a:extLst>
          </p:cNvPr>
          <p:cNvSpPr/>
          <p:nvPr/>
        </p:nvSpPr>
        <p:spPr>
          <a:xfrm>
            <a:off x="2020910" y="2390287"/>
            <a:ext cx="8150180" cy="584775"/>
          </a:xfrm>
          <a:prstGeom prst="rect">
            <a:avLst/>
          </a:prstGeom>
          <a:noFill/>
        </p:spPr>
        <p:txBody>
          <a:bodyPr wrap="none" lIns="91440" tIns="45720" rIns="91440" bIns="45720">
            <a:spAutoFit/>
          </a:bodyPr>
          <a:lstStyle/>
          <a:p>
            <a:pPr algn="ctr"/>
            <a:r>
              <a:rPr lang="en-US" sz="3200" b="0" cap="none" spc="0" dirty="0">
                <a:ln w="0"/>
                <a:solidFill>
                  <a:schemeClr val="accent1"/>
                </a:solidFill>
                <a:effectLst>
                  <a:outerShdw blurRad="38100" dist="25400" dir="5400000" algn="ctr" rotWithShape="0">
                    <a:srgbClr val="6E747A">
                      <a:alpha val="43000"/>
                    </a:srgbClr>
                  </a:outerShdw>
                </a:effectLst>
              </a:rPr>
              <a:t>Design and Verification of Autonomous Systems</a:t>
            </a:r>
          </a:p>
        </p:txBody>
      </p:sp>
      <p:sp>
        <p:nvSpPr>
          <p:cNvPr id="6" name="Arrow: Down 5">
            <a:extLst>
              <a:ext uri="{FF2B5EF4-FFF2-40B4-BE49-F238E27FC236}">
                <a16:creationId xmlns:a16="http://schemas.microsoft.com/office/drawing/2014/main" id="{042FF3FA-9EA0-8E62-01B5-81DE102F1244}"/>
              </a:ext>
            </a:extLst>
          </p:cNvPr>
          <p:cNvSpPr/>
          <p:nvPr/>
        </p:nvSpPr>
        <p:spPr>
          <a:xfrm>
            <a:off x="4163627" y="3235979"/>
            <a:ext cx="4057096" cy="1816312"/>
          </a:xfrm>
          <a:prstGeom prst="downArrow">
            <a:avLst>
              <a:gd name="adj1" fmla="val 4256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Applications</a:t>
            </a:r>
          </a:p>
        </p:txBody>
      </p:sp>
      <p:sp>
        <p:nvSpPr>
          <p:cNvPr id="7" name="Rectangle 6">
            <a:extLst>
              <a:ext uri="{FF2B5EF4-FFF2-40B4-BE49-F238E27FC236}">
                <a16:creationId xmlns:a16="http://schemas.microsoft.com/office/drawing/2014/main" id="{7ADE141D-A4BC-DF85-45C0-3DA4DCB78EC0}"/>
              </a:ext>
            </a:extLst>
          </p:cNvPr>
          <p:cNvSpPr/>
          <p:nvPr/>
        </p:nvSpPr>
        <p:spPr>
          <a:xfrm>
            <a:off x="1004627" y="5295557"/>
            <a:ext cx="10371176"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Robotics, Automotives, Industrial and Home Automation Systems</a:t>
            </a:r>
          </a:p>
        </p:txBody>
      </p:sp>
    </p:spTree>
    <p:extLst>
      <p:ext uri="{BB962C8B-B14F-4D97-AF65-F5344CB8AC3E}">
        <p14:creationId xmlns:p14="http://schemas.microsoft.com/office/powerpoint/2010/main" val="1804204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ACFA-07A8-E192-C7A5-8AFF7CE5645C}"/>
              </a:ext>
            </a:extLst>
          </p:cNvPr>
          <p:cNvSpPr>
            <a:spLocks noGrp="1"/>
          </p:cNvSpPr>
          <p:nvPr>
            <p:ph type="title"/>
          </p:nvPr>
        </p:nvSpPr>
        <p:spPr/>
        <p:txBody>
          <a:bodyPr/>
          <a:lstStyle/>
          <a:p>
            <a:r>
              <a:rPr lang="en-US" dirty="0"/>
              <a:t>Autonomous Systems</a:t>
            </a:r>
          </a:p>
        </p:txBody>
      </p:sp>
      <p:sp>
        <p:nvSpPr>
          <p:cNvPr id="6" name="Rectangle: Rounded Corners 5">
            <a:extLst>
              <a:ext uri="{FF2B5EF4-FFF2-40B4-BE49-F238E27FC236}">
                <a16:creationId xmlns:a16="http://schemas.microsoft.com/office/drawing/2014/main" id="{8D891D88-7D7A-6B86-5FDF-2B935022F447}"/>
              </a:ext>
            </a:extLst>
          </p:cNvPr>
          <p:cNvSpPr/>
          <p:nvPr/>
        </p:nvSpPr>
        <p:spPr>
          <a:xfrm>
            <a:off x="4536490" y="2221065"/>
            <a:ext cx="2405848" cy="9393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Analyzes</a:t>
            </a:r>
          </a:p>
        </p:txBody>
      </p:sp>
      <p:sp>
        <p:nvSpPr>
          <p:cNvPr id="7" name="Arrow: Right 6">
            <a:extLst>
              <a:ext uri="{FF2B5EF4-FFF2-40B4-BE49-F238E27FC236}">
                <a16:creationId xmlns:a16="http://schemas.microsoft.com/office/drawing/2014/main" id="{C8867983-9E3A-1005-B40F-1076E2B18FB0}"/>
              </a:ext>
            </a:extLst>
          </p:cNvPr>
          <p:cNvSpPr/>
          <p:nvPr/>
        </p:nvSpPr>
        <p:spPr>
          <a:xfrm>
            <a:off x="3622089" y="2396971"/>
            <a:ext cx="559294" cy="70133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29D09F9-A600-C521-9EB4-95A8FD6315ED}"/>
              </a:ext>
            </a:extLst>
          </p:cNvPr>
          <p:cNvSpPr/>
          <p:nvPr/>
        </p:nvSpPr>
        <p:spPr>
          <a:xfrm>
            <a:off x="7298925" y="2340090"/>
            <a:ext cx="559294" cy="70133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1228B0-79A2-669C-BFC7-F4884A7B77A7}"/>
              </a:ext>
            </a:extLst>
          </p:cNvPr>
          <p:cNvSpPr txBox="1"/>
          <p:nvPr/>
        </p:nvSpPr>
        <p:spPr>
          <a:xfrm>
            <a:off x="294440" y="2249346"/>
            <a:ext cx="3149355" cy="954107"/>
          </a:xfrm>
          <a:prstGeom prst="rect">
            <a:avLst/>
          </a:prstGeom>
          <a:noFill/>
        </p:spPr>
        <p:txBody>
          <a:bodyPr wrap="square" rtlCol="0">
            <a:spAutoFit/>
          </a:bodyPr>
          <a:lstStyle/>
          <a:p>
            <a:r>
              <a:rPr lang="en-US" sz="2800" dirty="0"/>
              <a:t>Gathers information from its </a:t>
            </a:r>
            <a:r>
              <a:rPr lang="en-US" sz="2800" i="1" dirty="0"/>
              <a:t>sensors</a:t>
            </a:r>
          </a:p>
        </p:txBody>
      </p:sp>
      <p:sp>
        <p:nvSpPr>
          <p:cNvPr id="10" name="TextBox 9">
            <a:extLst>
              <a:ext uri="{FF2B5EF4-FFF2-40B4-BE49-F238E27FC236}">
                <a16:creationId xmlns:a16="http://schemas.microsoft.com/office/drawing/2014/main" id="{7E9C821D-DC7C-259E-6CE7-1DF6926BF305}"/>
              </a:ext>
            </a:extLst>
          </p:cNvPr>
          <p:cNvSpPr txBox="1"/>
          <p:nvPr/>
        </p:nvSpPr>
        <p:spPr>
          <a:xfrm>
            <a:off x="8035033" y="2249346"/>
            <a:ext cx="3844029" cy="954107"/>
          </a:xfrm>
          <a:prstGeom prst="rect">
            <a:avLst/>
          </a:prstGeom>
          <a:noFill/>
        </p:spPr>
        <p:txBody>
          <a:bodyPr wrap="square" rtlCol="0">
            <a:spAutoFit/>
          </a:bodyPr>
          <a:lstStyle/>
          <a:p>
            <a:r>
              <a:rPr lang="en-US" sz="2800" dirty="0"/>
              <a:t>Plan &amp; execute an action to achieve its </a:t>
            </a:r>
            <a:r>
              <a:rPr lang="en-US" sz="2800" i="1" dirty="0">
                <a:solidFill>
                  <a:schemeClr val="accent1"/>
                </a:solidFill>
              </a:rPr>
              <a:t>goal</a:t>
            </a:r>
            <a:endParaRPr lang="en-US" sz="2800" i="1" dirty="0"/>
          </a:p>
        </p:txBody>
      </p:sp>
      <p:pic>
        <p:nvPicPr>
          <p:cNvPr id="11" name="Picture 2" descr="DJI Mavic 2 Enterprise Advanced Drone Front">
            <a:extLst>
              <a:ext uri="{FF2B5EF4-FFF2-40B4-BE49-F238E27FC236}">
                <a16:creationId xmlns:a16="http://schemas.microsoft.com/office/drawing/2014/main" id="{675E0DC3-4158-A291-2D19-4622DFBFD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55" y="4599052"/>
            <a:ext cx="217543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vante Integra SL Anesthesia Machine - Avante Health Solutions">
            <a:extLst>
              <a:ext uri="{FF2B5EF4-FFF2-40B4-BE49-F238E27FC236}">
                <a16:creationId xmlns:a16="http://schemas.microsoft.com/office/drawing/2014/main" id="{2DB1336D-1398-8E8F-3F1D-58E0B646C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23" y="3874640"/>
            <a:ext cx="2774386" cy="27743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ViperX 250 Robot Arm">
            <a:extLst>
              <a:ext uri="{FF2B5EF4-FFF2-40B4-BE49-F238E27FC236}">
                <a16:creationId xmlns:a16="http://schemas.microsoft.com/office/drawing/2014/main" id="{9716E624-A467-AA36-30AC-EF7BCC43D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25" y="4047397"/>
            <a:ext cx="24288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white car with black background&#10;&#10;Description automatically generated">
            <a:extLst>
              <a:ext uri="{FF2B5EF4-FFF2-40B4-BE49-F238E27FC236}">
                <a16:creationId xmlns:a16="http://schemas.microsoft.com/office/drawing/2014/main" id="{67B596BA-BE18-8AEA-3E86-1B36EFA391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988" y="3980939"/>
            <a:ext cx="4263720" cy="2587841"/>
          </a:xfrm>
          <a:prstGeom prst="rect">
            <a:avLst/>
          </a:prstGeom>
        </p:spPr>
      </p:pic>
      <p:sp>
        <p:nvSpPr>
          <p:cNvPr id="17" name="Rectangle: Rounded Corners 16">
            <a:extLst>
              <a:ext uri="{FF2B5EF4-FFF2-40B4-BE49-F238E27FC236}">
                <a16:creationId xmlns:a16="http://schemas.microsoft.com/office/drawing/2014/main" id="{7EE414EA-4982-5B65-25CA-70BCE1419AA4}"/>
              </a:ext>
            </a:extLst>
          </p:cNvPr>
          <p:cNvSpPr/>
          <p:nvPr/>
        </p:nvSpPr>
        <p:spPr>
          <a:xfrm>
            <a:off x="88777" y="1770590"/>
            <a:ext cx="11878322" cy="184973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F4F05E-D456-A97B-FE41-C9DAA0506A70}"/>
              </a:ext>
            </a:extLst>
          </p:cNvPr>
          <p:cNvSpPr/>
          <p:nvPr/>
        </p:nvSpPr>
        <p:spPr>
          <a:xfrm>
            <a:off x="4768060" y="5577255"/>
            <a:ext cx="2529070" cy="1107996"/>
          </a:xfrm>
          <a:prstGeom prst="rect">
            <a:avLst/>
          </a:prstGeom>
          <a:noFill/>
        </p:spPr>
        <p:txBody>
          <a:bodyPr wrap="square" lIns="91440" tIns="45720" rIns="91440" bIns="45720">
            <a:spAutoFit/>
          </a:bodyPr>
          <a:lstStyle/>
          <a:p>
            <a:pPr algn="ctr"/>
            <a:r>
              <a:rPr lang="en-US" sz="6600" b="0" i="1" cap="none" spc="0" dirty="0">
                <a:ln w="0"/>
                <a:solidFill>
                  <a:schemeClr val="accent6">
                    <a:lumMod val="75000"/>
                  </a:schemeClr>
                </a:solidFill>
                <a:effectLst>
                  <a:outerShdw blurRad="38100" dist="25400" dir="5400000" algn="ctr" rotWithShape="0">
                    <a:srgbClr val="6E747A">
                      <a:alpha val="43000"/>
                    </a:srgbClr>
                  </a:outerShdw>
                </a:effectLst>
              </a:rPr>
              <a:t>Safe</a:t>
            </a:r>
          </a:p>
        </p:txBody>
      </p:sp>
    </p:spTree>
    <p:extLst>
      <p:ext uri="{BB962C8B-B14F-4D97-AF65-F5344CB8AC3E}">
        <p14:creationId xmlns:p14="http://schemas.microsoft.com/office/powerpoint/2010/main" val="4363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8201-9180-7637-7271-6C3E2CE71D25}"/>
              </a:ext>
            </a:extLst>
          </p:cNvPr>
          <p:cNvSpPr>
            <a:spLocks noGrp="1"/>
          </p:cNvSpPr>
          <p:nvPr>
            <p:ph type="title"/>
          </p:nvPr>
        </p:nvSpPr>
        <p:spPr/>
        <p:txBody>
          <a:bodyPr/>
          <a:lstStyle/>
          <a:p>
            <a:r>
              <a:rPr lang="en-US" dirty="0"/>
              <a:t>Toy Car Example: Modeling Autonomous Systems</a:t>
            </a:r>
          </a:p>
        </p:txBody>
      </p:sp>
      <p:pic>
        <p:nvPicPr>
          <p:cNvPr id="5" name="Picture 4">
            <a:extLst>
              <a:ext uri="{FF2B5EF4-FFF2-40B4-BE49-F238E27FC236}">
                <a16:creationId xmlns:a16="http://schemas.microsoft.com/office/drawing/2014/main" id="{8D48B0D1-857E-CA2F-3944-C1DCEED22CCD}"/>
              </a:ext>
            </a:extLst>
          </p:cNvPr>
          <p:cNvPicPr>
            <a:picLocks noChangeAspect="1"/>
          </p:cNvPicPr>
          <p:nvPr/>
        </p:nvPicPr>
        <p:blipFill>
          <a:blip r:embed="rId3"/>
          <a:stretch>
            <a:fillRect/>
          </a:stretch>
        </p:blipFill>
        <p:spPr>
          <a:xfrm rot="16200000">
            <a:off x="4617149" y="4579239"/>
            <a:ext cx="1914525" cy="890395"/>
          </a:xfrm>
          <a:prstGeom prst="rect">
            <a:avLst/>
          </a:prstGeom>
        </p:spPr>
      </p:pic>
      <p:sp>
        <p:nvSpPr>
          <p:cNvPr id="6" name="TextBox 5">
            <a:extLst>
              <a:ext uri="{FF2B5EF4-FFF2-40B4-BE49-F238E27FC236}">
                <a16:creationId xmlns:a16="http://schemas.microsoft.com/office/drawing/2014/main" id="{7586D25E-5840-2179-E3AD-CD98C901519C}"/>
              </a:ext>
            </a:extLst>
          </p:cNvPr>
          <p:cNvSpPr txBox="1"/>
          <p:nvPr/>
        </p:nvSpPr>
        <p:spPr>
          <a:xfrm>
            <a:off x="1107282" y="2276475"/>
            <a:ext cx="3648075" cy="461665"/>
          </a:xfrm>
          <a:prstGeom prst="rect">
            <a:avLst/>
          </a:prstGeom>
          <a:noFill/>
        </p:spPr>
        <p:txBody>
          <a:bodyPr wrap="square" rtlCol="0">
            <a:spAutoFit/>
          </a:bodyPr>
          <a:lstStyle/>
          <a:p>
            <a:r>
              <a:rPr lang="en-US" sz="2400" dirty="0">
                <a:solidFill>
                  <a:schemeClr val="accent1"/>
                </a:solidFill>
              </a:rPr>
              <a:t>Moves in a 2-D space</a:t>
            </a:r>
          </a:p>
        </p:txBody>
      </p:sp>
      <p:cxnSp>
        <p:nvCxnSpPr>
          <p:cNvPr id="8" name="Straight Arrow Connector 7">
            <a:extLst>
              <a:ext uri="{FF2B5EF4-FFF2-40B4-BE49-F238E27FC236}">
                <a16:creationId xmlns:a16="http://schemas.microsoft.com/office/drawing/2014/main" id="{D881AC32-3CAE-F111-BBDD-AB7294701C45}"/>
              </a:ext>
            </a:extLst>
          </p:cNvPr>
          <p:cNvCxnSpPr>
            <a:cxnSpLocks/>
          </p:cNvCxnSpPr>
          <p:nvPr/>
        </p:nvCxnSpPr>
        <p:spPr>
          <a:xfrm flipV="1">
            <a:off x="714375" y="1762125"/>
            <a:ext cx="0" cy="46291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32AD39-8BAD-61CD-796B-3C74C68BAC2B}"/>
              </a:ext>
            </a:extLst>
          </p:cNvPr>
          <p:cNvCxnSpPr>
            <a:cxnSpLocks/>
          </p:cNvCxnSpPr>
          <p:nvPr/>
        </p:nvCxnSpPr>
        <p:spPr>
          <a:xfrm>
            <a:off x="695134" y="6381750"/>
            <a:ext cx="11020616" cy="952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DA456F-19BE-A6C2-8389-A7D38B070EF7}"/>
                  </a:ext>
                </a:extLst>
              </p:cNvPr>
              <p:cNvSpPr txBox="1"/>
              <p:nvPr/>
            </p:nvSpPr>
            <p:spPr>
              <a:xfrm>
                <a:off x="3974307" y="63912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13" name="TextBox 12">
                <a:extLst>
                  <a:ext uri="{FF2B5EF4-FFF2-40B4-BE49-F238E27FC236}">
                    <a16:creationId xmlns:a16="http://schemas.microsoft.com/office/drawing/2014/main" id="{92DA456F-19BE-A6C2-8389-A7D38B070EF7}"/>
                  </a:ext>
                </a:extLst>
              </p:cNvPr>
              <p:cNvSpPr txBox="1">
                <a:spLocks noRot="1" noChangeAspect="1" noMove="1" noResize="1" noEditPoints="1" noAdjustHandles="1" noChangeArrowheads="1" noChangeShapeType="1" noTextEdit="1"/>
              </p:cNvSpPr>
              <p:nvPr/>
            </p:nvSpPr>
            <p:spPr>
              <a:xfrm>
                <a:off x="3974307" y="6391275"/>
                <a:ext cx="364807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328F1E-E48F-C852-CE9B-305642B7A16B}"/>
                  </a:ext>
                </a:extLst>
              </p:cNvPr>
              <p:cNvSpPr txBox="1"/>
              <p:nvPr/>
            </p:nvSpPr>
            <p:spPr>
              <a:xfrm>
                <a:off x="128436" y="3701374"/>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14" name="TextBox 13">
                <a:extLst>
                  <a:ext uri="{FF2B5EF4-FFF2-40B4-BE49-F238E27FC236}">
                    <a16:creationId xmlns:a16="http://schemas.microsoft.com/office/drawing/2014/main" id="{99328F1E-E48F-C852-CE9B-305642B7A16B}"/>
                  </a:ext>
                </a:extLst>
              </p:cNvPr>
              <p:cNvSpPr txBox="1">
                <a:spLocks noRot="1" noChangeAspect="1" noMove="1" noResize="1" noEditPoints="1" noAdjustHandles="1" noChangeArrowheads="1" noChangeShapeType="1" noTextEdit="1"/>
              </p:cNvSpPr>
              <p:nvPr/>
            </p:nvSpPr>
            <p:spPr>
              <a:xfrm>
                <a:off x="128436" y="3701374"/>
                <a:ext cx="585939" cy="461665"/>
              </a:xfrm>
              <a:prstGeom prst="rect">
                <a:avLst/>
              </a:prstGeom>
              <a:blipFill>
                <a:blip r:embed="rId5"/>
                <a:stretch>
                  <a:fillRect b="-10526"/>
                </a:stretch>
              </a:blipFill>
            </p:spPr>
            <p:txBody>
              <a:bodyPr/>
              <a:lstStyle/>
              <a:p>
                <a:r>
                  <a:rPr lang="en-US">
                    <a:noFill/>
                  </a:rPr>
                  <a:t> </a:t>
                </a:r>
              </a:p>
            </p:txBody>
          </p:sp>
        </mc:Fallback>
      </mc:AlternateContent>
      <p:sp>
        <p:nvSpPr>
          <p:cNvPr id="15" name="Arrow: Right 14">
            <a:extLst>
              <a:ext uri="{FF2B5EF4-FFF2-40B4-BE49-F238E27FC236}">
                <a16:creationId xmlns:a16="http://schemas.microsoft.com/office/drawing/2014/main" id="{14481DB6-1B25-80AD-6EC0-BE9D637B7013}"/>
              </a:ext>
            </a:extLst>
          </p:cNvPr>
          <p:cNvSpPr/>
          <p:nvPr/>
        </p:nvSpPr>
        <p:spPr>
          <a:xfrm>
            <a:off x="6296025" y="4859983"/>
            <a:ext cx="890395"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B2C1191-CBFE-0A1E-F18F-C8F4A793A084}"/>
              </a:ext>
            </a:extLst>
          </p:cNvPr>
          <p:cNvSpPr/>
          <p:nvPr/>
        </p:nvSpPr>
        <p:spPr>
          <a:xfrm rot="16200000">
            <a:off x="5129214" y="3107624"/>
            <a:ext cx="890395" cy="6286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6699B74-A6C9-759C-D09F-ACCE309885BE}"/>
                  </a:ext>
                </a:extLst>
              </p:cNvPr>
              <p:cNvSpPr txBox="1"/>
              <p:nvPr/>
            </p:nvSpPr>
            <p:spPr>
              <a:xfrm>
                <a:off x="7336632" y="2440048"/>
                <a:ext cx="4379118" cy="830997"/>
              </a:xfrm>
              <a:prstGeom prst="rect">
                <a:avLst/>
              </a:prstGeom>
              <a:noFill/>
            </p:spPr>
            <p:txBody>
              <a:bodyPr wrap="square" rtlCol="0">
                <a:spAutoFit/>
              </a:bodyPr>
              <a:lstStyle/>
              <a:p>
                <a:r>
                  <a:rPr lang="en-US" sz="2400" dirty="0">
                    <a:solidFill>
                      <a:schemeClr val="accent1"/>
                    </a:solidFill>
                  </a:rPr>
                  <a:t>Model the movement of the toy car in </a:t>
                </a:r>
                <a14:m>
                  <m:oMath xmlns:m="http://schemas.openxmlformats.org/officeDocument/2006/math">
                    <m:r>
                      <a:rPr lang="en-US" sz="2400" b="0" i="1" smtClean="0">
                        <a:solidFill>
                          <a:schemeClr val="accent1"/>
                        </a:solidFill>
                        <a:latin typeface="Cambria Math" panose="02040503050406030204" pitchFamily="18" charset="0"/>
                      </a:rPr>
                      <m:t>𝑥</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oMath>
                </a14:m>
                <a:r>
                  <a:rPr lang="en-US" sz="2400" dirty="0">
                    <a:solidFill>
                      <a:schemeClr val="accent1"/>
                    </a:solidFill>
                  </a:rPr>
                  <a:t> direction</a:t>
                </a:r>
              </a:p>
            </p:txBody>
          </p:sp>
        </mc:Choice>
        <mc:Fallback xmlns="">
          <p:sp>
            <p:nvSpPr>
              <p:cNvPr id="17" name="TextBox 16">
                <a:extLst>
                  <a:ext uri="{FF2B5EF4-FFF2-40B4-BE49-F238E27FC236}">
                    <a16:creationId xmlns:a16="http://schemas.microsoft.com/office/drawing/2014/main" id="{36699B74-A6C9-759C-D09F-ACCE309885BE}"/>
                  </a:ext>
                </a:extLst>
              </p:cNvPr>
              <p:cNvSpPr txBox="1">
                <a:spLocks noRot="1" noChangeAspect="1" noMove="1" noResize="1" noEditPoints="1" noAdjustHandles="1" noChangeArrowheads="1" noChangeShapeType="1" noTextEdit="1"/>
              </p:cNvSpPr>
              <p:nvPr/>
            </p:nvSpPr>
            <p:spPr>
              <a:xfrm>
                <a:off x="7336632" y="2440048"/>
                <a:ext cx="4379118" cy="830997"/>
              </a:xfrm>
              <a:prstGeom prst="rect">
                <a:avLst/>
              </a:prstGeom>
              <a:blipFill>
                <a:blip r:embed="rId6"/>
                <a:stretch>
                  <a:fillRect l="-2228" t="-5839" b="-1532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2A5D9FA-7977-2CD3-9E39-2BDCD17530A3}"/>
              </a:ext>
            </a:extLst>
          </p:cNvPr>
          <p:cNvSpPr txBox="1"/>
          <p:nvPr/>
        </p:nvSpPr>
        <p:spPr>
          <a:xfrm>
            <a:off x="7336632" y="3586956"/>
            <a:ext cx="4379118" cy="461665"/>
          </a:xfrm>
          <a:prstGeom prst="rect">
            <a:avLst/>
          </a:prstGeom>
          <a:noFill/>
        </p:spPr>
        <p:txBody>
          <a:bodyPr wrap="square" rtlCol="0">
            <a:spAutoFit/>
          </a:bodyPr>
          <a:lstStyle/>
          <a:p>
            <a:r>
              <a:rPr lang="en-US" sz="2400" dirty="0">
                <a:solidFill>
                  <a:schemeClr val="accent1"/>
                </a:solidFill>
              </a:rPr>
              <a:t>What are the states of this car?</a:t>
            </a:r>
          </a:p>
        </p:txBody>
      </p:sp>
    </p:spTree>
    <p:extLst>
      <p:ext uri="{BB962C8B-B14F-4D97-AF65-F5344CB8AC3E}">
        <p14:creationId xmlns:p14="http://schemas.microsoft.com/office/powerpoint/2010/main" val="162767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animBg="1"/>
      <p:bldP spid="16" grpId="0" animBg="1"/>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8201-9180-7637-7271-6C3E2CE71D25}"/>
              </a:ext>
            </a:extLst>
          </p:cNvPr>
          <p:cNvSpPr>
            <a:spLocks noGrp="1"/>
          </p:cNvSpPr>
          <p:nvPr>
            <p:ph type="title"/>
          </p:nvPr>
        </p:nvSpPr>
        <p:spPr/>
        <p:txBody>
          <a:bodyPr/>
          <a:lstStyle/>
          <a:p>
            <a:r>
              <a:rPr lang="en-US" dirty="0"/>
              <a:t>Toy Example: Modeling Autonomous Systems</a:t>
            </a:r>
          </a:p>
        </p:txBody>
      </p:sp>
      <p:pic>
        <p:nvPicPr>
          <p:cNvPr id="5" name="Picture 4">
            <a:extLst>
              <a:ext uri="{FF2B5EF4-FFF2-40B4-BE49-F238E27FC236}">
                <a16:creationId xmlns:a16="http://schemas.microsoft.com/office/drawing/2014/main" id="{8D48B0D1-857E-CA2F-3944-C1DCEED22CCD}"/>
              </a:ext>
            </a:extLst>
          </p:cNvPr>
          <p:cNvPicPr>
            <a:picLocks noChangeAspect="1"/>
          </p:cNvPicPr>
          <p:nvPr/>
        </p:nvPicPr>
        <p:blipFill>
          <a:blip r:embed="rId2"/>
          <a:stretch>
            <a:fillRect/>
          </a:stretch>
        </p:blipFill>
        <p:spPr>
          <a:xfrm rot="16200000">
            <a:off x="4617149" y="4579239"/>
            <a:ext cx="1914525" cy="890395"/>
          </a:xfrm>
          <a:prstGeom prst="rect">
            <a:avLst/>
          </a:prstGeom>
        </p:spPr>
      </p:pic>
      <p:cxnSp>
        <p:nvCxnSpPr>
          <p:cNvPr id="8" name="Straight Arrow Connector 7">
            <a:extLst>
              <a:ext uri="{FF2B5EF4-FFF2-40B4-BE49-F238E27FC236}">
                <a16:creationId xmlns:a16="http://schemas.microsoft.com/office/drawing/2014/main" id="{D881AC32-3CAE-F111-BBDD-AB7294701C45}"/>
              </a:ext>
            </a:extLst>
          </p:cNvPr>
          <p:cNvCxnSpPr>
            <a:cxnSpLocks/>
          </p:cNvCxnSpPr>
          <p:nvPr/>
        </p:nvCxnSpPr>
        <p:spPr>
          <a:xfrm flipV="1">
            <a:off x="714375" y="1762125"/>
            <a:ext cx="0" cy="46291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32AD39-8BAD-61CD-796B-3C74C68BAC2B}"/>
              </a:ext>
            </a:extLst>
          </p:cNvPr>
          <p:cNvCxnSpPr>
            <a:cxnSpLocks/>
          </p:cNvCxnSpPr>
          <p:nvPr/>
        </p:nvCxnSpPr>
        <p:spPr>
          <a:xfrm>
            <a:off x="695134" y="6381750"/>
            <a:ext cx="11020616" cy="952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DA456F-19BE-A6C2-8389-A7D38B070EF7}"/>
                  </a:ext>
                </a:extLst>
              </p:cNvPr>
              <p:cNvSpPr txBox="1"/>
              <p:nvPr/>
            </p:nvSpPr>
            <p:spPr>
              <a:xfrm>
                <a:off x="3974307" y="63912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13" name="TextBox 12">
                <a:extLst>
                  <a:ext uri="{FF2B5EF4-FFF2-40B4-BE49-F238E27FC236}">
                    <a16:creationId xmlns:a16="http://schemas.microsoft.com/office/drawing/2014/main" id="{92DA456F-19BE-A6C2-8389-A7D38B070EF7}"/>
                  </a:ext>
                </a:extLst>
              </p:cNvPr>
              <p:cNvSpPr txBox="1">
                <a:spLocks noRot="1" noChangeAspect="1" noMove="1" noResize="1" noEditPoints="1" noAdjustHandles="1" noChangeArrowheads="1" noChangeShapeType="1" noTextEdit="1"/>
              </p:cNvSpPr>
              <p:nvPr/>
            </p:nvSpPr>
            <p:spPr>
              <a:xfrm>
                <a:off x="3974307" y="63912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328F1E-E48F-C852-CE9B-305642B7A16B}"/>
                  </a:ext>
                </a:extLst>
              </p:cNvPr>
              <p:cNvSpPr txBox="1"/>
              <p:nvPr/>
            </p:nvSpPr>
            <p:spPr>
              <a:xfrm>
                <a:off x="128436" y="3701374"/>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14" name="TextBox 13">
                <a:extLst>
                  <a:ext uri="{FF2B5EF4-FFF2-40B4-BE49-F238E27FC236}">
                    <a16:creationId xmlns:a16="http://schemas.microsoft.com/office/drawing/2014/main" id="{99328F1E-E48F-C852-CE9B-305642B7A16B}"/>
                  </a:ext>
                </a:extLst>
              </p:cNvPr>
              <p:cNvSpPr txBox="1">
                <a:spLocks noRot="1" noChangeAspect="1" noMove="1" noResize="1" noEditPoints="1" noAdjustHandles="1" noChangeArrowheads="1" noChangeShapeType="1" noTextEdit="1"/>
              </p:cNvSpPr>
              <p:nvPr/>
            </p:nvSpPr>
            <p:spPr>
              <a:xfrm>
                <a:off x="128436" y="3701374"/>
                <a:ext cx="585939" cy="461665"/>
              </a:xfrm>
              <a:prstGeom prst="rect">
                <a:avLst/>
              </a:prstGeom>
              <a:blipFill>
                <a:blip r:embed="rId4"/>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6B51224-6BBB-E540-57CF-D36D2DFB27C3}"/>
                  </a:ext>
                </a:extLst>
              </p:cNvPr>
              <p:cNvSpPr txBox="1"/>
              <p:nvPr/>
            </p:nvSpPr>
            <p:spPr>
              <a:xfrm>
                <a:off x="1177507" y="1867497"/>
                <a:ext cx="6006830" cy="461665"/>
              </a:xfrm>
              <a:prstGeom prst="rect">
                <a:avLst/>
              </a:prstGeom>
              <a:noFill/>
            </p:spPr>
            <p:txBody>
              <a:bodyPr wrap="square" rtlCol="0">
                <a:spAutoFit/>
              </a:bodyPr>
              <a:lstStyle/>
              <a:p>
                <a14:m>
                  <m:oMath xmlns:m="http://schemas.openxmlformats.org/officeDocument/2006/math">
                    <m:r>
                      <a:rPr lang="en-US" sz="2400" b="0" i="1" smtClean="0">
                        <a:solidFill>
                          <a:schemeClr val="accent1"/>
                        </a:solidFill>
                        <a:latin typeface="Cambria Math" panose="02040503050406030204" pitchFamily="18" charset="0"/>
                      </a:rPr>
                      <m:t>𝑥</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𝑡</m:t>
                        </m:r>
                      </m:e>
                    </m:d>
                    <m:r>
                      <a:rPr lang="en-US" sz="2400" b="0" i="1" smtClean="0">
                        <a:solidFill>
                          <a:schemeClr val="accent1"/>
                        </a:solidFill>
                        <a:latin typeface="Cambria Math" panose="02040503050406030204" pitchFamily="18" charset="0"/>
                      </a:rPr>
                      <m:t>:</m:t>
                    </m:r>
                  </m:oMath>
                </a14:m>
                <a:r>
                  <a:rPr lang="en-US" sz="2400" dirty="0">
                    <a:solidFill>
                      <a:schemeClr val="accent1"/>
                    </a:solidFill>
                  </a:rPr>
                  <a:t> The position of the car in </a:t>
                </a:r>
                <a14:m>
                  <m:oMath xmlns:m="http://schemas.openxmlformats.org/officeDocument/2006/math">
                    <m:r>
                      <a:rPr lang="en-US" sz="2400" b="0" i="1" smtClean="0">
                        <a:solidFill>
                          <a:schemeClr val="accent1"/>
                        </a:solidFill>
                        <a:latin typeface="Cambria Math" panose="02040503050406030204" pitchFamily="18" charset="0"/>
                      </a:rPr>
                      <m:t>𝑥</m:t>
                    </m:r>
                  </m:oMath>
                </a14:m>
                <a:r>
                  <a:rPr lang="en-US" sz="2400" dirty="0">
                    <a:solidFill>
                      <a:schemeClr val="accent1"/>
                    </a:solidFill>
                  </a:rPr>
                  <a:t> axis, at time </a:t>
                </a:r>
                <a14:m>
                  <m:oMath xmlns:m="http://schemas.openxmlformats.org/officeDocument/2006/math">
                    <m:r>
                      <a:rPr lang="en-US" sz="2400" b="0" i="1" smtClean="0">
                        <a:solidFill>
                          <a:schemeClr val="accent1"/>
                        </a:solidFill>
                        <a:latin typeface="Cambria Math" panose="02040503050406030204" pitchFamily="18" charset="0"/>
                      </a:rPr>
                      <m:t>𝑡</m:t>
                    </m:r>
                  </m:oMath>
                </a14:m>
                <a:endParaRPr lang="en-US" sz="2400" dirty="0">
                  <a:solidFill>
                    <a:schemeClr val="accent1"/>
                  </a:solidFill>
                </a:endParaRPr>
              </a:p>
            </p:txBody>
          </p:sp>
        </mc:Choice>
        <mc:Fallback xmlns="">
          <p:sp>
            <p:nvSpPr>
              <p:cNvPr id="3" name="TextBox 2">
                <a:extLst>
                  <a:ext uri="{FF2B5EF4-FFF2-40B4-BE49-F238E27FC236}">
                    <a16:creationId xmlns:a16="http://schemas.microsoft.com/office/drawing/2014/main" id="{46B51224-6BBB-E540-57CF-D36D2DFB27C3}"/>
                  </a:ext>
                </a:extLst>
              </p:cNvPr>
              <p:cNvSpPr txBox="1">
                <a:spLocks noRot="1" noChangeAspect="1" noMove="1" noResize="1" noEditPoints="1" noAdjustHandles="1" noChangeArrowheads="1" noChangeShapeType="1" noTextEdit="1"/>
              </p:cNvSpPr>
              <p:nvPr/>
            </p:nvSpPr>
            <p:spPr>
              <a:xfrm>
                <a:off x="1177507" y="1867497"/>
                <a:ext cx="6006830" cy="461665"/>
              </a:xfrm>
              <a:prstGeom prst="rect">
                <a:avLst/>
              </a:prstGeom>
              <a:blipFill>
                <a:blip r:embed="rId5"/>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13E300-8236-3C94-176B-DFE39B10467E}"/>
                  </a:ext>
                </a:extLst>
              </p:cNvPr>
              <p:cNvSpPr txBox="1"/>
              <p:nvPr/>
            </p:nvSpPr>
            <p:spPr>
              <a:xfrm>
                <a:off x="1177507" y="2496152"/>
                <a:ext cx="6006830" cy="461665"/>
              </a:xfrm>
              <a:prstGeom prst="rect">
                <a:avLst/>
              </a:prstGeom>
              <a:noFill/>
            </p:spPr>
            <p:txBody>
              <a:bodyPr wrap="square" rtlCol="0">
                <a:spAutoFit/>
              </a:bodyPr>
              <a:lstStyle/>
              <a:p>
                <a14:m>
                  <m:oMath xmlns:m="http://schemas.openxmlformats.org/officeDocument/2006/math">
                    <m:r>
                      <a:rPr lang="en-US" sz="2400" b="0" i="1" smtClean="0">
                        <a:solidFill>
                          <a:schemeClr val="accent1"/>
                        </a:solidFill>
                        <a:latin typeface="Cambria Math" panose="02040503050406030204" pitchFamily="18" charset="0"/>
                      </a:rPr>
                      <m:t>𝑦</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𝑡</m:t>
                        </m:r>
                      </m:e>
                    </m:d>
                    <m:r>
                      <a:rPr lang="en-US" sz="2400" b="0" i="1" smtClean="0">
                        <a:solidFill>
                          <a:schemeClr val="accent1"/>
                        </a:solidFill>
                        <a:latin typeface="Cambria Math" panose="02040503050406030204" pitchFamily="18" charset="0"/>
                      </a:rPr>
                      <m:t>:</m:t>
                    </m:r>
                  </m:oMath>
                </a14:m>
                <a:r>
                  <a:rPr lang="en-US" sz="2400" dirty="0">
                    <a:solidFill>
                      <a:schemeClr val="accent1"/>
                    </a:solidFill>
                  </a:rPr>
                  <a:t> The position of the car in </a:t>
                </a:r>
                <a14:m>
                  <m:oMath xmlns:m="http://schemas.openxmlformats.org/officeDocument/2006/math">
                    <m:r>
                      <a:rPr lang="en-US" sz="2400" b="0" i="1" smtClean="0">
                        <a:solidFill>
                          <a:schemeClr val="accent1"/>
                        </a:solidFill>
                        <a:latin typeface="Cambria Math" panose="02040503050406030204" pitchFamily="18" charset="0"/>
                      </a:rPr>
                      <m:t>𝑦</m:t>
                    </m:r>
                  </m:oMath>
                </a14:m>
                <a:r>
                  <a:rPr lang="en-US" sz="2400" dirty="0">
                    <a:solidFill>
                      <a:schemeClr val="accent1"/>
                    </a:solidFill>
                  </a:rPr>
                  <a:t> axis, at time </a:t>
                </a:r>
                <a14:m>
                  <m:oMath xmlns:m="http://schemas.openxmlformats.org/officeDocument/2006/math">
                    <m:r>
                      <a:rPr lang="en-US" sz="2400" b="0" i="1" smtClean="0">
                        <a:solidFill>
                          <a:schemeClr val="accent1"/>
                        </a:solidFill>
                        <a:latin typeface="Cambria Math" panose="02040503050406030204" pitchFamily="18" charset="0"/>
                      </a:rPr>
                      <m:t>𝑡</m:t>
                    </m:r>
                  </m:oMath>
                </a14:m>
                <a:endParaRPr lang="en-US" sz="2400" dirty="0">
                  <a:solidFill>
                    <a:schemeClr val="accent1"/>
                  </a:solidFill>
                </a:endParaRPr>
              </a:p>
            </p:txBody>
          </p:sp>
        </mc:Choice>
        <mc:Fallback xmlns="">
          <p:sp>
            <p:nvSpPr>
              <p:cNvPr id="9" name="TextBox 8">
                <a:extLst>
                  <a:ext uri="{FF2B5EF4-FFF2-40B4-BE49-F238E27FC236}">
                    <a16:creationId xmlns:a16="http://schemas.microsoft.com/office/drawing/2014/main" id="{3F13E300-8236-3C94-176B-DFE39B10467E}"/>
                  </a:ext>
                </a:extLst>
              </p:cNvPr>
              <p:cNvSpPr txBox="1">
                <a:spLocks noRot="1" noChangeAspect="1" noMove="1" noResize="1" noEditPoints="1" noAdjustHandles="1" noChangeArrowheads="1" noChangeShapeType="1" noTextEdit="1"/>
              </p:cNvSpPr>
              <p:nvPr/>
            </p:nvSpPr>
            <p:spPr>
              <a:xfrm>
                <a:off x="1177507" y="2496152"/>
                <a:ext cx="6006830" cy="461665"/>
              </a:xfrm>
              <a:prstGeom prst="rect">
                <a:avLst/>
              </a:prstGeom>
              <a:blipFill>
                <a:blip r:embed="rId6"/>
                <a:stretch>
                  <a:fillRect l="-30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385964-E5E4-A089-9A40-1A3FE8BF7BFB}"/>
                  </a:ext>
                </a:extLst>
              </p:cNvPr>
              <p:cNvSpPr txBox="1"/>
              <p:nvPr/>
            </p:nvSpPr>
            <p:spPr>
              <a:xfrm>
                <a:off x="1177507" y="3205457"/>
                <a:ext cx="6006830" cy="461665"/>
              </a:xfrm>
              <a:prstGeom prst="rect">
                <a:avLst/>
              </a:prstGeom>
              <a:noFill/>
            </p:spPr>
            <p:txBody>
              <a:bodyPr wrap="square" rtlCol="0">
                <a:spAutoFit/>
              </a:bodyPr>
              <a:lstStyle/>
              <a:p>
                <a14:m>
                  <m:oMath xmlns:m="http://schemas.openxmlformats.org/officeDocument/2006/math">
                    <m:r>
                      <a:rPr lang="en-US" sz="2400" b="0" i="1" smtClean="0">
                        <a:solidFill>
                          <a:schemeClr val="accent1"/>
                        </a:solidFill>
                        <a:latin typeface="Cambria Math" panose="02040503050406030204" pitchFamily="18" charset="0"/>
                      </a:rPr>
                      <m:t>𝑡</m:t>
                    </m:r>
                    <m:r>
                      <a:rPr lang="en-US" sz="2400" b="0" i="1" smtClean="0">
                        <a:solidFill>
                          <a:schemeClr val="accent1"/>
                        </a:solidFill>
                        <a:latin typeface="Cambria Math" panose="02040503050406030204" pitchFamily="18" charset="0"/>
                      </a:rPr>
                      <m:t>:</m:t>
                    </m:r>
                  </m:oMath>
                </a14:m>
                <a:r>
                  <a:rPr lang="en-US" sz="2400" dirty="0">
                    <a:solidFill>
                      <a:schemeClr val="accent1"/>
                    </a:solidFill>
                  </a:rPr>
                  <a:t> Time is discrete, </a:t>
                </a:r>
                <a14:m>
                  <m:oMath xmlns:m="http://schemas.openxmlformats.org/officeDocument/2006/math">
                    <m:r>
                      <a:rPr lang="en-US" sz="2400" b="0" i="1" smtClean="0">
                        <a:solidFill>
                          <a:schemeClr val="accent1"/>
                        </a:solidFill>
                        <a:latin typeface="Cambria Math" panose="02040503050406030204" pitchFamily="18" charset="0"/>
                      </a:rPr>
                      <m:t>0, 1, 2, ⋯, </m:t>
                    </m:r>
                    <m:r>
                      <a:rPr lang="en-US" sz="2400" b="0" i="1" smtClean="0">
                        <a:solidFill>
                          <a:schemeClr val="accent1"/>
                        </a:solidFill>
                        <a:latin typeface="Cambria Math" panose="02040503050406030204" pitchFamily="18" charset="0"/>
                      </a:rPr>
                      <m:t>𝑇</m:t>
                    </m:r>
                  </m:oMath>
                </a14:m>
                <a:endParaRPr lang="en-US" sz="2400" dirty="0">
                  <a:solidFill>
                    <a:schemeClr val="accent1"/>
                  </a:solidFill>
                </a:endParaRPr>
              </a:p>
            </p:txBody>
          </p:sp>
        </mc:Choice>
        <mc:Fallback xmlns="">
          <p:sp>
            <p:nvSpPr>
              <p:cNvPr id="11" name="TextBox 10">
                <a:extLst>
                  <a:ext uri="{FF2B5EF4-FFF2-40B4-BE49-F238E27FC236}">
                    <a16:creationId xmlns:a16="http://schemas.microsoft.com/office/drawing/2014/main" id="{87385964-E5E4-A089-9A40-1A3FE8BF7BFB}"/>
                  </a:ext>
                </a:extLst>
              </p:cNvPr>
              <p:cNvSpPr txBox="1">
                <a:spLocks noRot="1" noChangeAspect="1" noMove="1" noResize="1" noEditPoints="1" noAdjustHandles="1" noChangeArrowheads="1" noChangeShapeType="1" noTextEdit="1"/>
              </p:cNvSpPr>
              <p:nvPr/>
            </p:nvSpPr>
            <p:spPr>
              <a:xfrm>
                <a:off x="1177507" y="3205457"/>
                <a:ext cx="6006830" cy="461665"/>
              </a:xfrm>
              <a:prstGeom prst="rect">
                <a:avLst/>
              </a:prstGeom>
              <a:blipFill>
                <a:blip r:embed="rId7"/>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E611E1-F873-E058-105D-82B9B2755140}"/>
                  </a:ext>
                </a:extLst>
              </p:cNvPr>
              <p:cNvSpPr txBox="1"/>
              <p:nvPr/>
            </p:nvSpPr>
            <p:spPr>
              <a:xfrm>
                <a:off x="6564548" y="4628291"/>
                <a:ext cx="5381018" cy="830997"/>
              </a:xfrm>
              <a:prstGeom prst="rect">
                <a:avLst/>
              </a:prstGeom>
              <a:noFill/>
            </p:spPr>
            <p:txBody>
              <a:bodyPr wrap="square" rtlCol="0">
                <a:spAutoFit/>
              </a:bodyPr>
              <a:lstStyle/>
              <a:p>
                <a:r>
                  <a:rPr lang="en-US" sz="2400" dirty="0">
                    <a:solidFill>
                      <a:schemeClr val="accent1"/>
                    </a:solidFill>
                  </a:rPr>
                  <a:t>Position of the vehicle: </a:t>
                </a:r>
                <a14:m>
                  <m:oMath xmlns:m="http://schemas.openxmlformats.org/officeDocument/2006/math">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𝑥</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0</m:t>
                            </m:r>
                          </m:e>
                        </m:d>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𝑦</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0</m:t>
                            </m:r>
                          </m:e>
                        </m:d>
                      </m:e>
                    </m:d>
                    <m:r>
                      <a:rPr lang="en-US" sz="2400" b="0" i="1" smtClean="0">
                        <a:solidFill>
                          <a:schemeClr val="accent1"/>
                        </a:solidFill>
                        <a:latin typeface="Cambria Math" panose="02040503050406030204" pitchFamily="18" charset="0"/>
                      </a:rPr>
                      <m:t>,</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d>
                          <m:dPr>
                            <m:begChr m:val="["/>
                            <m:endChr m:val="]"/>
                            <m:ctrlPr>
                              <a:rPr lang="en-US" sz="2400" i="1">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1</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d>
                          <m:dPr>
                            <m:begChr m:val="["/>
                            <m:endChr m:val="]"/>
                            <m:ctrlPr>
                              <a:rPr lang="en-US" sz="2400" i="1">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1</m:t>
                            </m:r>
                          </m:e>
                        </m:d>
                      </m:e>
                    </m:d>
                    <m:r>
                      <a:rPr lang="en-US" sz="2400" b="0" i="0" smtClean="0">
                        <a:solidFill>
                          <a:schemeClr val="accent1"/>
                        </a:solidFill>
                        <a:latin typeface="Cambria Math" panose="02040503050406030204" pitchFamily="18" charset="0"/>
                      </a:rPr>
                      <m:t>, </m:t>
                    </m:r>
                    <m:r>
                      <a:rPr lang="en-US" sz="2400" b="0" i="1" smtClean="0">
                        <a:solidFill>
                          <a:schemeClr val="accent1"/>
                        </a:solidFill>
                        <a:latin typeface="Cambria Math" panose="02040503050406030204" pitchFamily="18" charset="0"/>
                      </a:rPr>
                      <m:t>⋯,</m:t>
                    </m:r>
                    <m:d>
                      <m:dPr>
                        <m:ctrlPr>
                          <a:rPr lang="en-US" sz="2400" i="1">
                            <a:solidFill>
                              <a:schemeClr val="accent1"/>
                            </a:solidFill>
                            <a:latin typeface="Cambria Math" panose="02040503050406030204" pitchFamily="18" charset="0"/>
                          </a:rPr>
                        </m:ctrlPr>
                      </m:dPr>
                      <m:e>
                        <m:r>
                          <a:rPr lang="en-US" sz="2400" i="1">
                            <a:solidFill>
                              <a:schemeClr val="accent1"/>
                            </a:solidFill>
                            <a:latin typeface="Cambria Math" panose="02040503050406030204" pitchFamily="18" charset="0"/>
                          </a:rPr>
                          <m:t>𝑥</m:t>
                        </m:r>
                        <m:d>
                          <m:dPr>
                            <m:begChr m:val="["/>
                            <m:endChr m:val="]"/>
                            <m:ctrlPr>
                              <a:rPr lang="en-US" sz="2400" i="1">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𝑇</m:t>
                            </m:r>
                          </m:e>
                        </m:d>
                        <m:r>
                          <a:rPr lang="en-US" sz="2400" i="1">
                            <a:solidFill>
                              <a:schemeClr val="accent1"/>
                            </a:solidFill>
                            <a:latin typeface="Cambria Math" panose="02040503050406030204" pitchFamily="18" charset="0"/>
                          </a:rPr>
                          <m:t>,</m:t>
                        </m:r>
                        <m:r>
                          <a:rPr lang="en-US" sz="2400" i="1">
                            <a:solidFill>
                              <a:schemeClr val="accent1"/>
                            </a:solidFill>
                            <a:latin typeface="Cambria Math" panose="02040503050406030204" pitchFamily="18" charset="0"/>
                          </a:rPr>
                          <m:t>𝑦</m:t>
                        </m:r>
                        <m:d>
                          <m:dPr>
                            <m:begChr m:val="["/>
                            <m:endChr m:val="]"/>
                            <m:ctrlPr>
                              <a:rPr lang="en-US" sz="2400" i="1">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𝑇</m:t>
                            </m:r>
                          </m:e>
                        </m:d>
                      </m:e>
                    </m:d>
                  </m:oMath>
                </a14:m>
                <a:endParaRPr lang="en-US" sz="2400" dirty="0">
                  <a:solidFill>
                    <a:schemeClr val="accent1"/>
                  </a:solidFill>
                </a:endParaRPr>
              </a:p>
            </p:txBody>
          </p:sp>
        </mc:Choice>
        <mc:Fallback xmlns="">
          <p:sp>
            <p:nvSpPr>
              <p:cNvPr id="12" name="TextBox 11">
                <a:extLst>
                  <a:ext uri="{FF2B5EF4-FFF2-40B4-BE49-F238E27FC236}">
                    <a16:creationId xmlns:a16="http://schemas.microsoft.com/office/drawing/2014/main" id="{B4E611E1-F873-E058-105D-82B9B2755140}"/>
                  </a:ext>
                </a:extLst>
              </p:cNvPr>
              <p:cNvSpPr txBox="1">
                <a:spLocks noRot="1" noChangeAspect="1" noMove="1" noResize="1" noEditPoints="1" noAdjustHandles="1" noChangeArrowheads="1" noChangeShapeType="1" noTextEdit="1"/>
              </p:cNvSpPr>
              <p:nvPr/>
            </p:nvSpPr>
            <p:spPr>
              <a:xfrm>
                <a:off x="6564548" y="4628291"/>
                <a:ext cx="5381018" cy="830997"/>
              </a:xfrm>
              <a:prstGeom prst="rect">
                <a:avLst/>
              </a:prstGeom>
              <a:blipFill>
                <a:blip r:embed="rId8"/>
                <a:stretch>
                  <a:fillRect l="-1812" t="-5839" b="-5109"/>
                </a:stretch>
              </a:blipFill>
            </p:spPr>
            <p:txBody>
              <a:bodyPr/>
              <a:lstStyle/>
              <a:p>
                <a:r>
                  <a:rPr lang="en-US">
                    <a:noFill/>
                  </a:rPr>
                  <a:t> </a:t>
                </a:r>
              </a:p>
            </p:txBody>
          </p:sp>
        </mc:Fallback>
      </mc:AlternateContent>
    </p:spTree>
    <p:extLst>
      <p:ext uri="{BB962C8B-B14F-4D97-AF65-F5344CB8AC3E}">
        <p14:creationId xmlns:p14="http://schemas.microsoft.com/office/powerpoint/2010/main" val="318464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8201-9180-7637-7271-6C3E2CE71D25}"/>
              </a:ext>
            </a:extLst>
          </p:cNvPr>
          <p:cNvSpPr>
            <a:spLocks noGrp="1"/>
          </p:cNvSpPr>
          <p:nvPr>
            <p:ph type="title"/>
          </p:nvPr>
        </p:nvSpPr>
        <p:spPr/>
        <p:txBody>
          <a:bodyPr/>
          <a:lstStyle/>
          <a:p>
            <a:r>
              <a:rPr lang="en-US" dirty="0"/>
              <a:t>Toy Example: Modeling Autonomous Systems</a:t>
            </a:r>
          </a:p>
        </p:txBody>
      </p:sp>
      <p:pic>
        <p:nvPicPr>
          <p:cNvPr id="5" name="Picture 4">
            <a:extLst>
              <a:ext uri="{FF2B5EF4-FFF2-40B4-BE49-F238E27FC236}">
                <a16:creationId xmlns:a16="http://schemas.microsoft.com/office/drawing/2014/main" id="{8D48B0D1-857E-CA2F-3944-C1DCEED22CCD}"/>
              </a:ext>
            </a:extLst>
          </p:cNvPr>
          <p:cNvPicPr>
            <a:picLocks noChangeAspect="1"/>
          </p:cNvPicPr>
          <p:nvPr/>
        </p:nvPicPr>
        <p:blipFill>
          <a:blip r:embed="rId2"/>
          <a:stretch>
            <a:fillRect/>
          </a:stretch>
        </p:blipFill>
        <p:spPr>
          <a:xfrm rot="16200000">
            <a:off x="4617149" y="4579239"/>
            <a:ext cx="1914525" cy="890395"/>
          </a:xfrm>
          <a:prstGeom prst="rect">
            <a:avLst/>
          </a:prstGeom>
        </p:spPr>
      </p:pic>
      <p:cxnSp>
        <p:nvCxnSpPr>
          <p:cNvPr id="8" name="Straight Arrow Connector 7">
            <a:extLst>
              <a:ext uri="{FF2B5EF4-FFF2-40B4-BE49-F238E27FC236}">
                <a16:creationId xmlns:a16="http://schemas.microsoft.com/office/drawing/2014/main" id="{D881AC32-3CAE-F111-BBDD-AB7294701C45}"/>
              </a:ext>
            </a:extLst>
          </p:cNvPr>
          <p:cNvCxnSpPr>
            <a:cxnSpLocks/>
          </p:cNvCxnSpPr>
          <p:nvPr/>
        </p:nvCxnSpPr>
        <p:spPr>
          <a:xfrm flipV="1">
            <a:off x="714375" y="1762125"/>
            <a:ext cx="0" cy="46291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32AD39-8BAD-61CD-796B-3C74C68BAC2B}"/>
              </a:ext>
            </a:extLst>
          </p:cNvPr>
          <p:cNvCxnSpPr>
            <a:cxnSpLocks/>
          </p:cNvCxnSpPr>
          <p:nvPr/>
        </p:nvCxnSpPr>
        <p:spPr>
          <a:xfrm>
            <a:off x="695134" y="6381750"/>
            <a:ext cx="11020616" cy="952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DA456F-19BE-A6C2-8389-A7D38B070EF7}"/>
                  </a:ext>
                </a:extLst>
              </p:cNvPr>
              <p:cNvSpPr txBox="1"/>
              <p:nvPr/>
            </p:nvSpPr>
            <p:spPr>
              <a:xfrm>
                <a:off x="3974307" y="63912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13" name="TextBox 12">
                <a:extLst>
                  <a:ext uri="{FF2B5EF4-FFF2-40B4-BE49-F238E27FC236}">
                    <a16:creationId xmlns:a16="http://schemas.microsoft.com/office/drawing/2014/main" id="{92DA456F-19BE-A6C2-8389-A7D38B070EF7}"/>
                  </a:ext>
                </a:extLst>
              </p:cNvPr>
              <p:cNvSpPr txBox="1">
                <a:spLocks noRot="1" noChangeAspect="1" noMove="1" noResize="1" noEditPoints="1" noAdjustHandles="1" noChangeArrowheads="1" noChangeShapeType="1" noTextEdit="1"/>
              </p:cNvSpPr>
              <p:nvPr/>
            </p:nvSpPr>
            <p:spPr>
              <a:xfrm>
                <a:off x="3974307" y="63912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9328F1E-E48F-C852-CE9B-305642B7A16B}"/>
                  </a:ext>
                </a:extLst>
              </p:cNvPr>
              <p:cNvSpPr txBox="1"/>
              <p:nvPr/>
            </p:nvSpPr>
            <p:spPr>
              <a:xfrm>
                <a:off x="128436" y="3701374"/>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14" name="TextBox 13">
                <a:extLst>
                  <a:ext uri="{FF2B5EF4-FFF2-40B4-BE49-F238E27FC236}">
                    <a16:creationId xmlns:a16="http://schemas.microsoft.com/office/drawing/2014/main" id="{99328F1E-E48F-C852-CE9B-305642B7A16B}"/>
                  </a:ext>
                </a:extLst>
              </p:cNvPr>
              <p:cNvSpPr txBox="1">
                <a:spLocks noRot="1" noChangeAspect="1" noMove="1" noResize="1" noEditPoints="1" noAdjustHandles="1" noChangeArrowheads="1" noChangeShapeType="1" noTextEdit="1"/>
              </p:cNvSpPr>
              <p:nvPr/>
            </p:nvSpPr>
            <p:spPr>
              <a:xfrm>
                <a:off x="128436" y="3701374"/>
                <a:ext cx="585939" cy="461665"/>
              </a:xfrm>
              <a:prstGeom prst="rect">
                <a:avLst/>
              </a:prstGeom>
              <a:blipFill>
                <a:blip r:embed="rId4"/>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5FF35F-6AAF-1D1D-8E8D-0FDD12B06FBC}"/>
                  </a:ext>
                </a:extLst>
              </p:cNvPr>
              <p:cNvSpPr txBox="1"/>
              <p:nvPr/>
            </p:nvSpPr>
            <p:spPr>
              <a:xfrm>
                <a:off x="2112658" y="2419948"/>
                <a:ext cx="8185567" cy="461665"/>
              </a:xfrm>
              <a:prstGeom prst="rect">
                <a:avLst/>
              </a:prstGeom>
              <a:noFill/>
            </p:spPr>
            <p:txBody>
              <a:bodyPr wrap="square" rtlCol="0">
                <a:spAutoFit/>
              </a:bodyPr>
              <a:lstStyle/>
              <a:p>
                <a:r>
                  <a:rPr lang="en-US" sz="2400" b="0" dirty="0">
                    <a:solidFill>
                      <a:schemeClr val="accent1"/>
                    </a:solidFill>
                  </a:rPr>
                  <a:t>Pos </a:t>
                </a:r>
                <a14:m>
                  <m:oMath xmlns:m="http://schemas.openxmlformats.org/officeDocument/2006/math">
                    <m:r>
                      <a:rPr lang="en-US" sz="2400" b="0" i="1" dirty="0" smtClean="0">
                        <a:solidFill>
                          <a:schemeClr val="accent1"/>
                        </a:solidFill>
                        <a:latin typeface="Cambria Math" panose="02040503050406030204" pitchFamily="18" charset="0"/>
                      </a:rPr>
                      <m:t>𝑥</m:t>
                    </m:r>
                    <m:d>
                      <m:dPr>
                        <m:begChr m:val="["/>
                        <m:endChr m:val="]"/>
                        <m:ctrlPr>
                          <a:rPr lang="en-US" sz="2400" b="0" i="1" dirty="0" smtClean="0">
                            <a:solidFill>
                              <a:schemeClr val="accent1"/>
                            </a:solidFill>
                            <a:latin typeface="Cambria Math" panose="02040503050406030204" pitchFamily="18" charset="0"/>
                          </a:rPr>
                        </m:ctrlPr>
                      </m:dPr>
                      <m:e>
                        <m:r>
                          <a:rPr lang="en-US" sz="2400" b="0" i="1" dirty="0" smtClean="0">
                            <a:solidFill>
                              <a:schemeClr val="accent1"/>
                            </a:solidFill>
                            <a:latin typeface="Cambria Math" panose="02040503050406030204" pitchFamily="18" charset="0"/>
                          </a:rPr>
                          <m:t>1</m:t>
                        </m:r>
                      </m:e>
                    </m:d>
                    <m:r>
                      <a:rPr lang="en-US" sz="2400" b="0" i="0" dirty="0" smtClean="0">
                        <a:solidFill>
                          <a:schemeClr val="accent1"/>
                        </a:solidFill>
                        <a:latin typeface="Cambria Math" panose="02040503050406030204" pitchFamily="18" charset="0"/>
                      </a:rPr>
                      <m:t>: </m:t>
                    </m:r>
                  </m:oMath>
                </a14:m>
                <a:r>
                  <a:rPr lang="en-US" sz="2400" dirty="0">
                    <a:solidFill>
                      <a:schemeClr val="accent1"/>
                    </a:solidFill>
                  </a:rPr>
                  <a:t>Pos at </a:t>
                </a:r>
                <a14:m>
                  <m:oMath xmlns:m="http://schemas.openxmlformats.org/officeDocument/2006/math">
                    <m:r>
                      <a:rPr lang="en-US" sz="2400" b="0" i="1" smtClean="0">
                        <a:solidFill>
                          <a:schemeClr val="accent1"/>
                        </a:solidFill>
                        <a:latin typeface="Cambria Math" panose="02040503050406030204" pitchFamily="18" charset="0"/>
                      </a:rPr>
                      <m:t>𝑥</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0</m:t>
                        </m:r>
                      </m:e>
                    </m:d>
                  </m:oMath>
                </a14:m>
                <a:r>
                  <a:rPr lang="en-US" sz="2400" dirty="0">
                    <a:solidFill>
                      <a:schemeClr val="accent1"/>
                    </a:solidFill>
                  </a:rPr>
                  <a:t> &amp; Pos at </a:t>
                </a:r>
                <a14:m>
                  <m:oMath xmlns:m="http://schemas.openxmlformats.org/officeDocument/2006/math">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[0]</m:t>
                    </m:r>
                  </m:oMath>
                </a14:m>
                <a:r>
                  <a:rPr lang="en-US" sz="2400" dirty="0">
                    <a:solidFill>
                      <a:schemeClr val="accent1"/>
                    </a:solidFill>
                  </a:rPr>
                  <a:t> </a:t>
                </a:r>
              </a:p>
            </p:txBody>
          </p:sp>
        </mc:Choice>
        <mc:Fallback xmlns="">
          <p:sp>
            <p:nvSpPr>
              <p:cNvPr id="6" name="TextBox 5">
                <a:extLst>
                  <a:ext uri="{FF2B5EF4-FFF2-40B4-BE49-F238E27FC236}">
                    <a16:creationId xmlns:a16="http://schemas.microsoft.com/office/drawing/2014/main" id="{145FF35F-6AAF-1D1D-8E8D-0FDD12B06FBC}"/>
                  </a:ext>
                </a:extLst>
              </p:cNvPr>
              <p:cNvSpPr txBox="1">
                <a:spLocks noRot="1" noChangeAspect="1" noMove="1" noResize="1" noEditPoints="1" noAdjustHandles="1" noChangeArrowheads="1" noChangeShapeType="1" noTextEdit="1"/>
              </p:cNvSpPr>
              <p:nvPr/>
            </p:nvSpPr>
            <p:spPr>
              <a:xfrm>
                <a:off x="2112658" y="2419948"/>
                <a:ext cx="8185567" cy="461665"/>
              </a:xfrm>
              <a:prstGeom prst="rect">
                <a:avLst/>
              </a:prstGeom>
              <a:blipFill>
                <a:blip r:embed="rId5"/>
                <a:stretch>
                  <a:fillRect l="-119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4803BC-9B3E-5FCF-F8DA-C4C66CDE030B}"/>
                  </a:ext>
                </a:extLst>
              </p:cNvPr>
              <p:cNvSpPr txBox="1"/>
              <p:nvPr/>
            </p:nvSpPr>
            <p:spPr>
              <a:xfrm>
                <a:off x="1329906" y="2019897"/>
                <a:ext cx="8185567" cy="461665"/>
              </a:xfrm>
              <a:prstGeom prst="rect">
                <a:avLst/>
              </a:prstGeom>
              <a:noFill/>
            </p:spPr>
            <p:txBody>
              <a:bodyPr wrap="square" rtlCol="0">
                <a:spAutoFit/>
              </a:bodyPr>
              <a:lstStyle/>
              <a:p>
                <a:r>
                  <a:rPr lang="en-US" sz="2400" dirty="0">
                    <a:solidFill>
                      <a:schemeClr val="accent1"/>
                    </a:solidFill>
                  </a:rPr>
                  <a:t>Position of the car in </a:t>
                </a:r>
                <a14:m>
                  <m:oMath xmlns:m="http://schemas.openxmlformats.org/officeDocument/2006/math">
                    <m:r>
                      <a:rPr lang="en-US" sz="2400" b="0" i="1" smtClean="0">
                        <a:solidFill>
                          <a:schemeClr val="accent1"/>
                        </a:solidFill>
                        <a:latin typeface="Cambria Math" panose="02040503050406030204" pitchFamily="18" charset="0"/>
                      </a:rPr>
                      <m:t>𝑥</m:t>
                    </m:r>
                  </m:oMath>
                </a14:m>
                <a:r>
                  <a:rPr lang="en-US" sz="2400" dirty="0">
                    <a:solidFill>
                      <a:schemeClr val="accent1"/>
                    </a:solidFill>
                  </a:rPr>
                  <a:t> axis, at time </a:t>
                </a:r>
                <a14:m>
                  <m:oMath xmlns:m="http://schemas.openxmlformats.org/officeDocument/2006/math">
                    <m:r>
                      <a:rPr lang="en-US" sz="2400" b="0" i="1" smtClean="0">
                        <a:solidFill>
                          <a:schemeClr val="accent1"/>
                        </a:solidFill>
                        <a:latin typeface="Cambria Math" panose="02040503050406030204" pitchFamily="18" charset="0"/>
                      </a:rPr>
                      <m:t>1</m:t>
                    </m:r>
                  </m:oMath>
                </a14:m>
                <a:r>
                  <a:rPr lang="en-US" sz="2400" dirty="0">
                    <a:solidFill>
                      <a:schemeClr val="accent1"/>
                    </a:solidFill>
                  </a:rPr>
                  <a:t> </a:t>
                </a:r>
                <a14:m>
                  <m:oMath xmlns:m="http://schemas.openxmlformats.org/officeDocument/2006/math">
                    <m:r>
                      <a:rPr lang="en-US" sz="2400" b="0" i="1" dirty="0" smtClean="0">
                        <a:solidFill>
                          <a:schemeClr val="accent1"/>
                        </a:solidFill>
                        <a:latin typeface="Cambria Math" panose="02040503050406030204" pitchFamily="18" charset="0"/>
                      </a:rPr>
                      <m:t>(</m:t>
                    </m:r>
                    <m:r>
                      <a:rPr lang="en-US" sz="2400" b="0" i="1" dirty="0" smtClean="0">
                        <a:solidFill>
                          <a:schemeClr val="accent1"/>
                        </a:solidFill>
                        <a:latin typeface="Cambria Math" panose="02040503050406030204" pitchFamily="18" charset="0"/>
                      </a:rPr>
                      <m:t>𝑥</m:t>
                    </m:r>
                    <m:d>
                      <m:dPr>
                        <m:begChr m:val="["/>
                        <m:endChr m:val="]"/>
                        <m:ctrlPr>
                          <a:rPr lang="en-US" sz="2400" b="0" i="1" dirty="0" smtClean="0">
                            <a:solidFill>
                              <a:schemeClr val="accent1"/>
                            </a:solidFill>
                            <a:latin typeface="Cambria Math" panose="02040503050406030204" pitchFamily="18" charset="0"/>
                          </a:rPr>
                        </m:ctrlPr>
                      </m:dPr>
                      <m:e>
                        <m:r>
                          <a:rPr lang="en-US" sz="2400" b="0" i="1" dirty="0" smtClean="0">
                            <a:solidFill>
                              <a:schemeClr val="accent1"/>
                            </a:solidFill>
                            <a:latin typeface="Cambria Math" panose="02040503050406030204" pitchFamily="18" charset="0"/>
                          </a:rPr>
                          <m:t>1</m:t>
                        </m:r>
                      </m:e>
                    </m:d>
                    <m:r>
                      <a:rPr lang="en-US" sz="2400" b="0" i="1" dirty="0" smtClean="0">
                        <a:solidFill>
                          <a:schemeClr val="accent1"/>
                        </a:solidFill>
                        <a:latin typeface="Cambria Math" panose="02040503050406030204" pitchFamily="18" charset="0"/>
                      </a:rPr>
                      <m:t>)</m:t>
                    </m:r>
                  </m:oMath>
                </a14:m>
                <a:r>
                  <a:rPr lang="en-US" sz="2400" dirty="0">
                    <a:solidFill>
                      <a:schemeClr val="accent1"/>
                    </a:solidFill>
                  </a:rPr>
                  <a:t>, is dependent on?</a:t>
                </a:r>
              </a:p>
            </p:txBody>
          </p:sp>
        </mc:Choice>
        <mc:Fallback xmlns="">
          <p:sp>
            <p:nvSpPr>
              <p:cNvPr id="7" name="TextBox 6">
                <a:extLst>
                  <a:ext uri="{FF2B5EF4-FFF2-40B4-BE49-F238E27FC236}">
                    <a16:creationId xmlns:a16="http://schemas.microsoft.com/office/drawing/2014/main" id="{E64803BC-9B3E-5FCF-F8DA-C4C66CDE030B}"/>
                  </a:ext>
                </a:extLst>
              </p:cNvPr>
              <p:cNvSpPr txBox="1">
                <a:spLocks noRot="1" noChangeAspect="1" noMove="1" noResize="1" noEditPoints="1" noAdjustHandles="1" noChangeArrowheads="1" noChangeShapeType="1" noTextEdit="1"/>
              </p:cNvSpPr>
              <p:nvPr/>
            </p:nvSpPr>
            <p:spPr>
              <a:xfrm>
                <a:off x="1329906" y="2019897"/>
                <a:ext cx="8185567" cy="461665"/>
              </a:xfrm>
              <a:prstGeom prst="rect">
                <a:avLst/>
              </a:prstGeom>
              <a:blipFill>
                <a:blip r:embed="rId6"/>
                <a:stretch>
                  <a:fillRect l="-111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74BBFD2-DE49-1B4A-6C14-4D0D0B19AA30}"/>
                  </a:ext>
                </a:extLst>
              </p:cNvPr>
              <p:cNvSpPr txBox="1"/>
              <p:nvPr/>
            </p:nvSpPr>
            <p:spPr>
              <a:xfrm>
                <a:off x="2083066" y="3436290"/>
                <a:ext cx="8185567" cy="461665"/>
              </a:xfrm>
              <a:prstGeom prst="rect">
                <a:avLst/>
              </a:prstGeom>
              <a:noFill/>
            </p:spPr>
            <p:txBody>
              <a:bodyPr wrap="square" rtlCol="0">
                <a:spAutoFit/>
              </a:bodyPr>
              <a:lstStyle/>
              <a:p>
                <a:r>
                  <a:rPr lang="en-US" sz="2400" b="0" dirty="0">
                    <a:solidFill>
                      <a:schemeClr val="accent1"/>
                    </a:solidFill>
                  </a:rPr>
                  <a:t>Pos </a:t>
                </a:r>
                <a14:m>
                  <m:oMath xmlns:m="http://schemas.openxmlformats.org/officeDocument/2006/math">
                    <m:r>
                      <a:rPr lang="en-US" sz="2400" b="0" i="1" dirty="0" smtClean="0">
                        <a:solidFill>
                          <a:schemeClr val="accent1"/>
                        </a:solidFill>
                        <a:latin typeface="Cambria Math" panose="02040503050406030204" pitchFamily="18" charset="0"/>
                      </a:rPr>
                      <m:t>𝑦</m:t>
                    </m:r>
                    <m:d>
                      <m:dPr>
                        <m:begChr m:val="["/>
                        <m:endChr m:val="]"/>
                        <m:ctrlPr>
                          <a:rPr lang="en-US" sz="2400" b="0" i="1" dirty="0" smtClean="0">
                            <a:solidFill>
                              <a:schemeClr val="accent1"/>
                            </a:solidFill>
                            <a:latin typeface="Cambria Math" panose="02040503050406030204" pitchFamily="18" charset="0"/>
                          </a:rPr>
                        </m:ctrlPr>
                      </m:dPr>
                      <m:e>
                        <m:r>
                          <a:rPr lang="en-US" sz="2400" b="0" i="1" dirty="0" smtClean="0">
                            <a:solidFill>
                              <a:schemeClr val="accent1"/>
                            </a:solidFill>
                            <a:latin typeface="Cambria Math" panose="02040503050406030204" pitchFamily="18" charset="0"/>
                          </a:rPr>
                          <m:t>1</m:t>
                        </m:r>
                      </m:e>
                    </m:d>
                    <m:r>
                      <a:rPr lang="en-US" sz="2400" b="0" i="0" dirty="0" smtClean="0">
                        <a:solidFill>
                          <a:schemeClr val="accent1"/>
                        </a:solidFill>
                        <a:latin typeface="Cambria Math" panose="02040503050406030204" pitchFamily="18" charset="0"/>
                      </a:rPr>
                      <m:t>: </m:t>
                    </m:r>
                  </m:oMath>
                </a14:m>
                <a:r>
                  <a:rPr lang="en-US" sz="2400" dirty="0">
                    <a:solidFill>
                      <a:schemeClr val="accent1"/>
                    </a:solidFill>
                  </a:rPr>
                  <a:t>Pos at </a:t>
                </a:r>
                <a14:m>
                  <m:oMath xmlns:m="http://schemas.openxmlformats.org/officeDocument/2006/math">
                    <m:r>
                      <a:rPr lang="en-US" sz="2400" b="0" i="1" smtClean="0">
                        <a:solidFill>
                          <a:schemeClr val="accent1"/>
                        </a:solidFill>
                        <a:latin typeface="Cambria Math" panose="02040503050406030204" pitchFamily="18" charset="0"/>
                      </a:rPr>
                      <m:t>𝑥</m:t>
                    </m:r>
                    <m:d>
                      <m:dPr>
                        <m:begChr m:val="["/>
                        <m:endChr m:val="]"/>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0</m:t>
                        </m:r>
                      </m:e>
                    </m:d>
                  </m:oMath>
                </a14:m>
                <a:r>
                  <a:rPr lang="en-US" sz="2400" dirty="0">
                    <a:solidFill>
                      <a:schemeClr val="accent1"/>
                    </a:solidFill>
                  </a:rPr>
                  <a:t> &amp; Pos at </a:t>
                </a:r>
                <a14:m>
                  <m:oMath xmlns:m="http://schemas.openxmlformats.org/officeDocument/2006/math">
                    <m:r>
                      <a:rPr lang="en-US" sz="2400" b="0" i="1" smtClean="0">
                        <a:solidFill>
                          <a:schemeClr val="accent1"/>
                        </a:solidFill>
                        <a:latin typeface="Cambria Math" panose="02040503050406030204" pitchFamily="18" charset="0"/>
                      </a:rPr>
                      <m:t>𝑦</m:t>
                    </m:r>
                    <m:r>
                      <a:rPr lang="en-US" sz="2400" b="0" i="1" smtClean="0">
                        <a:solidFill>
                          <a:schemeClr val="accent1"/>
                        </a:solidFill>
                        <a:latin typeface="Cambria Math" panose="02040503050406030204" pitchFamily="18" charset="0"/>
                      </a:rPr>
                      <m:t>[0]</m:t>
                    </m:r>
                  </m:oMath>
                </a14:m>
                <a:r>
                  <a:rPr lang="en-US" sz="2400" dirty="0">
                    <a:solidFill>
                      <a:schemeClr val="accent1"/>
                    </a:solidFill>
                  </a:rPr>
                  <a:t> </a:t>
                </a:r>
              </a:p>
            </p:txBody>
          </p:sp>
        </mc:Choice>
        <mc:Fallback xmlns="">
          <p:sp>
            <p:nvSpPr>
              <p:cNvPr id="15" name="TextBox 14">
                <a:extLst>
                  <a:ext uri="{FF2B5EF4-FFF2-40B4-BE49-F238E27FC236}">
                    <a16:creationId xmlns:a16="http://schemas.microsoft.com/office/drawing/2014/main" id="{674BBFD2-DE49-1B4A-6C14-4D0D0B19AA30}"/>
                  </a:ext>
                </a:extLst>
              </p:cNvPr>
              <p:cNvSpPr txBox="1">
                <a:spLocks noRot="1" noChangeAspect="1" noMove="1" noResize="1" noEditPoints="1" noAdjustHandles="1" noChangeArrowheads="1" noChangeShapeType="1" noTextEdit="1"/>
              </p:cNvSpPr>
              <p:nvPr/>
            </p:nvSpPr>
            <p:spPr>
              <a:xfrm>
                <a:off x="2083066" y="3436290"/>
                <a:ext cx="8185567" cy="461665"/>
              </a:xfrm>
              <a:prstGeom prst="rect">
                <a:avLst/>
              </a:prstGeom>
              <a:blipFill>
                <a:blip r:embed="rId7"/>
                <a:stretch>
                  <a:fillRect l="-1192"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89B499-F5E4-8A09-7CF0-60EE5B748685}"/>
                  </a:ext>
                </a:extLst>
              </p:cNvPr>
              <p:cNvSpPr txBox="1"/>
              <p:nvPr/>
            </p:nvSpPr>
            <p:spPr>
              <a:xfrm>
                <a:off x="1300314" y="3036239"/>
                <a:ext cx="8185567" cy="461665"/>
              </a:xfrm>
              <a:prstGeom prst="rect">
                <a:avLst/>
              </a:prstGeom>
              <a:noFill/>
            </p:spPr>
            <p:txBody>
              <a:bodyPr wrap="square" rtlCol="0">
                <a:spAutoFit/>
              </a:bodyPr>
              <a:lstStyle/>
              <a:p>
                <a:r>
                  <a:rPr lang="en-US" sz="2400" dirty="0">
                    <a:solidFill>
                      <a:schemeClr val="accent1"/>
                    </a:solidFill>
                  </a:rPr>
                  <a:t>Position of the car in </a:t>
                </a:r>
                <a14:m>
                  <m:oMath xmlns:m="http://schemas.openxmlformats.org/officeDocument/2006/math">
                    <m:r>
                      <a:rPr lang="en-US" sz="2400" b="0" i="1" smtClean="0">
                        <a:solidFill>
                          <a:schemeClr val="accent1"/>
                        </a:solidFill>
                        <a:latin typeface="Cambria Math" panose="02040503050406030204" pitchFamily="18" charset="0"/>
                      </a:rPr>
                      <m:t>𝑦</m:t>
                    </m:r>
                  </m:oMath>
                </a14:m>
                <a:r>
                  <a:rPr lang="en-US" sz="2400" dirty="0">
                    <a:solidFill>
                      <a:schemeClr val="accent1"/>
                    </a:solidFill>
                  </a:rPr>
                  <a:t> axis, at time </a:t>
                </a:r>
                <a14:m>
                  <m:oMath xmlns:m="http://schemas.openxmlformats.org/officeDocument/2006/math">
                    <m:r>
                      <a:rPr lang="en-US" sz="2400" b="0" i="1" smtClean="0">
                        <a:solidFill>
                          <a:schemeClr val="accent1"/>
                        </a:solidFill>
                        <a:latin typeface="Cambria Math" panose="02040503050406030204" pitchFamily="18" charset="0"/>
                      </a:rPr>
                      <m:t>1</m:t>
                    </m:r>
                  </m:oMath>
                </a14:m>
                <a:r>
                  <a:rPr lang="en-US" sz="2400" dirty="0">
                    <a:solidFill>
                      <a:schemeClr val="accent1"/>
                    </a:solidFill>
                  </a:rPr>
                  <a:t> </a:t>
                </a:r>
                <a14:m>
                  <m:oMath xmlns:m="http://schemas.openxmlformats.org/officeDocument/2006/math">
                    <m:r>
                      <a:rPr lang="en-US" sz="2400" b="0" i="1" dirty="0" smtClean="0">
                        <a:solidFill>
                          <a:schemeClr val="accent1"/>
                        </a:solidFill>
                        <a:latin typeface="Cambria Math" panose="02040503050406030204" pitchFamily="18" charset="0"/>
                      </a:rPr>
                      <m:t>(</m:t>
                    </m:r>
                    <m:r>
                      <a:rPr lang="en-US" sz="2400" b="0" i="1" dirty="0" smtClean="0">
                        <a:solidFill>
                          <a:schemeClr val="accent1"/>
                        </a:solidFill>
                        <a:latin typeface="Cambria Math" panose="02040503050406030204" pitchFamily="18" charset="0"/>
                      </a:rPr>
                      <m:t>𝑦</m:t>
                    </m:r>
                    <m:d>
                      <m:dPr>
                        <m:begChr m:val="["/>
                        <m:endChr m:val="]"/>
                        <m:ctrlPr>
                          <a:rPr lang="en-US" sz="2400" b="0" i="1" dirty="0" smtClean="0">
                            <a:solidFill>
                              <a:schemeClr val="accent1"/>
                            </a:solidFill>
                            <a:latin typeface="Cambria Math" panose="02040503050406030204" pitchFamily="18" charset="0"/>
                          </a:rPr>
                        </m:ctrlPr>
                      </m:dPr>
                      <m:e>
                        <m:r>
                          <a:rPr lang="en-US" sz="2400" b="0" i="1" dirty="0" smtClean="0">
                            <a:solidFill>
                              <a:schemeClr val="accent1"/>
                            </a:solidFill>
                            <a:latin typeface="Cambria Math" panose="02040503050406030204" pitchFamily="18" charset="0"/>
                          </a:rPr>
                          <m:t>1</m:t>
                        </m:r>
                      </m:e>
                    </m:d>
                    <m:r>
                      <a:rPr lang="en-US" sz="2400" b="0" i="1" dirty="0" smtClean="0">
                        <a:solidFill>
                          <a:schemeClr val="accent1"/>
                        </a:solidFill>
                        <a:latin typeface="Cambria Math" panose="02040503050406030204" pitchFamily="18" charset="0"/>
                      </a:rPr>
                      <m:t>)</m:t>
                    </m:r>
                  </m:oMath>
                </a14:m>
                <a:r>
                  <a:rPr lang="en-US" sz="2400" dirty="0">
                    <a:solidFill>
                      <a:schemeClr val="accent1"/>
                    </a:solidFill>
                  </a:rPr>
                  <a:t>, is dependent on?</a:t>
                </a:r>
              </a:p>
            </p:txBody>
          </p:sp>
        </mc:Choice>
        <mc:Fallback xmlns="">
          <p:sp>
            <p:nvSpPr>
              <p:cNvPr id="16" name="TextBox 15">
                <a:extLst>
                  <a:ext uri="{FF2B5EF4-FFF2-40B4-BE49-F238E27FC236}">
                    <a16:creationId xmlns:a16="http://schemas.microsoft.com/office/drawing/2014/main" id="{1089B499-F5E4-8A09-7CF0-60EE5B748685}"/>
                  </a:ext>
                </a:extLst>
              </p:cNvPr>
              <p:cNvSpPr txBox="1">
                <a:spLocks noRot="1" noChangeAspect="1" noMove="1" noResize="1" noEditPoints="1" noAdjustHandles="1" noChangeArrowheads="1" noChangeShapeType="1" noTextEdit="1"/>
              </p:cNvSpPr>
              <p:nvPr/>
            </p:nvSpPr>
            <p:spPr>
              <a:xfrm>
                <a:off x="1300314" y="3036239"/>
                <a:ext cx="8185567" cy="461665"/>
              </a:xfrm>
              <a:prstGeom prst="rect">
                <a:avLst/>
              </a:prstGeom>
              <a:blipFill>
                <a:blip r:embed="rId8"/>
                <a:stretch>
                  <a:fillRect l="-1117"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6454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3"/>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5"/>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2AA544-E406-0556-9B9C-5F81D45E3855}"/>
                  </a:ext>
                </a:extLst>
              </p:cNvPr>
              <p:cNvSpPr txBox="1"/>
              <p:nvPr/>
            </p:nvSpPr>
            <p:spPr>
              <a:xfrm>
                <a:off x="809625" y="5781981"/>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m:t>
                      </m:r>
                    </m:oMath>
                  </m:oMathPara>
                </a14:m>
                <a:endParaRPr lang="en-US" dirty="0"/>
              </a:p>
            </p:txBody>
          </p:sp>
        </mc:Choice>
        <mc:Fallback xmlns="">
          <p:sp>
            <p:nvSpPr>
              <p:cNvPr id="12" name="TextBox 11">
                <a:extLst>
                  <a:ext uri="{FF2B5EF4-FFF2-40B4-BE49-F238E27FC236}">
                    <a16:creationId xmlns:a16="http://schemas.microsoft.com/office/drawing/2014/main" id="{FA2AA544-E406-0556-9B9C-5F81D45E3855}"/>
                  </a:ext>
                </a:extLst>
              </p:cNvPr>
              <p:cNvSpPr txBox="1">
                <a:spLocks noRot="1" noChangeAspect="1" noMove="1" noResize="1" noEditPoints="1" noAdjustHandles="1" noChangeArrowheads="1" noChangeShapeType="1" noTextEdit="1"/>
              </p:cNvSpPr>
              <p:nvPr/>
            </p:nvSpPr>
            <p:spPr>
              <a:xfrm>
                <a:off x="809625" y="5781981"/>
                <a:ext cx="1714500"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B61C64-4FFD-B753-79D4-5C52CCCDFD45}"/>
                  </a:ext>
                </a:extLst>
              </p:cNvPr>
              <p:cNvSpPr txBox="1"/>
              <p:nvPr/>
            </p:nvSpPr>
            <p:spPr>
              <a:xfrm>
                <a:off x="9390030" y="266700"/>
                <a:ext cx="23431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m:t>
                      </m:r>
                    </m:oMath>
                  </m:oMathPara>
                </a14:m>
                <a:endParaRPr lang="en-US" sz="2400" dirty="0"/>
              </a:p>
            </p:txBody>
          </p:sp>
        </mc:Choice>
        <mc:Fallback xmlns="">
          <p:sp>
            <p:nvSpPr>
              <p:cNvPr id="13" name="TextBox 12">
                <a:extLst>
                  <a:ext uri="{FF2B5EF4-FFF2-40B4-BE49-F238E27FC236}">
                    <a16:creationId xmlns:a16="http://schemas.microsoft.com/office/drawing/2014/main" id="{35B61C64-4FFD-B753-79D4-5C52CCCDFD45}"/>
                  </a:ext>
                </a:extLst>
              </p:cNvPr>
              <p:cNvSpPr txBox="1">
                <a:spLocks noRot="1" noChangeAspect="1" noMove="1" noResize="1" noEditPoints="1" noAdjustHandles="1" noChangeArrowheads="1" noChangeShapeType="1" noTextEdit="1"/>
              </p:cNvSpPr>
              <p:nvPr/>
            </p:nvSpPr>
            <p:spPr>
              <a:xfrm>
                <a:off x="9390030" y="266700"/>
                <a:ext cx="2343149" cy="461665"/>
              </a:xfrm>
              <a:prstGeom prst="rect">
                <a:avLst/>
              </a:prstGeom>
              <a:blipFill>
                <a:blip r:embed="rId7"/>
                <a:stretch>
                  <a:fillRect b="-10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6BAB44AB-5292-871F-2DA0-83EAB389AF64}"/>
              </a:ext>
            </a:extLst>
          </p:cNvPr>
          <p:cNvCxnSpPr/>
          <p:nvPr/>
        </p:nvCxnSpPr>
        <p:spPr>
          <a:xfrm flipV="1">
            <a:off x="1109790" y="728365"/>
            <a:ext cx="0" cy="4519910"/>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5A3E35-56BE-805E-C4C5-865553502503}"/>
                  </a:ext>
                </a:extLst>
              </p:cNvPr>
              <p:cNvSpPr txBox="1"/>
              <p:nvPr/>
            </p:nvSpPr>
            <p:spPr>
              <a:xfrm>
                <a:off x="9220201" y="8667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=0.1</m:t>
                      </m:r>
                    </m:oMath>
                  </m:oMathPara>
                </a14:m>
                <a:endParaRPr lang="en-US" sz="2400" dirty="0"/>
              </a:p>
            </p:txBody>
          </p:sp>
        </mc:Choice>
        <mc:Fallback xmlns="">
          <p:sp>
            <p:nvSpPr>
              <p:cNvPr id="16" name="TextBox 15">
                <a:extLst>
                  <a:ext uri="{FF2B5EF4-FFF2-40B4-BE49-F238E27FC236}">
                    <a16:creationId xmlns:a16="http://schemas.microsoft.com/office/drawing/2014/main" id="{D55A3E35-56BE-805E-C4C5-865553502503}"/>
                  </a:ext>
                </a:extLst>
              </p:cNvPr>
              <p:cNvSpPr txBox="1">
                <a:spLocks noRot="1" noChangeAspect="1" noMove="1" noResize="1" noEditPoints="1" noAdjustHandles="1" noChangeArrowheads="1" noChangeShapeType="1" noTextEdit="1"/>
              </p:cNvSpPr>
              <p:nvPr/>
            </p:nvSpPr>
            <p:spPr>
              <a:xfrm>
                <a:off x="9220201" y="866775"/>
                <a:ext cx="2343149" cy="830997"/>
              </a:xfrm>
              <a:prstGeom prst="rect">
                <a:avLst/>
              </a:prstGeom>
              <a:blipFill>
                <a:blip r:embed="rId8"/>
                <a:stretch>
                  <a:fillRect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44A8E9E-C80A-ABC9-634C-F696CB54C5D7}"/>
                  </a:ext>
                </a:extLst>
              </p:cNvPr>
              <p:cNvSpPr txBox="1"/>
              <p:nvPr/>
            </p:nvSpPr>
            <p:spPr>
              <a:xfrm>
                <a:off x="9220200" y="199072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=0.2</m:t>
                      </m:r>
                    </m:oMath>
                  </m:oMathPara>
                </a14:m>
                <a:endParaRPr lang="en-US" sz="2400" dirty="0"/>
              </a:p>
            </p:txBody>
          </p:sp>
        </mc:Choice>
        <mc:Fallback xmlns="">
          <p:sp>
            <p:nvSpPr>
              <p:cNvPr id="17" name="TextBox 16">
                <a:extLst>
                  <a:ext uri="{FF2B5EF4-FFF2-40B4-BE49-F238E27FC236}">
                    <a16:creationId xmlns:a16="http://schemas.microsoft.com/office/drawing/2014/main" id="{344A8E9E-C80A-ABC9-634C-F696CB54C5D7}"/>
                  </a:ext>
                </a:extLst>
              </p:cNvPr>
              <p:cNvSpPr txBox="1">
                <a:spLocks noRot="1" noChangeAspect="1" noMove="1" noResize="1" noEditPoints="1" noAdjustHandles="1" noChangeArrowheads="1" noChangeShapeType="1" noTextEdit="1"/>
              </p:cNvSpPr>
              <p:nvPr/>
            </p:nvSpPr>
            <p:spPr>
              <a:xfrm>
                <a:off x="9220200" y="1990725"/>
                <a:ext cx="2343149" cy="830997"/>
              </a:xfrm>
              <a:prstGeom prst="rect">
                <a:avLst/>
              </a:prstGeom>
              <a:blipFill>
                <a:blip r:embed="rId9"/>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BDB292-5413-46F6-C00E-2A9469DF2BE3}"/>
                  </a:ext>
                </a:extLst>
              </p:cNvPr>
              <p:cNvSpPr txBox="1"/>
              <p:nvPr/>
            </p:nvSpPr>
            <p:spPr>
              <a:xfrm>
                <a:off x="9220199" y="31146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=0.3</m:t>
                      </m:r>
                    </m:oMath>
                  </m:oMathPara>
                </a14:m>
                <a:endParaRPr lang="en-US" sz="2400" dirty="0"/>
              </a:p>
            </p:txBody>
          </p:sp>
        </mc:Choice>
        <mc:Fallback xmlns="">
          <p:sp>
            <p:nvSpPr>
              <p:cNvPr id="18" name="TextBox 17">
                <a:extLst>
                  <a:ext uri="{FF2B5EF4-FFF2-40B4-BE49-F238E27FC236}">
                    <a16:creationId xmlns:a16="http://schemas.microsoft.com/office/drawing/2014/main" id="{F4BDB292-5413-46F6-C00E-2A9469DF2BE3}"/>
                  </a:ext>
                </a:extLst>
              </p:cNvPr>
              <p:cNvSpPr txBox="1">
                <a:spLocks noRot="1" noChangeAspect="1" noMove="1" noResize="1" noEditPoints="1" noAdjustHandles="1" noChangeArrowheads="1" noChangeShapeType="1" noTextEdit="1"/>
              </p:cNvSpPr>
              <p:nvPr/>
            </p:nvSpPr>
            <p:spPr>
              <a:xfrm>
                <a:off x="9220199" y="3114675"/>
                <a:ext cx="2343149" cy="830997"/>
              </a:xfrm>
              <a:prstGeom prst="rect">
                <a:avLst/>
              </a:prstGeom>
              <a:blipFill>
                <a:blip r:embed="rId10"/>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A819E0A-5DF5-0AE4-3355-06F88D8D1730}"/>
                  </a:ext>
                </a:extLst>
              </p:cNvPr>
              <p:cNvSpPr txBox="1"/>
              <p:nvPr/>
            </p:nvSpPr>
            <p:spPr>
              <a:xfrm>
                <a:off x="9315449" y="4238625"/>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+0.1</m:t>
                      </m:r>
                    </m:oMath>
                  </m:oMathPara>
                </a14:m>
                <a:endParaRPr lang="en-US" sz="2400" dirty="0"/>
              </a:p>
            </p:txBody>
          </p:sp>
        </mc:Choice>
        <mc:Fallback xmlns="">
          <p:sp>
            <p:nvSpPr>
              <p:cNvPr id="19" name="TextBox 18">
                <a:extLst>
                  <a:ext uri="{FF2B5EF4-FFF2-40B4-BE49-F238E27FC236}">
                    <a16:creationId xmlns:a16="http://schemas.microsoft.com/office/drawing/2014/main" id="{DA819E0A-5DF5-0AE4-3355-06F88D8D1730}"/>
                  </a:ext>
                </a:extLst>
              </p:cNvPr>
              <p:cNvSpPr txBox="1">
                <a:spLocks noRot="1" noChangeAspect="1" noMove="1" noResize="1" noEditPoints="1" noAdjustHandles="1" noChangeArrowheads="1" noChangeShapeType="1" noTextEdit="1"/>
              </p:cNvSpPr>
              <p:nvPr/>
            </p:nvSpPr>
            <p:spPr>
              <a:xfrm>
                <a:off x="9315449" y="4238625"/>
                <a:ext cx="3038476" cy="830997"/>
              </a:xfrm>
              <a:prstGeom prst="rect">
                <a:avLst/>
              </a:prstGeom>
              <a:blipFill>
                <a:blip r:embed="rId11"/>
                <a:stretch>
                  <a:fillRect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670FEF-98D6-F075-9B0B-18DCA94B9083}"/>
                  </a:ext>
                </a:extLst>
              </p:cNvPr>
              <p:cNvSpPr txBox="1"/>
              <p:nvPr/>
            </p:nvSpPr>
            <p:spPr>
              <a:xfrm>
                <a:off x="8694703" y="5484078"/>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oMath>
                  </m:oMathPara>
                </a14:m>
                <a:endParaRPr lang="en-US" sz="2400" dirty="0"/>
              </a:p>
            </p:txBody>
          </p:sp>
        </mc:Choice>
        <mc:Fallback xmlns="">
          <p:sp>
            <p:nvSpPr>
              <p:cNvPr id="20" name="TextBox 19">
                <a:extLst>
                  <a:ext uri="{FF2B5EF4-FFF2-40B4-BE49-F238E27FC236}">
                    <a16:creationId xmlns:a16="http://schemas.microsoft.com/office/drawing/2014/main" id="{85670FEF-98D6-F075-9B0B-18DCA94B9083}"/>
                  </a:ext>
                </a:extLst>
              </p:cNvPr>
              <p:cNvSpPr txBox="1">
                <a:spLocks noRot="1" noChangeAspect="1" noMove="1" noResize="1" noEditPoints="1" noAdjustHandles="1" noChangeArrowheads="1" noChangeShapeType="1" noTextEdit="1"/>
              </p:cNvSpPr>
              <p:nvPr/>
            </p:nvSpPr>
            <p:spPr>
              <a:xfrm>
                <a:off x="8694703" y="5484078"/>
                <a:ext cx="3038476" cy="830997"/>
              </a:xfrm>
              <a:prstGeom prst="rect">
                <a:avLst/>
              </a:prstGeom>
              <a:blipFill>
                <a:blip r:embed="rId12"/>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0AD4CB-D5A1-FF35-6F73-B50CC5D731DF}"/>
                  </a:ext>
                </a:extLst>
              </p:cNvPr>
              <p:cNvSpPr txBox="1"/>
              <p:nvPr/>
            </p:nvSpPr>
            <p:spPr>
              <a:xfrm>
                <a:off x="1876271" y="1130748"/>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=0 </m:t>
                      </m:r>
                    </m:oMath>
                  </m:oMathPara>
                </a14:m>
                <a:br>
                  <a:rPr lang="en-US" sz="2400" b="0" i="1" dirty="0">
                    <a:latin typeface="Cambria Math" panose="02040503050406030204" pitchFamily="18" charset="0"/>
                  </a:rPr>
                </a:br>
                <a14:m>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dirty="0"/>
                  <a:t> + </a:t>
                </a:r>
                <a14:m>
                  <m:oMath xmlns:m="http://schemas.openxmlformats.org/officeDocument/2006/math">
                    <m:r>
                      <a:rPr lang="en-US" sz="2400" b="0" i="1" smtClean="0">
                        <a:latin typeface="Cambria Math" panose="02040503050406030204" pitchFamily="18" charset="0"/>
                      </a:rPr>
                      <m:t>0.1</m:t>
                    </m:r>
                  </m:oMath>
                </a14:m>
                <a:endParaRPr lang="en-US" sz="2400" dirty="0"/>
              </a:p>
            </p:txBody>
          </p:sp>
        </mc:Choice>
        <mc:Fallback xmlns="">
          <p:sp>
            <p:nvSpPr>
              <p:cNvPr id="21" name="TextBox 20">
                <a:extLst>
                  <a:ext uri="{FF2B5EF4-FFF2-40B4-BE49-F238E27FC236}">
                    <a16:creationId xmlns:a16="http://schemas.microsoft.com/office/drawing/2014/main" id="{C80AD4CB-D5A1-FF35-6F73-B50CC5D731DF}"/>
                  </a:ext>
                </a:extLst>
              </p:cNvPr>
              <p:cNvSpPr txBox="1">
                <a:spLocks noRot="1" noChangeAspect="1" noMove="1" noResize="1" noEditPoints="1" noAdjustHandles="1" noChangeArrowheads="1" noChangeShapeType="1" noTextEdit="1"/>
              </p:cNvSpPr>
              <p:nvPr/>
            </p:nvSpPr>
            <p:spPr>
              <a:xfrm>
                <a:off x="1876271" y="1130748"/>
                <a:ext cx="3038476" cy="830997"/>
              </a:xfrm>
              <a:prstGeom prst="rect">
                <a:avLst/>
              </a:prstGeom>
              <a:blipFill>
                <a:blip r:embed="rId13"/>
                <a:stretch>
                  <a:fillRect l="-602" b="-15328"/>
                </a:stretch>
              </a:blipFill>
            </p:spPr>
            <p:txBody>
              <a:bodyPr/>
              <a:lstStyle/>
              <a:p>
                <a:r>
                  <a:rPr lang="en-US">
                    <a:noFill/>
                  </a:rPr>
                  <a:t> </a:t>
                </a:r>
              </a:p>
            </p:txBody>
          </p:sp>
        </mc:Fallback>
      </mc:AlternateContent>
    </p:spTree>
    <p:extLst>
      <p:ext uri="{BB962C8B-B14F-4D97-AF65-F5344CB8AC3E}">
        <p14:creationId xmlns:p14="http://schemas.microsoft.com/office/powerpoint/2010/main" val="65411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2"/>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2AA544-E406-0556-9B9C-5F81D45E3855}"/>
                  </a:ext>
                </a:extLst>
              </p:cNvPr>
              <p:cNvSpPr txBox="1"/>
              <p:nvPr/>
            </p:nvSpPr>
            <p:spPr>
              <a:xfrm>
                <a:off x="809625" y="5781981"/>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(0,0)</m:t>
                      </m:r>
                    </m:oMath>
                  </m:oMathPara>
                </a14:m>
                <a:endParaRPr lang="en-US" dirty="0"/>
              </a:p>
            </p:txBody>
          </p:sp>
        </mc:Choice>
        <mc:Fallback xmlns="">
          <p:sp>
            <p:nvSpPr>
              <p:cNvPr id="12" name="TextBox 11">
                <a:extLst>
                  <a:ext uri="{FF2B5EF4-FFF2-40B4-BE49-F238E27FC236}">
                    <a16:creationId xmlns:a16="http://schemas.microsoft.com/office/drawing/2014/main" id="{FA2AA544-E406-0556-9B9C-5F81D45E3855}"/>
                  </a:ext>
                </a:extLst>
              </p:cNvPr>
              <p:cNvSpPr txBox="1">
                <a:spLocks noRot="1" noChangeAspect="1" noMove="1" noResize="1" noEditPoints="1" noAdjustHandles="1" noChangeArrowheads="1" noChangeShapeType="1" noTextEdit="1"/>
              </p:cNvSpPr>
              <p:nvPr/>
            </p:nvSpPr>
            <p:spPr>
              <a:xfrm>
                <a:off x="809625" y="5781981"/>
                <a:ext cx="171450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B61C64-4FFD-B753-79D4-5C52CCCDFD45}"/>
                  </a:ext>
                </a:extLst>
              </p:cNvPr>
              <p:cNvSpPr txBox="1"/>
              <p:nvPr/>
            </p:nvSpPr>
            <p:spPr>
              <a:xfrm>
                <a:off x="9542328" y="266700"/>
                <a:ext cx="258471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=(0,0)</m:t>
                      </m:r>
                    </m:oMath>
                  </m:oMathPara>
                </a14:m>
                <a:endParaRPr lang="en-US" sz="2400" dirty="0"/>
              </a:p>
            </p:txBody>
          </p:sp>
        </mc:Choice>
        <mc:Fallback xmlns="">
          <p:sp>
            <p:nvSpPr>
              <p:cNvPr id="13" name="TextBox 12">
                <a:extLst>
                  <a:ext uri="{FF2B5EF4-FFF2-40B4-BE49-F238E27FC236}">
                    <a16:creationId xmlns:a16="http://schemas.microsoft.com/office/drawing/2014/main" id="{35B61C64-4FFD-B753-79D4-5C52CCCDFD45}"/>
                  </a:ext>
                </a:extLst>
              </p:cNvPr>
              <p:cNvSpPr txBox="1">
                <a:spLocks noRot="1" noChangeAspect="1" noMove="1" noResize="1" noEditPoints="1" noAdjustHandles="1" noChangeArrowheads="1" noChangeShapeType="1" noTextEdit="1"/>
              </p:cNvSpPr>
              <p:nvPr/>
            </p:nvSpPr>
            <p:spPr>
              <a:xfrm>
                <a:off x="9542328" y="266700"/>
                <a:ext cx="2584717" cy="461665"/>
              </a:xfrm>
              <a:prstGeom prst="rect">
                <a:avLst/>
              </a:prstGeom>
              <a:blipFill>
                <a:blip r:embed="rId6"/>
                <a:stretch>
                  <a:fillRect b="-18667"/>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6BAB44AB-5292-871F-2DA0-83EAB389AF64}"/>
              </a:ext>
            </a:extLst>
          </p:cNvPr>
          <p:cNvCxnSpPr>
            <a:cxnSpLocks/>
          </p:cNvCxnSpPr>
          <p:nvPr/>
        </p:nvCxnSpPr>
        <p:spPr>
          <a:xfrm flipV="1">
            <a:off x="1409955" y="1934489"/>
            <a:ext cx="5738482" cy="384749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5A3E35-56BE-805E-C4C5-865553502503}"/>
                  </a:ext>
                </a:extLst>
              </p:cNvPr>
              <p:cNvSpPr txBox="1"/>
              <p:nvPr/>
            </p:nvSpPr>
            <p:spPr>
              <a:xfrm>
                <a:off x="9220201" y="8667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=0.1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=0.1</m:t>
                      </m:r>
                    </m:oMath>
                  </m:oMathPara>
                </a14:m>
                <a:endParaRPr lang="en-US" sz="2400" dirty="0"/>
              </a:p>
            </p:txBody>
          </p:sp>
        </mc:Choice>
        <mc:Fallback xmlns="">
          <p:sp>
            <p:nvSpPr>
              <p:cNvPr id="16" name="TextBox 15">
                <a:extLst>
                  <a:ext uri="{FF2B5EF4-FFF2-40B4-BE49-F238E27FC236}">
                    <a16:creationId xmlns:a16="http://schemas.microsoft.com/office/drawing/2014/main" id="{D55A3E35-56BE-805E-C4C5-865553502503}"/>
                  </a:ext>
                </a:extLst>
              </p:cNvPr>
              <p:cNvSpPr txBox="1">
                <a:spLocks noRot="1" noChangeAspect="1" noMove="1" noResize="1" noEditPoints="1" noAdjustHandles="1" noChangeArrowheads="1" noChangeShapeType="1" noTextEdit="1"/>
              </p:cNvSpPr>
              <p:nvPr/>
            </p:nvSpPr>
            <p:spPr>
              <a:xfrm>
                <a:off x="9220201" y="866775"/>
                <a:ext cx="2343149" cy="830997"/>
              </a:xfrm>
              <a:prstGeom prst="rect">
                <a:avLst/>
              </a:prstGeom>
              <a:blipFill>
                <a:blip r:embed="rId7"/>
                <a:stretch>
                  <a:fillRect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44A8E9E-C80A-ABC9-634C-F696CB54C5D7}"/>
                  </a:ext>
                </a:extLst>
              </p:cNvPr>
              <p:cNvSpPr txBox="1"/>
              <p:nvPr/>
            </p:nvSpPr>
            <p:spPr>
              <a:xfrm>
                <a:off x="9220200" y="199072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=0.2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=0.2</m:t>
                      </m:r>
                    </m:oMath>
                  </m:oMathPara>
                </a14:m>
                <a:endParaRPr lang="en-US" sz="2400" dirty="0"/>
              </a:p>
            </p:txBody>
          </p:sp>
        </mc:Choice>
        <mc:Fallback xmlns="">
          <p:sp>
            <p:nvSpPr>
              <p:cNvPr id="17" name="TextBox 16">
                <a:extLst>
                  <a:ext uri="{FF2B5EF4-FFF2-40B4-BE49-F238E27FC236}">
                    <a16:creationId xmlns:a16="http://schemas.microsoft.com/office/drawing/2014/main" id="{344A8E9E-C80A-ABC9-634C-F696CB54C5D7}"/>
                  </a:ext>
                </a:extLst>
              </p:cNvPr>
              <p:cNvSpPr txBox="1">
                <a:spLocks noRot="1" noChangeAspect="1" noMove="1" noResize="1" noEditPoints="1" noAdjustHandles="1" noChangeArrowheads="1" noChangeShapeType="1" noTextEdit="1"/>
              </p:cNvSpPr>
              <p:nvPr/>
            </p:nvSpPr>
            <p:spPr>
              <a:xfrm>
                <a:off x="9220200" y="1990725"/>
                <a:ext cx="2343149" cy="830997"/>
              </a:xfrm>
              <a:prstGeom prst="rect">
                <a:avLst/>
              </a:prstGeom>
              <a:blipFill>
                <a:blip r:embed="rId8"/>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4BDB292-5413-46F6-C00E-2A9469DF2BE3}"/>
                  </a:ext>
                </a:extLst>
              </p:cNvPr>
              <p:cNvSpPr txBox="1"/>
              <p:nvPr/>
            </p:nvSpPr>
            <p:spPr>
              <a:xfrm>
                <a:off x="9220199" y="31146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=0.3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=0.3</m:t>
                      </m:r>
                    </m:oMath>
                  </m:oMathPara>
                </a14:m>
                <a:endParaRPr lang="en-US" sz="2400" dirty="0"/>
              </a:p>
            </p:txBody>
          </p:sp>
        </mc:Choice>
        <mc:Fallback xmlns="">
          <p:sp>
            <p:nvSpPr>
              <p:cNvPr id="18" name="TextBox 17">
                <a:extLst>
                  <a:ext uri="{FF2B5EF4-FFF2-40B4-BE49-F238E27FC236}">
                    <a16:creationId xmlns:a16="http://schemas.microsoft.com/office/drawing/2014/main" id="{F4BDB292-5413-46F6-C00E-2A9469DF2BE3}"/>
                  </a:ext>
                </a:extLst>
              </p:cNvPr>
              <p:cNvSpPr txBox="1">
                <a:spLocks noRot="1" noChangeAspect="1" noMove="1" noResize="1" noEditPoints="1" noAdjustHandles="1" noChangeArrowheads="1" noChangeShapeType="1" noTextEdit="1"/>
              </p:cNvSpPr>
              <p:nvPr/>
            </p:nvSpPr>
            <p:spPr>
              <a:xfrm>
                <a:off x="9220199" y="3114675"/>
                <a:ext cx="2343149" cy="830997"/>
              </a:xfrm>
              <a:prstGeom prst="rect">
                <a:avLst/>
              </a:prstGeom>
              <a:blipFill>
                <a:blip r:embed="rId9"/>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A819E0A-5DF5-0AE4-3355-06F88D8D1730}"/>
                  </a:ext>
                </a:extLst>
              </p:cNvPr>
              <p:cNvSpPr txBox="1"/>
              <p:nvPr/>
            </p:nvSpPr>
            <p:spPr>
              <a:xfrm>
                <a:off x="9315449" y="4238625"/>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+0.1 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+0.1</m:t>
                      </m:r>
                    </m:oMath>
                  </m:oMathPara>
                </a14:m>
                <a:endParaRPr lang="en-US" sz="2400" dirty="0"/>
              </a:p>
            </p:txBody>
          </p:sp>
        </mc:Choice>
        <mc:Fallback xmlns="">
          <p:sp>
            <p:nvSpPr>
              <p:cNvPr id="19" name="TextBox 18">
                <a:extLst>
                  <a:ext uri="{FF2B5EF4-FFF2-40B4-BE49-F238E27FC236}">
                    <a16:creationId xmlns:a16="http://schemas.microsoft.com/office/drawing/2014/main" id="{DA819E0A-5DF5-0AE4-3355-06F88D8D1730}"/>
                  </a:ext>
                </a:extLst>
              </p:cNvPr>
              <p:cNvSpPr txBox="1">
                <a:spLocks noRot="1" noChangeAspect="1" noMove="1" noResize="1" noEditPoints="1" noAdjustHandles="1" noChangeArrowheads="1" noChangeShapeType="1" noTextEdit="1"/>
              </p:cNvSpPr>
              <p:nvPr/>
            </p:nvSpPr>
            <p:spPr>
              <a:xfrm>
                <a:off x="9315449" y="4238625"/>
                <a:ext cx="3038476" cy="830997"/>
              </a:xfrm>
              <a:prstGeom prst="rect">
                <a:avLst/>
              </a:prstGeom>
              <a:blipFill>
                <a:blip r:embed="rId10"/>
                <a:stretch>
                  <a:fillRect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670FEF-98D6-F075-9B0B-18DCA94B9083}"/>
                  </a:ext>
                </a:extLst>
              </p:cNvPr>
              <p:cNvSpPr txBox="1"/>
              <p:nvPr/>
            </p:nvSpPr>
            <p:spPr>
              <a:xfrm>
                <a:off x="8694703" y="5484078"/>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 ?</m:t>
                      </m:r>
                    </m:oMath>
                  </m:oMathPara>
                </a14:m>
                <a:endParaRPr lang="en-US" sz="2400" dirty="0"/>
              </a:p>
            </p:txBody>
          </p:sp>
        </mc:Choice>
        <mc:Fallback xmlns="">
          <p:sp>
            <p:nvSpPr>
              <p:cNvPr id="20" name="TextBox 19">
                <a:extLst>
                  <a:ext uri="{FF2B5EF4-FFF2-40B4-BE49-F238E27FC236}">
                    <a16:creationId xmlns:a16="http://schemas.microsoft.com/office/drawing/2014/main" id="{85670FEF-98D6-F075-9B0B-18DCA94B9083}"/>
                  </a:ext>
                </a:extLst>
              </p:cNvPr>
              <p:cNvSpPr txBox="1">
                <a:spLocks noRot="1" noChangeAspect="1" noMove="1" noResize="1" noEditPoints="1" noAdjustHandles="1" noChangeArrowheads="1" noChangeShapeType="1" noTextEdit="1"/>
              </p:cNvSpPr>
              <p:nvPr/>
            </p:nvSpPr>
            <p:spPr>
              <a:xfrm>
                <a:off x="8694703" y="5484078"/>
                <a:ext cx="3038476" cy="830997"/>
              </a:xfrm>
              <a:prstGeom prst="rect">
                <a:avLst/>
              </a:prstGeom>
              <a:blipFill>
                <a:blip r:embed="rId11"/>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80AD4CB-D5A1-FF35-6F73-B50CC5D731DF}"/>
                  </a:ext>
                </a:extLst>
              </p:cNvPr>
              <p:cNvSpPr txBox="1"/>
              <p:nvPr/>
            </p:nvSpPr>
            <p:spPr>
              <a:xfrm>
                <a:off x="1876271" y="1130748"/>
                <a:ext cx="3038476"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r>
                        <a:rPr lang="en-US" sz="2400" b="0" i="1" smtClean="0">
                          <a:latin typeface="Cambria Math" panose="02040503050406030204" pitchFamily="18" charset="0"/>
                        </a:rPr>
                        <m:t>+0.1 </m:t>
                      </m:r>
                    </m:oMath>
                  </m:oMathPara>
                </a14:m>
                <a:br>
                  <a:rPr lang="en-US" sz="2400" b="0" i="1" dirty="0">
                    <a:latin typeface="Cambria Math" panose="02040503050406030204" pitchFamily="18" charset="0"/>
                  </a:rPr>
                </a:br>
                <a14:m>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oMath>
                </a14:m>
                <a:r>
                  <a:rPr lang="en-US" sz="2400" dirty="0"/>
                  <a:t> + </a:t>
                </a:r>
                <a14:m>
                  <m:oMath xmlns:m="http://schemas.openxmlformats.org/officeDocument/2006/math">
                    <m:r>
                      <a:rPr lang="en-US" sz="2400" b="0" i="1" smtClean="0">
                        <a:latin typeface="Cambria Math" panose="02040503050406030204" pitchFamily="18" charset="0"/>
                      </a:rPr>
                      <m:t>0.1</m:t>
                    </m:r>
                  </m:oMath>
                </a14:m>
                <a:endParaRPr lang="en-US" sz="2400" dirty="0"/>
              </a:p>
            </p:txBody>
          </p:sp>
        </mc:Choice>
        <mc:Fallback xmlns="">
          <p:sp>
            <p:nvSpPr>
              <p:cNvPr id="21" name="TextBox 20">
                <a:extLst>
                  <a:ext uri="{FF2B5EF4-FFF2-40B4-BE49-F238E27FC236}">
                    <a16:creationId xmlns:a16="http://schemas.microsoft.com/office/drawing/2014/main" id="{C80AD4CB-D5A1-FF35-6F73-B50CC5D731DF}"/>
                  </a:ext>
                </a:extLst>
              </p:cNvPr>
              <p:cNvSpPr txBox="1">
                <a:spLocks noRot="1" noChangeAspect="1" noMove="1" noResize="1" noEditPoints="1" noAdjustHandles="1" noChangeArrowheads="1" noChangeShapeType="1" noTextEdit="1"/>
              </p:cNvSpPr>
              <p:nvPr/>
            </p:nvSpPr>
            <p:spPr>
              <a:xfrm>
                <a:off x="1876271" y="1130748"/>
                <a:ext cx="3038476" cy="830997"/>
              </a:xfrm>
              <a:prstGeom prst="rect">
                <a:avLst/>
              </a:prstGeom>
              <a:blipFill>
                <a:blip r:embed="rId12"/>
                <a:stretch>
                  <a:fillRect l="-602" b="-15328"/>
                </a:stretch>
              </a:blipFill>
            </p:spPr>
            <p:txBody>
              <a:bodyPr/>
              <a:lstStyle/>
              <a:p>
                <a:r>
                  <a:rPr lang="en-US">
                    <a:noFill/>
                  </a:rPr>
                  <a:t> </a:t>
                </a:r>
              </a:p>
            </p:txBody>
          </p:sp>
        </mc:Fallback>
      </mc:AlternateContent>
    </p:spTree>
    <p:extLst>
      <p:ext uri="{BB962C8B-B14F-4D97-AF65-F5344CB8AC3E}">
        <p14:creationId xmlns:p14="http://schemas.microsoft.com/office/powerpoint/2010/main" val="15609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2"/>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2AA544-E406-0556-9B9C-5F81D45E3855}"/>
                  </a:ext>
                </a:extLst>
              </p:cNvPr>
              <p:cNvSpPr txBox="1"/>
              <p:nvPr/>
            </p:nvSpPr>
            <p:spPr>
              <a:xfrm>
                <a:off x="919165" y="5790104"/>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(0.1,0.1)</m:t>
                      </m:r>
                    </m:oMath>
                  </m:oMathPara>
                </a14:m>
                <a:endParaRPr lang="en-US" dirty="0"/>
              </a:p>
            </p:txBody>
          </p:sp>
        </mc:Choice>
        <mc:Fallback xmlns="">
          <p:sp>
            <p:nvSpPr>
              <p:cNvPr id="12" name="TextBox 11">
                <a:extLst>
                  <a:ext uri="{FF2B5EF4-FFF2-40B4-BE49-F238E27FC236}">
                    <a16:creationId xmlns:a16="http://schemas.microsoft.com/office/drawing/2014/main" id="{FA2AA544-E406-0556-9B9C-5F81D45E3855}"/>
                  </a:ext>
                </a:extLst>
              </p:cNvPr>
              <p:cNvSpPr txBox="1">
                <a:spLocks noRot="1" noChangeAspect="1" noMove="1" noResize="1" noEditPoints="1" noAdjustHandles="1" noChangeArrowheads="1" noChangeShapeType="1" noTextEdit="1"/>
              </p:cNvSpPr>
              <p:nvPr/>
            </p:nvSpPr>
            <p:spPr>
              <a:xfrm>
                <a:off x="919165" y="5790104"/>
                <a:ext cx="1714500"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727F60-228B-CDCD-CB2A-E5C4D6F2F9B7}"/>
                  </a:ext>
                </a:extLst>
              </p:cNvPr>
              <p:cNvSpPr txBox="1"/>
              <p:nvPr/>
            </p:nvSpPr>
            <p:spPr>
              <a:xfrm>
                <a:off x="1876270" y="1130748"/>
                <a:ext cx="7890297" cy="830997"/>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a14:m>
                <a:r>
                  <a:rPr lang="en-US" sz="2400" b="0" i="1" dirty="0">
                    <a:latin typeface="Cambria Math" panose="02040503050406030204" pitchFamily="18" charset="0"/>
                  </a:rPr>
                  <a:t> </a:t>
                </a:r>
                <a:r>
                  <a:rPr lang="en-US" sz="2400" b="0" dirty="0">
                    <a:latin typeface="Cambria Math" panose="02040503050406030204" pitchFamily="18" charset="0"/>
                  </a:rPr>
                  <a:t>Dependent on both </a:t>
                </a: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oMath>
                </a14:m>
                <a:r>
                  <a:rPr lang="en-US" sz="2400" b="0" i="1" dirty="0">
                    <a:latin typeface="Cambria Math" panose="02040503050406030204" pitchFamily="18" charset="0"/>
                  </a:rPr>
                  <a:t> </a:t>
                </a:r>
                <a:r>
                  <a:rPr lang="en-US" sz="2400" b="0" dirty="0">
                    <a:latin typeface="Cambria Math" panose="02040503050406030204" pitchFamily="18" charset="0"/>
                  </a:rPr>
                  <a:t>&amp;</a:t>
                </a: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a14:m>
                <a:endParaRPr lang="en-US"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m:rPr>
                          <m:nor/>
                        </m:rPr>
                        <a:rPr lang="en-US" sz="2400" dirty="0">
                          <a:latin typeface="Cambria Math" panose="02040503050406030204" pitchFamily="18" charset="0"/>
                        </a:rPr>
                        <m:t>Dependent</m:t>
                      </m:r>
                      <m:r>
                        <m:rPr>
                          <m:nor/>
                        </m:rPr>
                        <a:rPr lang="en-US" sz="2400" dirty="0">
                          <a:latin typeface="Cambria Math" panose="02040503050406030204" pitchFamily="18" charset="0"/>
                        </a:rPr>
                        <m:t> </m:t>
                      </m:r>
                      <m:r>
                        <m:rPr>
                          <m:nor/>
                        </m:rPr>
                        <a:rPr lang="en-US" sz="2400" dirty="0">
                          <a:latin typeface="Cambria Math" panose="02040503050406030204" pitchFamily="18" charset="0"/>
                        </a:rPr>
                        <m:t>on</m:t>
                      </m:r>
                      <m:r>
                        <m:rPr>
                          <m:nor/>
                        </m:rPr>
                        <a:rPr lang="en-US" sz="2400" dirty="0">
                          <a:latin typeface="Cambria Math" panose="02040503050406030204" pitchFamily="18" charset="0"/>
                        </a:rPr>
                        <m:t> </m:t>
                      </m:r>
                      <m:r>
                        <m:rPr>
                          <m:nor/>
                        </m:rPr>
                        <a:rPr lang="en-US" sz="2400" dirty="0">
                          <a:latin typeface="Cambria Math" panose="02040503050406030204" pitchFamily="18" charset="0"/>
                        </a:rPr>
                        <m:t>both</m:t>
                      </m:r>
                      <m:r>
                        <m:rPr>
                          <m:nor/>
                        </m:rPr>
                        <a:rPr lang="en-US" sz="2400" dirty="0">
                          <a:latin typeface="Cambria Math" panose="02040503050406030204" pitchFamily="18" charset="0"/>
                        </a:rPr>
                        <m:t> </m:t>
                      </m:r>
                      <m:r>
                        <a:rPr lang="en-US" sz="2400" i="1">
                          <a:latin typeface="Cambria Math" panose="02040503050406030204" pitchFamily="18" charset="0"/>
                        </a:rPr>
                        <m:t>𝑥</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r>
                        <m:rPr>
                          <m:nor/>
                        </m:rPr>
                        <a:rPr lang="en-US" sz="2400" i="1" dirty="0">
                          <a:latin typeface="Cambria Math" panose="02040503050406030204" pitchFamily="18" charset="0"/>
                        </a:rPr>
                        <m:t> </m:t>
                      </m:r>
                      <m:r>
                        <m:rPr>
                          <m:nor/>
                        </m:rPr>
                        <a:rPr lang="en-US" sz="2400" dirty="0">
                          <a:latin typeface="Cambria Math" panose="02040503050406030204" pitchFamily="18" charset="0"/>
                        </a:rPr>
                        <m:t>&amp;</m:t>
                      </m:r>
                      <m:r>
                        <m:rPr>
                          <m:nor/>
                        </m:rPr>
                        <a:rPr lang="en-US" sz="2400" i="1" dirty="0">
                          <a:latin typeface="Cambria Math" panose="02040503050406030204" pitchFamily="18" charset="0"/>
                        </a:rPr>
                        <m:t> </m:t>
                      </m:r>
                      <m:r>
                        <a:rPr lang="en-US" sz="2400" i="1">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m:oMathPara>
                </a14:m>
                <a:endParaRPr lang="en-US" sz="2400" dirty="0"/>
              </a:p>
            </p:txBody>
          </p:sp>
        </mc:Choice>
        <mc:Fallback xmlns="">
          <p:sp>
            <p:nvSpPr>
              <p:cNvPr id="2" name="TextBox 1">
                <a:extLst>
                  <a:ext uri="{FF2B5EF4-FFF2-40B4-BE49-F238E27FC236}">
                    <a16:creationId xmlns:a16="http://schemas.microsoft.com/office/drawing/2014/main" id="{23727F60-228B-CDCD-CB2A-E5C4D6F2F9B7}"/>
                  </a:ext>
                </a:extLst>
              </p:cNvPr>
              <p:cNvSpPr txBox="1">
                <a:spLocks noRot="1" noChangeAspect="1" noMove="1" noResize="1" noEditPoints="1" noAdjustHandles="1" noChangeArrowheads="1" noChangeShapeType="1" noTextEdit="1"/>
              </p:cNvSpPr>
              <p:nvPr/>
            </p:nvSpPr>
            <p:spPr>
              <a:xfrm>
                <a:off x="1876270" y="1130748"/>
                <a:ext cx="7890297" cy="830997"/>
              </a:xfrm>
              <a:prstGeom prst="rect">
                <a:avLst/>
              </a:prstGeom>
              <a:blipFill>
                <a:blip r:embed="rId6"/>
                <a:stretch>
                  <a:fillRect t="-5839" b="-875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075ECAF2-BCD7-5916-297F-EC55957BEA08}"/>
              </a:ext>
            </a:extLst>
          </p:cNvPr>
          <p:cNvSpPr/>
          <p:nvPr/>
        </p:nvSpPr>
        <p:spPr>
          <a:xfrm>
            <a:off x="5590733" y="2192182"/>
            <a:ext cx="5052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146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718E-F1AC-915A-F9E9-B558DFEF118F}"/>
              </a:ext>
            </a:extLst>
          </p:cNvPr>
          <p:cNvSpPr>
            <a:spLocks noGrp="1"/>
          </p:cNvSpPr>
          <p:nvPr>
            <p:ph type="title"/>
          </p:nvPr>
        </p:nvSpPr>
        <p:spPr/>
        <p:txBody>
          <a:bodyPr/>
          <a:lstStyle/>
          <a:p>
            <a:r>
              <a:rPr lang="en-US" dirty="0"/>
              <a:t>Previous Lecture</a:t>
            </a:r>
          </a:p>
        </p:txBody>
      </p:sp>
      <p:sp>
        <p:nvSpPr>
          <p:cNvPr id="3" name="Content Placeholder 2">
            <a:extLst>
              <a:ext uri="{FF2B5EF4-FFF2-40B4-BE49-F238E27FC236}">
                <a16:creationId xmlns:a16="http://schemas.microsoft.com/office/drawing/2014/main" id="{45FB5EC6-2BBF-E94D-4F11-753687801DD3}"/>
              </a:ext>
            </a:extLst>
          </p:cNvPr>
          <p:cNvSpPr>
            <a:spLocks noGrp="1"/>
          </p:cNvSpPr>
          <p:nvPr>
            <p:ph idx="1"/>
          </p:nvPr>
        </p:nvSpPr>
        <p:spPr/>
        <p:txBody>
          <a:bodyPr/>
          <a:lstStyle/>
          <a:p>
            <a:r>
              <a:rPr lang="en-US" dirty="0"/>
              <a:t>Review of the syllabus</a:t>
            </a:r>
          </a:p>
          <a:p>
            <a:endParaRPr lang="en-US" dirty="0"/>
          </a:p>
          <a:p>
            <a:r>
              <a:rPr lang="en-US" dirty="0"/>
              <a:t>Brief idea about autonomous systems</a:t>
            </a:r>
          </a:p>
          <a:p>
            <a:endParaRPr lang="en-US" dirty="0"/>
          </a:p>
          <a:p>
            <a:r>
              <a:rPr lang="en-US" dirty="0"/>
              <a:t>Notion of safety and trust in autonomous systems</a:t>
            </a:r>
          </a:p>
          <a:p>
            <a:endParaRPr lang="en-US" dirty="0"/>
          </a:p>
          <a:p>
            <a:r>
              <a:rPr lang="en-US" dirty="0"/>
              <a:t>Topics to be covered in this course</a:t>
            </a:r>
          </a:p>
        </p:txBody>
      </p:sp>
    </p:spTree>
    <p:extLst>
      <p:ext uri="{BB962C8B-B14F-4D97-AF65-F5344CB8AC3E}">
        <p14:creationId xmlns:p14="http://schemas.microsoft.com/office/powerpoint/2010/main" val="287285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2"/>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727F60-228B-CDCD-CB2A-E5C4D6F2F9B7}"/>
                  </a:ext>
                </a:extLst>
              </p:cNvPr>
              <p:cNvSpPr txBox="1"/>
              <p:nvPr/>
            </p:nvSpPr>
            <p:spPr>
              <a:xfrm>
                <a:off x="1868940" y="282369"/>
                <a:ext cx="7890297" cy="830997"/>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a14:m>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oMath>
                </a14:m>
                <a:r>
                  <a:rPr lang="en-US" sz="2400" b="0" i="1" dirty="0">
                    <a:latin typeface="Cambria Math" panose="02040503050406030204" pitchFamily="18" charset="0"/>
                  </a:rPr>
                  <a:t> </a:t>
                </a:r>
                <a:r>
                  <a:rPr lang="en-US" sz="2400" b="0" dirty="0">
                    <a:latin typeface="Cambria Math" panose="02040503050406030204" pitchFamily="18" charset="0"/>
                  </a:rPr>
                  <a:t>+</a:t>
                </a: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a14:m>
                <a:endParaRPr lang="en-US"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r>
                        <m:rPr>
                          <m:nor/>
                        </m:rPr>
                        <a:rPr lang="en-US" sz="2400" b="0" i="1" dirty="0">
                          <a:latin typeface="Cambria Math" panose="02040503050406030204" pitchFamily="18" charset="0"/>
                        </a:rPr>
                        <m:t> </m:t>
                      </m:r>
                      <m:r>
                        <m:rPr>
                          <m:nor/>
                        </m:rPr>
                        <a:rPr lang="en-US" sz="2400" b="0" dirty="0">
                          <a:latin typeface="Cambria Math" panose="02040503050406030204" pitchFamily="18" charset="0"/>
                        </a:rPr>
                        <m:t>+</m:t>
                      </m:r>
                      <m:r>
                        <m:rPr>
                          <m:nor/>
                        </m:rPr>
                        <a:rPr lang="en-US" sz="2400" b="0" i="1" dirty="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m:oMathPara>
                </a14:m>
                <a:endParaRPr lang="en-US" sz="2400" dirty="0"/>
              </a:p>
            </p:txBody>
          </p:sp>
        </mc:Choice>
        <mc:Fallback xmlns="">
          <p:sp>
            <p:nvSpPr>
              <p:cNvPr id="2" name="TextBox 1">
                <a:extLst>
                  <a:ext uri="{FF2B5EF4-FFF2-40B4-BE49-F238E27FC236}">
                    <a16:creationId xmlns:a16="http://schemas.microsoft.com/office/drawing/2014/main" id="{23727F60-228B-CDCD-CB2A-E5C4D6F2F9B7}"/>
                  </a:ext>
                </a:extLst>
              </p:cNvPr>
              <p:cNvSpPr txBox="1">
                <a:spLocks noRot="1" noChangeAspect="1" noMove="1" noResize="1" noEditPoints="1" noAdjustHandles="1" noChangeArrowheads="1" noChangeShapeType="1" noTextEdit="1"/>
              </p:cNvSpPr>
              <p:nvPr/>
            </p:nvSpPr>
            <p:spPr>
              <a:xfrm>
                <a:off x="1868940" y="282369"/>
                <a:ext cx="7890297" cy="830997"/>
              </a:xfrm>
              <a:prstGeom prst="rect">
                <a:avLst/>
              </a:prstGeom>
              <a:blipFill>
                <a:blip r:embed="rId5"/>
                <a:stretch>
                  <a:fillRect t="-5839"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4C5479-474B-EEDD-3982-61D59ABDA83C}"/>
                  </a:ext>
                </a:extLst>
              </p:cNvPr>
              <p:cNvSpPr txBox="1"/>
              <p:nvPr/>
            </p:nvSpPr>
            <p:spPr>
              <a:xfrm>
                <a:off x="1868940" y="5083200"/>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(0.2,0.2)</m:t>
                      </m:r>
                    </m:oMath>
                  </m:oMathPara>
                </a14:m>
                <a:endParaRPr lang="en-US" dirty="0"/>
              </a:p>
            </p:txBody>
          </p:sp>
        </mc:Choice>
        <mc:Fallback xmlns="">
          <p:sp>
            <p:nvSpPr>
              <p:cNvPr id="9" name="TextBox 8">
                <a:extLst>
                  <a:ext uri="{FF2B5EF4-FFF2-40B4-BE49-F238E27FC236}">
                    <a16:creationId xmlns:a16="http://schemas.microsoft.com/office/drawing/2014/main" id="{8C4C5479-474B-EEDD-3982-61D59ABDA83C}"/>
                  </a:ext>
                </a:extLst>
              </p:cNvPr>
              <p:cNvSpPr txBox="1">
                <a:spLocks noRot="1" noChangeAspect="1" noMove="1" noResize="1" noEditPoints="1" noAdjustHandles="1" noChangeArrowheads="1" noChangeShapeType="1" noTextEdit="1"/>
              </p:cNvSpPr>
              <p:nvPr/>
            </p:nvSpPr>
            <p:spPr>
              <a:xfrm>
                <a:off x="1868940" y="5083200"/>
                <a:ext cx="1714500"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E0507D2-F727-4C0F-4E98-F1D1148E55E5}"/>
                  </a:ext>
                </a:extLst>
              </p:cNvPr>
              <p:cNvSpPr txBox="1"/>
              <p:nvPr/>
            </p:nvSpPr>
            <p:spPr>
              <a:xfrm>
                <a:off x="9088570" y="266700"/>
                <a:ext cx="303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=(0.1,0.1)</m:t>
                      </m:r>
                    </m:oMath>
                  </m:oMathPara>
                </a14:m>
                <a:endParaRPr lang="en-US" sz="2400" dirty="0"/>
              </a:p>
            </p:txBody>
          </p:sp>
        </mc:Choice>
        <mc:Fallback xmlns="">
          <p:sp>
            <p:nvSpPr>
              <p:cNvPr id="10" name="TextBox 9">
                <a:extLst>
                  <a:ext uri="{FF2B5EF4-FFF2-40B4-BE49-F238E27FC236}">
                    <a16:creationId xmlns:a16="http://schemas.microsoft.com/office/drawing/2014/main" id="{0E0507D2-F727-4C0F-4E98-F1D1148E55E5}"/>
                  </a:ext>
                </a:extLst>
              </p:cNvPr>
              <p:cNvSpPr txBox="1">
                <a:spLocks noRot="1" noChangeAspect="1" noMove="1" noResize="1" noEditPoints="1" noAdjustHandles="1" noChangeArrowheads="1" noChangeShapeType="1" noTextEdit="1"/>
              </p:cNvSpPr>
              <p:nvPr/>
            </p:nvSpPr>
            <p:spPr>
              <a:xfrm>
                <a:off x="9088570" y="266700"/>
                <a:ext cx="3038476" cy="461665"/>
              </a:xfrm>
              <a:prstGeom prst="rect">
                <a:avLst/>
              </a:prstGeom>
              <a:blipFill>
                <a:blip r:embed="rId7"/>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83FAE86-F3AD-6BE5-87AF-0B47613E21EA}"/>
                  </a:ext>
                </a:extLst>
              </p:cNvPr>
              <p:cNvSpPr txBox="1"/>
              <p:nvPr/>
            </p:nvSpPr>
            <p:spPr>
              <a:xfrm>
                <a:off x="9220201" y="8667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=0.2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1</m:t>
                          </m:r>
                        </m:e>
                      </m:d>
                      <m:r>
                        <a:rPr lang="en-US" sz="2400" b="0" i="1" smtClean="0">
                          <a:latin typeface="Cambria Math" panose="02040503050406030204" pitchFamily="18" charset="0"/>
                        </a:rPr>
                        <m:t>=0.2</m:t>
                      </m:r>
                    </m:oMath>
                  </m:oMathPara>
                </a14:m>
                <a:endParaRPr lang="en-US" sz="2400" dirty="0"/>
              </a:p>
            </p:txBody>
          </p:sp>
        </mc:Choice>
        <mc:Fallback xmlns="">
          <p:sp>
            <p:nvSpPr>
              <p:cNvPr id="11" name="TextBox 10">
                <a:extLst>
                  <a:ext uri="{FF2B5EF4-FFF2-40B4-BE49-F238E27FC236}">
                    <a16:creationId xmlns:a16="http://schemas.microsoft.com/office/drawing/2014/main" id="{283FAE86-F3AD-6BE5-87AF-0B47613E21EA}"/>
                  </a:ext>
                </a:extLst>
              </p:cNvPr>
              <p:cNvSpPr txBox="1">
                <a:spLocks noRot="1" noChangeAspect="1" noMove="1" noResize="1" noEditPoints="1" noAdjustHandles="1" noChangeArrowheads="1" noChangeShapeType="1" noTextEdit="1"/>
              </p:cNvSpPr>
              <p:nvPr/>
            </p:nvSpPr>
            <p:spPr>
              <a:xfrm>
                <a:off x="9220201" y="866775"/>
                <a:ext cx="2343149" cy="830997"/>
              </a:xfrm>
              <a:prstGeom prst="rect">
                <a:avLst/>
              </a:prstGeom>
              <a:blipFill>
                <a:blip r:embed="rId8"/>
                <a:stretch>
                  <a:fillRect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DAD26DD-D3FD-6C9D-F39A-7B1EFF555B46}"/>
                  </a:ext>
                </a:extLst>
              </p:cNvPr>
              <p:cNvSpPr txBox="1"/>
              <p:nvPr/>
            </p:nvSpPr>
            <p:spPr>
              <a:xfrm>
                <a:off x="9220200" y="199072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=0.4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2</m:t>
                          </m:r>
                        </m:e>
                      </m:d>
                      <m:r>
                        <a:rPr lang="en-US" sz="2400" b="0" i="1" smtClean="0">
                          <a:latin typeface="Cambria Math" panose="02040503050406030204" pitchFamily="18" charset="0"/>
                        </a:rPr>
                        <m:t>=0.4</m:t>
                      </m:r>
                    </m:oMath>
                  </m:oMathPara>
                </a14:m>
                <a:endParaRPr lang="en-US" sz="2400" dirty="0"/>
              </a:p>
            </p:txBody>
          </p:sp>
        </mc:Choice>
        <mc:Fallback xmlns="">
          <p:sp>
            <p:nvSpPr>
              <p:cNvPr id="13" name="TextBox 12">
                <a:extLst>
                  <a:ext uri="{FF2B5EF4-FFF2-40B4-BE49-F238E27FC236}">
                    <a16:creationId xmlns:a16="http://schemas.microsoft.com/office/drawing/2014/main" id="{EDAD26DD-D3FD-6C9D-F39A-7B1EFF555B46}"/>
                  </a:ext>
                </a:extLst>
              </p:cNvPr>
              <p:cNvSpPr txBox="1">
                <a:spLocks noRot="1" noChangeAspect="1" noMove="1" noResize="1" noEditPoints="1" noAdjustHandles="1" noChangeArrowheads="1" noChangeShapeType="1" noTextEdit="1"/>
              </p:cNvSpPr>
              <p:nvPr/>
            </p:nvSpPr>
            <p:spPr>
              <a:xfrm>
                <a:off x="9220200" y="1990725"/>
                <a:ext cx="2343149" cy="830997"/>
              </a:xfrm>
              <a:prstGeom prst="rect">
                <a:avLst/>
              </a:prstGeom>
              <a:blipFill>
                <a:blip r:embed="rId9"/>
                <a:stretch>
                  <a:fillRect b="-5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181502-A55A-529D-2444-7D95EBE063E2}"/>
                  </a:ext>
                </a:extLst>
              </p:cNvPr>
              <p:cNvSpPr txBox="1"/>
              <p:nvPr/>
            </p:nvSpPr>
            <p:spPr>
              <a:xfrm>
                <a:off x="9220199" y="3114675"/>
                <a:ext cx="2343149"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=0.8 </m:t>
                      </m:r>
                    </m:oMath>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=0.8</m:t>
                      </m:r>
                    </m:oMath>
                  </m:oMathPara>
                </a14:m>
                <a:endParaRPr lang="en-US" sz="2400" dirty="0"/>
              </a:p>
            </p:txBody>
          </p:sp>
        </mc:Choice>
        <mc:Fallback xmlns="">
          <p:sp>
            <p:nvSpPr>
              <p:cNvPr id="14" name="TextBox 13">
                <a:extLst>
                  <a:ext uri="{FF2B5EF4-FFF2-40B4-BE49-F238E27FC236}">
                    <a16:creationId xmlns:a16="http://schemas.microsoft.com/office/drawing/2014/main" id="{F1181502-A55A-529D-2444-7D95EBE063E2}"/>
                  </a:ext>
                </a:extLst>
              </p:cNvPr>
              <p:cNvSpPr txBox="1">
                <a:spLocks noRot="1" noChangeAspect="1" noMove="1" noResize="1" noEditPoints="1" noAdjustHandles="1" noChangeArrowheads="1" noChangeShapeType="1" noTextEdit="1"/>
              </p:cNvSpPr>
              <p:nvPr/>
            </p:nvSpPr>
            <p:spPr>
              <a:xfrm>
                <a:off x="9220199" y="3114675"/>
                <a:ext cx="2343149" cy="830997"/>
              </a:xfrm>
              <a:prstGeom prst="rect">
                <a:avLst/>
              </a:prstGeom>
              <a:blipFill>
                <a:blip r:embed="rId10"/>
                <a:stretch>
                  <a:fillRect b="-514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DDC27367-F16C-6297-153E-BBCF6FE7A21E}"/>
              </a:ext>
            </a:extLst>
          </p:cNvPr>
          <p:cNvSpPr/>
          <p:nvPr/>
        </p:nvSpPr>
        <p:spPr>
          <a:xfrm>
            <a:off x="2002835" y="5075077"/>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429250-CDC1-FFB5-6193-D56F6C1F1B4D}"/>
                  </a:ext>
                </a:extLst>
              </p:cNvPr>
              <p:cNvSpPr txBox="1"/>
              <p:nvPr/>
            </p:nvSpPr>
            <p:spPr>
              <a:xfrm>
                <a:off x="1071565" y="5942504"/>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(0.1,0.1)</m:t>
                      </m:r>
                    </m:oMath>
                  </m:oMathPara>
                </a14:m>
                <a:endParaRPr lang="en-US" dirty="0"/>
              </a:p>
            </p:txBody>
          </p:sp>
        </mc:Choice>
        <mc:Fallback xmlns="">
          <p:sp>
            <p:nvSpPr>
              <p:cNvPr id="16" name="TextBox 15">
                <a:extLst>
                  <a:ext uri="{FF2B5EF4-FFF2-40B4-BE49-F238E27FC236}">
                    <a16:creationId xmlns:a16="http://schemas.microsoft.com/office/drawing/2014/main" id="{DD429250-CDC1-FFB5-6193-D56F6C1F1B4D}"/>
                  </a:ext>
                </a:extLst>
              </p:cNvPr>
              <p:cNvSpPr txBox="1">
                <a:spLocks noRot="1" noChangeAspect="1" noMove="1" noResize="1" noEditPoints="1" noAdjustHandles="1" noChangeArrowheads="1" noChangeShapeType="1" noTextEdit="1"/>
              </p:cNvSpPr>
              <p:nvPr/>
            </p:nvSpPr>
            <p:spPr>
              <a:xfrm>
                <a:off x="1071565" y="5942504"/>
                <a:ext cx="1714500" cy="369332"/>
              </a:xfrm>
              <a:prstGeom prst="rect">
                <a:avLst/>
              </a:prstGeom>
              <a:blipFill>
                <a:blip r:embed="rId11"/>
                <a:stretch>
                  <a:fillRect b="-1333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DF8A248-64BC-F91C-3454-F89870FD161B}"/>
              </a:ext>
            </a:extLst>
          </p:cNvPr>
          <p:cNvCxnSpPr>
            <a:cxnSpLocks/>
            <a:endCxn id="15" idx="7"/>
          </p:cNvCxnSpPr>
          <p:nvPr/>
        </p:nvCxnSpPr>
        <p:spPr>
          <a:xfrm flipV="1">
            <a:off x="1416796" y="5099927"/>
            <a:ext cx="763051" cy="6348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F3B88A5-767E-D764-F937-4385200FCEFB}"/>
              </a:ext>
            </a:extLst>
          </p:cNvPr>
          <p:cNvSpPr/>
          <p:nvPr/>
        </p:nvSpPr>
        <p:spPr>
          <a:xfrm>
            <a:off x="3874174" y="3663109"/>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D1EC0F-0218-4BDE-640E-60254D234E3E}"/>
              </a:ext>
            </a:extLst>
          </p:cNvPr>
          <p:cNvSpPr/>
          <p:nvPr/>
        </p:nvSpPr>
        <p:spPr>
          <a:xfrm>
            <a:off x="6592474" y="1507358"/>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06D4CA3-F6AF-89EC-7B64-7195FD672966}"/>
              </a:ext>
            </a:extLst>
          </p:cNvPr>
          <p:cNvCxnSpPr>
            <a:cxnSpLocks/>
            <a:endCxn id="20" idx="3"/>
          </p:cNvCxnSpPr>
          <p:nvPr/>
        </p:nvCxnSpPr>
        <p:spPr>
          <a:xfrm flipV="1">
            <a:off x="2179847" y="3807942"/>
            <a:ext cx="1724698" cy="13059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61FB10-2203-5E95-320D-68457B328AD0}"/>
              </a:ext>
            </a:extLst>
          </p:cNvPr>
          <p:cNvCxnSpPr>
            <a:cxnSpLocks/>
          </p:cNvCxnSpPr>
          <p:nvPr/>
        </p:nvCxnSpPr>
        <p:spPr>
          <a:xfrm flipV="1">
            <a:off x="3977865" y="1649181"/>
            <a:ext cx="2617755" cy="21184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8BCEC5-3127-9526-ACB5-56C09EAA7839}"/>
                  </a:ext>
                </a:extLst>
              </p:cNvPr>
              <p:cNvSpPr txBox="1"/>
              <p:nvPr/>
            </p:nvSpPr>
            <p:spPr>
              <a:xfrm>
                <a:off x="3655516" y="3778055"/>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(0.4,0.4)</m:t>
                      </m:r>
                    </m:oMath>
                  </m:oMathPara>
                </a14:m>
                <a:endParaRPr lang="en-US" dirty="0"/>
              </a:p>
            </p:txBody>
          </p:sp>
        </mc:Choice>
        <mc:Fallback xmlns="">
          <p:sp>
            <p:nvSpPr>
              <p:cNvPr id="28" name="TextBox 27">
                <a:extLst>
                  <a:ext uri="{FF2B5EF4-FFF2-40B4-BE49-F238E27FC236}">
                    <a16:creationId xmlns:a16="http://schemas.microsoft.com/office/drawing/2014/main" id="{748BCEC5-3127-9526-ACB5-56C09EAA7839}"/>
                  </a:ext>
                </a:extLst>
              </p:cNvPr>
              <p:cNvSpPr txBox="1">
                <a:spLocks noRot="1" noChangeAspect="1" noMove="1" noResize="1" noEditPoints="1" noAdjustHandles="1" noChangeArrowheads="1" noChangeShapeType="1" noTextEdit="1"/>
              </p:cNvSpPr>
              <p:nvPr/>
            </p:nvSpPr>
            <p:spPr>
              <a:xfrm>
                <a:off x="3655516" y="3778055"/>
                <a:ext cx="1714500" cy="369332"/>
              </a:xfrm>
              <a:prstGeom prst="rect">
                <a:avLst/>
              </a:prstGeom>
              <a:blipFill>
                <a:blip r:embed="rId1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4C707-43C0-E8B7-76A6-EABA3CEC748E}"/>
                  </a:ext>
                </a:extLst>
              </p:cNvPr>
              <p:cNvSpPr txBox="1"/>
              <p:nvPr/>
            </p:nvSpPr>
            <p:spPr>
              <a:xfrm>
                <a:off x="6466275" y="1555432"/>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(0.8,0.8)</m:t>
                      </m:r>
                    </m:oMath>
                  </m:oMathPara>
                </a14:m>
                <a:endParaRPr lang="en-US" dirty="0"/>
              </a:p>
            </p:txBody>
          </p:sp>
        </mc:Choice>
        <mc:Fallback xmlns="">
          <p:sp>
            <p:nvSpPr>
              <p:cNvPr id="29" name="TextBox 28">
                <a:extLst>
                  <a:ext uri="{FF2B5EF4-FFF2-40B4-BE49-F238E27FC236}">
                    <a16:creationId xmlns:a16="http://schemas.microsoft.com/office/drawing/2014/main" id="{FBB4C707-43C0-E8B7-76A6-EABA3CEC748E}"/>
                  </a:ext>
                </a:extLst>
              </p:cNvPr>
              <p:cNvSpPr txBox="1">
                <a:spLocks noRot="1" noChangeAspect="1" noMove="1" noResize="1" noEditPoints="1" noAdjustHandles="1" noChangeArrowheads="1" noChangeShapeType="1" noTextEdit="1"/>
              </p:cNvSpPr>
              <p:nvPr/>
            </p:nvSpPr>
            <p:spPr>
              <a:xfrm>
                <a:off x="6466275" y="1555432"/>
                <a:ext cx="1714500" cy="369332"/>
              </a:xfrm>
              <a:prstGeom prst="rect">
                <a:avLst/>
              </a:prstGeom>
              <a:blipFill>
                <a:blip r:embed="rId13"/>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10690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animBg="1"/>
      <p:bldP spid="20" grpId="0" animBg="1"/>
      <p:bldP spid="21" grpId="0" animBg="1"/>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2"/>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727F60-228B-CDCD-CB2A-E5C4D6F2F9B7}"/>
                  </a:ext>
                </a:extLst>
              </p:cNvPr>
              <p:cNvSpPr txBox="1"/>
              <p:nvPr/>
            </p:nvSpPr>
            <p:spPr>
              <a:xfrm>
                <a:off x="1868940" y="282369"/>
                <a:ext cx="7890297" cy="830997"/>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a14:m>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oMath>
                </a14:m>
                <a:r>
                  <a:rPr lang="en-US" sz="2400" b="0" i="1" dirty="0">
                    <a:latin typeface="Cambria Math" panose="02040503050406030204" pitchFamily="18" charset="0"/>
                  </a:rPr>
                  <a:t> </a:t>
                </a:r>
                <a:r>
                  <a:rPr lang="en-US" sz="2400" b="0" dirty="0">
                    <a:latin typeface="Cambria Math" panose="02040503050406030204" pitchFamily="18" charset="0"/>
                  </a:rPr>
                  <a:t>+</a:t>
                </a: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a14:m>
                <a:endParaRPr lang="en-US"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r>
                        <m:rPr>
                          <m:nor/>
                        </m:rPr>
                        <a:rPr lang="en-US" sz="2400" b="0" i="1" dirty="0">
                          <a:latin typeface="Cambria Math" panose="02040503050406030204" pitchFamily="18" charset="0"/>
                        </a:rPr>
                        <m:t> </m:t>
                      </m:r>
                      <m:r>
                        <m:rPr>
                          <m:nor/>
                        </m:rPr>
                        <a:rPr lang="en-US" sz="2400" b="0" dirty="0">
                          <a:latin typeface="Cambria Math" panose="02040503050406030204" pitchFamily="18" charset="0"/>
                        </a:rPr>
                        <m:t>+</m:t>
                      </m:r>
                      <m:r>
                        <m:rPr>
                          <m:nor/>
                        </m:rPr>
                        <a:rPr lang="en-US" sz="2400" b="0" i="1" dirty="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m:oMathPara>
                </a14:m>
                <a:endParaRPr lang="en-US" sz="2400" dirty="0"/>
              </a:p>
            </p:txBody>
          </p:sp>
        </mc:Choice>
        <mc:Fallback xmlns="">
          <p:sp>
            <p:nvSpPr>
              <p:cNvPr id="2" name="TextBox 1">
                <a:extLst>
                  <a:ext uri="{FF2B5EF4-FFF2-40B4-BE49-F238E27FC236}">
                    <a16:creationId xmlns:a16="http://schemas.microsoft.com/office/drawing/2014/main" id="{23727F60-228B-CDCD-CB2A-E5C4D6F2F9B7}"/>
                  </a:ext>
                </a:extLst>
              </p:cNvPr>
              <p:cNvSpPr txBox="1">
                <a:spLocks noRot="1" noChangeAspect="1" noMove="1" noResize="1" noEditPoints="1" noAdjustHandles="1" noChangeArrowheads="1" noChangeShapeType="1" noTextEdit="1"/>
              </p:cNvSpPr>
              <p:nvPr/>
            </p:nvSpPr>
            <p:spPr>
              <a:xfrm>
                <a:off x="1868940" y="282369"/>
                <a:ext cx="7890297" cy="830997"/>
              </a:xfrm>
              <a:prstGeom prst="rect">
                <a:avLst/>
              </a:prstGeom>
              <a:blipFill>
                <a:blip r:embed="rId5"/>
                <a:stretch>
                  <a:fillRect t="-5839"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4C5479-474B-EEDD-3982-61D59ABDA83C}"/>
                  </a:ext>
                </a:extLst>
              </p:cNvPr>
              <p:cNvSpPr txBox="1"/>
              <p:nvPr/>
            </p:nvSpPr>
            <p:spPr>
              <a:xfrm>
                <a:off x="1868940" y="5083200"/>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(0.2,0.2)</m:t>
                      </m:r>
                    </m:oMath>
                  </m:oMathPara>
                </a14:m>
                <a:endParaRPr lang="en-US" dirty="0"/>
              </a:p>
            </p:txBody>
          </p:sp>
        </mc:Choice>
        <mc:Fallback xmlns="">
          <p:sp>
            <p:nvSpPr>
              <p:cNvPr id="9" name="TextBox 8">
                <a:extLst>
                  <a:ext uri="{FF2B5EF4-FFF2-40B4-BE49-F238E27FC236}">
                    <a16:creationId xmlns:a16="http://schemas.microsoft.com/office/drawing/2014/main" id="{8C4C5479-474B-EEDD-3982-61D59ABDA83C}"/>
                  </a:ext>
                </a:extLst>
              </p:cNvPr>
              <p:cNvSpPr txBox="1">
                <a:spLocks noRot="1" noChangeAspect="1" noMove="1" noResize="1" noEditPoints="1" noAdjustHandles="1" noChangeArrowheads="1" noChangeShapeType="1" noTextEdit="1"/>
              </p:cNvSpPr>
              <p:nvPr/>
            </p:nvSpPr>
            <p:spPr>
              <a:xfrm>
                <a:off x="1868940" y="5083200"/>
                <a:ext cx="1714500" cy="369332"/>
              </a:xfrm>
              <a:prstGeom prst="rect">
                <a:avLst/>
              </a:prstGeom>
              <a:blipFill>
                <a:blip r:embed="rId6"/>
                <a:stretch>
                  <a:fillRect b="-13333"/>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DDC27367-F16C-6297-153E-BBCF6FE7A21E}"/>
              </a:ext>
            </a:extLst>
          </p:cNvPr>
          <p:cNvSpPr/>
          <p:nvPr/>
        </p:nvSpPr>
        <p:spPr>
          <a:xfrm>
            <a:off x="2002835" y="5075077"/>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429250-CDC1-FFB5-6193-D56F6C1F1B4D}"/>
                  </a:ext>
                </a:extLst>
              </p:cNvPr>
              <p:cNvSpPr txBox="1"/>
              <p:nvPr/>
            </p:nvSpPr>
            <p:spPr>
              <a:xfrm>
                <a:off x="1071565" y="5942504"/>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(0.1,0.1)</m:t>
                      </m:r>
                    </m:oMath>
                  </m:oMathPara>
                </a14:m>
                <a:endParaRPr lang="en-US" dirty="0"/>
              </a:p>
            </p:txBody>
          </p:sp>
        </mc:Choice>
        <mc:Fallback xmlns="">
          <p:sp>
            <p:nvSpPr>
              <p:cNvPr id="16" name="TextBox 15">
                <a:extLst>
                  <a:ext uri="{FF2B5EF4-FFF2-40B4-BE49-F238E27FC236}">
                    <a16:creationId xmlns:a16="http://schemas.microsoft.com/office/drawing/2014/main" id="{DD429250-CDC1-FFB5-6193-D56F6C1F1B4D}"/>
                  </a:ext>
                </a:extLst>
              </p:cNvPr>
              <p:cNvSpPr txBox="1">
                <a:spLocks noRot="1" noChangeAspect="1" noMove="1" noResize="1" noEditPoints="1" noAdjustHandles="1" noChangeArrowheads="1" noChangeShapeType="1" noTextEdit="1"/>
              </p:cNvSpPr>
              <p:nvPr/>
            </p:nvSpPr>
            <p:spPr>
              <a:xfrm>
                <a:off x="1071565" y="5942504"/>
                <a:ext cx="1714500" cy="369332"/>
              </a:xfrm>
              <a:prstGeom prst="rect">
                <a:avLst/>
              </a:prstGeom>
              <a:blipFill>
                <a:blip r:embed="rId7"/>
                <a:stretch>
                  <a:fillRect b="-1333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DF8A248-64BC-F91C-3454-F89870FD161B}"/>
              </a:ext>
            </a:extLst>
          </p:cNvPr>
          <p:cNvCxnSpPr>
            <a:cxnSpLocks/>
            <a:endCxn id="15" idx="7"/>
          </p:cNvCxnSpPr>
          <p:nvPr/>
        </p:nvCxnSpPr>
        <p:spPr>
          <a:xfrm flipV="1">
            <a:off x="1416796" y="5099927"/>
            <a:ext cx="763051" cy="6348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F3B88A5-767E-D764-F937-4385200FCEFB}"/>
              </a:ext>
            </a:extLst>
          </p:cNvPr>
          <p:cNvSpPr/>
          <p:nvPr/>
        </p:nvSpPr>
        <p:spPr>
          <a:xfrm>
            <a:off x="3874174" y="3663109"/>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D1EC0F-0218-4BDE-640E-60254D234E3E}"/>
              </a:ext>
            </a:extLst>
          </p:cNvPr>
          <p:cNvSpPr/>
          <p:nvPr/>
        </p:nvSpPr>
        <p:spPr>
          <a:xfrm>
            <a:off x="6592474" y="1507358"/>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06D4CA3-F6AF-89EC-7B64-7195FD672966}"/>
              </a:ext>
            </a:extLst>
          </p:cNvPr>
          <p:cNvCxnSpPr>
            <a:cxnSpLocks/>
            <a:endCxn id="20" idx="3"/>
          </p:cNvCxnSpPr>
          <p:nvPr/>
        </p:nvCxnSpPr>
        <p:spPr>
          <a:xfrm flipV="1">
            <a:off x="2179847" y="3807942"/>
            <a:ext cx="1724698" cy="13059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61FB10-2203-5E95-320D-68457B328AD0}"/>
              </a:ext>
            </a:extLst>
          </p:cNvPr>
          <p:cNvCxnSpPr>
            <a:cxnSpLocks/>
          </p:cNvCxnSpPr>
          <p:nvPr/>
        </p:nvCxnSpPr>
        <p:spPr>
          <a:xfrm flipV="1">
            <a:off x="3977865" y="1649181"/>
            <a:ext cx="2617755" cy="21184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8BCEC5-3127-9526-ACB5-56C09EAA7839}"/>
                  </a:ext>
                </a:extLst>
              </p:cNvPr>
              <p:cNvSpPr txBox="1"/>
              <p:nvPr/>
            </p:nvSpPr>
            <p:spPr>
              <a:xfrm>
                <a:off x="3655516" y="3778055"/>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(0.4,0.4)</m:t>
                      </m:r>
                    </m:oMath>
                  </m:oMathPara>
                </a14:m>
                <a:endParaRPr lang="en-US" dirty="0"/>
              </a:p>
            </p:txBody>
          </p:sp>
        </mc:Choice>
        <mc:Fallback xmlns="">
          <p:sp>
            <p:nvSpPr>
              <p:cNvPr id="28" name="TextBox 27">
                <a:extLst>
                  <a:ext uri="{FF2B5EF4-FFF2-40B4-BE49-F238E27FC236}">
                    <a16:creationId xmlns:a16="http://schemas.microsoft.com/office/drawing/2014/main" id="{748BCEC5-3127-9526-ACB5-56C09EAA7839}"/>
                  </a:ext>
                </a:extLst>
              </p:cNvPr>
              <p:cNvSpPr txBox="1">
                <a:spLocks noRot="1" noChangeAspect="1" noMove="1" noResize="1" noEditPoints="1" noAdjustHandles="1" noChangeArrowheads="1" noChangeShapeType="1" noTextEdit="1"/>
              </p:cNvSpPr>
              <p:nvPr/>
            </p:nvSpPr>
            <p:spPr>
              <a:xfrm>
                <a:off x="3655516" y="3778055"/>
                <a:ext cx="1714500"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4C707-43C0-E8B7-76A6-EABA3CEC748E}"/>
                  </a:ext>
                </a:extLst>
              </p:cNvPr>
              <p:cNvSpPr txBox="1"/>
              <p:nvPr/>
            </p:nvSpPr>
            <p:spPr>
              <a:xfrm>
                <a:off x="6466275" y="1555432"/>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(0.8,0.8)</m:t>
                      </m:r>
                    </m:oMath>
                  </m:oMathPara>
                </a14:m>
                <a:endParaRPr lang="en-US" dirty="0"/>
              </a:p>
            </p:txBody>
          </p:sp>
        </mc:Choice>
        <mc:Fallback xmlns="">
          <p:sp>
            <p:nvSpPr>
              <p:cNvPr id="29" name="TextBox 28">
                <a:extLst>
                  <a:ext uri="{FF2B5EF4-FFF2-40B4-BE49-F238E27FC236}">
                    <a16:creationId xmlns:a16="http://schemas.microsoft.com/office/drawing/2014/main" id="{FBB4C707-43C0-E8B7-76A6-EABA3CEC748E}"/>
                  </a:ext>
                </a:extLst>
              </p:cNvPr>
              <p:cNvSpPr txBox="1">
                <a:spLocks noRot="1" noChangeAspect="1" noMove="1" noResize="1" noEditPoints="1" noAdjustHandles="1" noChangeArrowheads="1" noChangeShapeType="1" noTextEdit="1"/>
              </p:cNvSpPr>
              <p:nvPr/>
            </p:nvSpPr>
            <p:spPr>
              <a:xfrm>
                <a:off x="6466275" y="1555432"/>
                <a:ext cx="1714500"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234005B-F430-A68A-ACB5-F857CA7F95DE}"/>
                  </a:ext>
                </a:extLst>
              </p:cNvPr>
              <p:cNvSpPr txBox="1"/>
              <p:nvPr/>
            </p:nvSpPr>
            <p:spPr>
              <a:xfrm>
                <a:off x="7004116" y="2677894"/>
                <a:ext cx="4392890" cy="707886"/>
              </a:xfrm>
              <a:prstGeom prst="rect">
                <a:avLst/>
              </a:prstGeom>
              <a:noFill/>
            </p:spPr>
            <p:txBody>
              <a:bodyPr wrap="square" rtlCol="0">
                <a:spAutoFit/>
              </a:bodyPr>
              <a:lstStyle/>
              <a:p>
                <a:r>
                  <a:rPr lang="en-US" sz="2000" dirty="0"/>
                  <a:t>What if there is an obstacle at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r>
                          <a:rPr lang="en-US" sz="2000" b="0" i="1" smtClean="0">
                            <a:latin typeface="Cambria Math" panose="02040503050406030204" pitchFamily="18" charset="0"/>
                          </a:rPr>
                          <m:t>.2, </m:t>
                        </m:r>
                        <m:r>
                          <a:rPr lang="en-US" sz="2000" b="0" i="1" smtClean="0">
                            <a:latin typeface="Cambria Math" panose="02040503050406030204" pitchFamily="18" charset="0"/>
                          </a:rPr>
                          <m:t>3.2</m:t>
                        </m:r>
                      </m:e>
                    </m:d>
                  </m:oMath>
                </a14:m>
                <a:r>
                  <a:rPr lang="en-US" sz="2000" dirty="0"/>
                  <a:t>? </a:t>
                </a:r>
              </a:p>
            </p:txBody>
          </p:sp>
        </mc:Choice>
        <mc:Fallback>
          <p:sp>
            <p:nvSpPr>
              <p:cNvPr id="3" name="TextBox 2">
                <a:extLst>
                  <a:ext uri="{FF2B5EF4-FFF2-40B4-BE49-F238E27FC236}">
                    <a16:creationId xmlns:a16="http://schemas.microsoft.com/office/drawing/2014/main" id="{0234005B-F430-A68A-ACB5-F857CA7F95DE}"/>
                  </a:ext>
                </a:extLst>
              </p:cNvPr>
              <p:cNvSpPr txBox="1">
                <a:spLocks noRot="1" noChangeAspect="1" noMove="1" noResize="1" noEditPoints="1" noAdjustHandles="1" noChangeArrowheads="1" noChangeShapeType="1" noTextEdit="1"/>
              </p:cNvSpPr>
              <p:nvPr/>
            </p:nvSpPr>
            <p:spPr>
              <a:xfrm>
                <a:off x="7004116" y="2677894"/>
                <a:ext cx="4392890" cy="707886"/>
              </a:xfrm>
              <a:prstGeom prst="rect">
                <a:avLst/>
              </a:prstGeom>
              <a:blipFill>
                <a:blip r:embed="rId10"/>
                <a:stretch>
                  <a:fillRect l="-1526" t="-4310" b="-1465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1FA8E89-BC6A-0D84-A4CB-28A6033664B0}"/>
              </a:ext>
            </a:extLst>
          </p:cNvPr>
          <p:cNvSpPr txBox="1"/>
          <p:nvPr/>
        </p:nvSpPr>
        <p:spPr>
          <a:xfrm>
            <a:off x="7004116" y="3608778"/>
            <a:ext cx="1791092" cy="400110"/>
          </a:xfrm>
          <a:prstGeom prst="rect">
            <a:avLst/>
          </a:prstGeom>
          <a:noFill/>
        </p:spPr>
        <p:txBody>
          <a:bodyPr wrap="square" rtlCol="0">
            <a:spAutoFit/>
          </a:bodyPr>
          <a:lstStyle/>
          <a:p>
            <a:r>
              <a:rPr lang="en-US" sz="2000" dirty="0"/>
              <a:t>Will it be safe?</a:t>
            </a:r>
          </a:p>
        </p:txBody>
      </p:sp>
      <p:sp>
        <p:nvSpPr>
          <p:cNvPr id="17" name="TextBox 16">
            <a:extLst>
              <a:ext uri="{FF2B5EF4-FFF2-40B4-BE49-F238E27FC236}">
                <a16:creationId xmlns:a16="http://schemas.microsoft.com/office/drawing/2014/main" id="{366D9A99-FB89-5FF7-C2DF-B50AE4C2A51D}"/>
              </a:ext>
            </a:extLst>
          </p:cNvPr>
          <p:cNvSpPr txBox="1"/>
          <p:nvPr/>
        </p:nvSpPr>
        <p:spPr>
          <a:xfrm>
            <a:off x="7021522" y="4496410"/>
            <a:ext cx="3932424" cy="707886"/>
          </a:xfrm>
          <a:prstGeom prst="rect">
            <a:avLst/>
          </a:prstGeom>
          <a:noFill/>
        </p:spPr>
        <p:txBody>
          <a:bodyPr wrap="square" rtlCol="0">
            <a:spAutoFit/>
          </a:bodyPr>
          <a:lstStyle/>
          <a:p>
            <a:r>
              <a:rPr lang="en-US" sz="2000" dirty="0"/>
              <a:t>At what time step does it become unsafe?</a:t>
            </a:r>
          </a:p>
        </p:txBody>
      </p:sp>
      <p:sp>
        <p:nvSpPr>
          <p:cNvPr id="19" name="TextBox 18">
            <a:extLst>
              <a:ext uri="{FF2B5EF4-FFF2-40B4-BE49-F238E27FC236}">
                <a16:creationId xmlns:a16="http://schemas.microsoft.com/office/drawing/2014/main" id="{8E2B0816-F2EA-0AFC-85AF-40D2ED110FE7}"/>
              </a:ext>
            </a:extLst>
          </p:cNvPr>
          <p:cNvSpPr txBox="1"/>
          <p:nvPr/>
        </p:nvSpPr>
        <p:spPr>
          <a:xfrm>
            <a:off x="8785781" y="3607887"/>
            <a:ext cx="722971" cy="400110"/>
          </a:xfrm>
          <a:prstGeom prst="rect">
            <a:avLst/>
          </a:prstGeom>
          <a:noFill/>
        </p:spPr>
        <p:txBody>
          <a:bodyPr wrap="square" rtlCol="0">
            <a:spAutoFit/>
          </a:bodyPr>
          <a:lstStyle/>
          <a:p>
            <a:r>
              <a:rPr lang="en-US" sz="2000" b="1" dirty="0">
                <a:solidFill>
                  <a:srgbClr val="FF0000"/>
                </a:solidFill>
              </a:rPr>
              <a:t>NO!</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2C4EF13-F007-DAE0-8692-C2CDB0F83685}"/>
                  </a:ext>
                </a:extLst>
              </p:cNvPr>
              <p:cNvSpPr txBox="1"/>
              <p:nvPr/>
            </p:nvSpPr>
            <p:spPr>
              <a:xfrm>
                <a:off x="7047539" y="5201736"/>
                <a:ext cx="91632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rPr>
                        <m:t>𝒕</m:t>
                      </m:r>
                      <m:r>
                        <a:rPr lang="en-US" sz="2000" b="1" i="1" smtClean="0">
                          <a:solidFill>
                            <a:srgbClr val="FF0000"/>
                          </a:solidFill>
                          <a:latin typeface="Cambria Math" panose="02040503050406030204" pitchFamily="18" charset="0"/>
                        </a:rPr>
                        <m:t>=</m:t>
                      </m:r>
                      <m:r>
                        <a:rPr lang="en-US" sz="2000" b="1" i="1" smtClean="0">
                          <a:solidFill>
                            <a:srgbClr val="FF0000"/>
                          </a:solidFill>
                          <a:latin typeface="Cambria Math" panose="02040503050406030204" pitchFamily="18" charset="0"/>
                        </a:rPr>
                        <m:t>𝟓</m:t>
                      </m:r>
                    </m:oMath>
                  </m:oMathPara>
                </a14:m>
                <a:endParaRPr lang="en-US" sz="2000" b="1" dirty="0">
                  <a:solidFill>
                    <a:srgbClr val="FF0000"/>
                  </a:solidFill>
                </a:endParaRPr>
              </a:p>
            </p:txBody>
          </p:sp>
        </mc:Choice>
        <mc:Fallback xmlns="">
          <p:sp>
            <p:nvSpPr>
              <p:cNvPr id="22" name="TextBox 21">
                <a:extLst>
                  <a:ext uri="{FF2B5EF4-FFF2-40B4-BE49-F238E27FC236}">
                    <a16:creationId xmlns:a16="http://schemas.microsoft.com/office/drawing/2014/main" id="{F2C4EF13-F007-DAE0-8692-C2CDB0F83685}"/>
                  </a:ext>
                </a:extLst>
              </p:cNvPr>
              <p:cNvSpPr txBox="1">
                <a:spLocks noRot="1" noChangeAspect="1" noMove="1" noResize="1" noEditPoints="1" noAdjustHandles="1" noChangeArrowheads="1" noChangeShapeType="1" noTextEdit="1"/>
              </p:cNvSpPr>
              <p:nvPr/>
            </p:nvSpPr>
            <p:spPr>
              <a:xfrm>
                <a:off x="7047539" y="5201736"/>
                <a:ext cx="916321" cy="40011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924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7" grpId="0"/>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2"/>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4"/>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727F60-228B-CDCD-CB2A-E5C4D6F2F9B7}"/>
                  </a:ext>
                </a:extLst>
              </p:cNvPr>
              <p:cNvSpPr txBox="1"/>
              <p:nvPr/>
            </p:nvSpPr>
            <p:spPr>
              <a:xfrm>
                <a:off x="1868940" y="282369"/>
                <a:ext cx="7890297" cy="830997"/>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a14:m>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oMath>
                </a14:m>
                <a:r>
                  <a:rPr lang="en-US" sz="2400" b="0" i="1" dirty="0">
                    <a:latin typeface="Cambria Math" panose="02040503050406030204" pitchFamily="18" charset="0"/>
                  </a:rPr>
                  <a:t> </a:t>
                </a:r>
                <a:r>
                  <a:rPr lang="en-US" sz="2400" b="0" dirty="0">
                    <a:latin typeface="Cambria Math" panose="02040503050406030204" pitchFamily="18" charset="0"/>
                  </a:rPr>
                  <a:t>+</a:t>
                </a: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a14:m>
                <a:endParaRPr lang="en-US"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r>
                        <m:rPr>
                          <m:nor/>
                        </m:rPr>
                        <a:rPr lang="en-US" sz="2400" b="0" i="1" dirty="0">
                          <a:latin typeface="Cambria Math" panose="02040503050406030204" pitchFamily="18" charset="0"/>
                        </a:rPr>
                        <m:t> </m:t>
                      </m:r>
                      <m:r>
                        <m:rPr>
                          <m:nor/>
                        </m:rPr>
                        <a:rPr lang="en-US" sz="2400" b="0" dirty="0">
                          <a:latin typeface="Cambria Math" panose="02040503050406030204" pitchFamily="18" charset="0"/>
                        </a:rPr>
                        <m:t>+</m:t>
                      </m:r>
                      <m:r>
                        <m:rPr>
                          <m:nor/>
                        </m:rPr>
                        <a:rPr lang="en-US" sz="2400" b="0" i="1" dirty="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m:oMathPara>
                </a14:m>
                <a:endParaRPr lang="en-US" sz="2400" dirty="0"/>
              </a:p>
            </p:txBody>
          </p:sp>
        </mc:Choice>
        <mc:Fallback xmlns="">
          <p:sp>
            <p:nvSpPr>
              <p:cNvPr id="2" name="TextBox 1">
                <a:extLst>
                  <a:ext uri="{FF2B5EF4-FFF2-40B4-BE49-F238E27FC236}">
                    <a16:creationId xmlns:a16="http://schemas.microsoft.com/office/drawing/2014/main" id="{23727F60-228B-CDCD-CB2A-E5C4D6F2F9B7}"/>
                  </a:ext>
                </a:extLst>
              </p:cNvPr>
              <p:cNvSpPr txBox="1">
                <a:spLocks noRot="1" noChangeAspect="1" noMove="1" noResize="1" noEditPoints="1" noAdjustHandles="1" noChangeArrowheads="1" noChangeShapeType="1" noTextEdit="1"/>
              </p:cNvSpPr>
              <p:nvPr/>
            </p:nvSpPr>
            <p:spPr>
              <a:xfrm>
                <a:off x="1868940" y="282369"/>
                <a:ext cx="7890297" cy="830997"/>
              </a:xfrm>
              <a:prstGeom prst="rect">
                <a:avLst/>
              </a:prstGeom>
              <a:blipFill>
                <a:blip r:embed="rId5"/>
                <a:stretch>
                  <a:fillRect t="-5839"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4C5479-474B-EEDD-3982-61D59ABDA83C}"/>
                  </a:ext>
                </a:extLst>
              </p:cNvPr>
              <p:cNvSpPr txBox="1"/>
              <p:nvPr/>
            </p:nvSpPr>
            <p:spPr>
              <a:xfrm>
                <a:off x="1868940" y="5083200"/>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(0.2,0.2)</m:t>
                      </m:r>
                    </m:oMath>
                  </m:oMathPara>
                </a14:m>
                <a:endParaRPr lang="en-US" dirty="0"/>
              </a:p>
            </p:txBody>
          </p:sp>
        </mc:Choice>
        <mc:Fallback xmlns="">
          <p:sp>
            <p:nvSpPr>
              <p:cNvPr id="9" name="TextBox 8">
                <a:extLst>
                  <a:ext uri="{FF2B5EF4-FFF2-40B4-BE49-F238E27FC236}">
                    <a16:creationId xmlns:a16="http://schemas.microsoft.com/office/drawing/2014/main" id="{8C4C5479-474B-EEDD-3982-61D59ABDA83C}"/>
                  </a:ext>
                </a:extLst>
              </p:cNvPr>
              <p:cNvSpPr txBox="1">
                <a:spLocks noRot="1" noChangeAspect="1" noMove="1" noResize="1" noEditPoints="1" noAdjustHandles="1" noChangeArrowheads="1" noChangeShapeType="1" noTextEdit="1"/>
              </p:cNvSpPr>
              <p:nvPr/>
            </p:nvSpPr>
            <p:spPr>
              <a:xfrm>
                <a:off x="1868940" y="5083200"/>
                <a:ext cx="1714500" cy="369332"/>
              </a:xfrm>
              <a:prstGeom prst="rect">
                <a:avLst/>
              </a:prstGeom>
              <a:blipFill>
                <a:blip r:embed="rId6"/>
                <a:stretch>
                  <a:fillRect b="-13333"/>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DDC27367-F16C-6297-153E-BBCF6FE7A21E}"/>
              </a:ext>
            </a:extLst>
          </p:cNvPr>
          <p:cNvSpPr/>
          <p:nvPr/>
        </p:nvSpPr>
        <p:spPr>
          <a:xfrm>
            <a:off x="2002835" y="5075077"/>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429250-CDC1-FFB5-6193-D56F6C1F1B4D}"/>
                  </a:ext>
                </a:extLst>
              </p:cNvPr>
              <p:cNvSpPr txBox="1"/>
              <p:nvPr/>
            </p:nvSpPr>
            <p:spPr>
              <a:xfrm>
                <a:off x="1071565" y="5942504"/>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(0.1,0.1)</m:t>
                      </m:r>
                    </m:oMath>
                  </m:oMathPara>
                </a14:m>
                <a:endParaRPr lang="en-US" dirty="0"/>
              </a:p>
            </p:txBody>
          </p:sp>
        </mc:Choice>
        <mc:Fallback xmlns="">
          <p:sp>
            <p:nvSpPr>
              <p:cNvPr id="16" name="TextBox 15">
                <a:extLst>
                  <a:ext uri="{FF2B5EF4-FFF2-40B4-BE49-F238E27FC236}">
                    <a16:creationId xmlns:a16="http://schemas.microsoft.com/office/drawing/2014/main" id="{DD429250-CDC1-FFB5-6193-D56F6C1F1B4D}"/>
                  </a:ext>
                </a:extLst>
              </p:cNvPr>
              <p:cNvSpPr txBox="1">
                <a:spLocks noRot="1" noChangeAspect="1" noMove="1" noResize="1" noEditPoints="1" noAdjustHandles="1" noChangeArrowheads="1" noChangeShapeType="1" noTextEdit="1"/>
              </p:cNvSpPr>
              <p:nvPr/>
            </p:nvSpPr>
            <p:spPr>
              <a:xfrm>
                <a:off x="1071565" y="5942504"/>
                <a:ext cx="1714500" cy="369332"/>
              </a:xfrm>
              <a:prstGeom prst="rect">
                <a:avLst/>
              </a:prstGeom>
              <a:blipFill>
                <a:blip r:embed="rId7"/>
                <a:stretch>
                  <a:fillRect b="-1333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DF8A248-64BC-F91C-3454-F89870FD161B}"/>
              </a:ext>
            </a:extLst>
          </p:cNvPr>
          <p:cNvCxnSpPr>
            <a:cxnSpLocks/>
            <a:endCxn id="15" idx="7"/>
          </p:cNvCxnSpPr>
          <p:nvPr/>
        </p:nvCxnSpPr>
        <p:spPr>
          <a:xfrm flipV="1">
            <a:off x="1416796" y="5099927"/>
            <a:ext cx="763051" cy="6348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F3B88A5-767E-D764-F937-4385200FCEFB}"/>
              </a:ext>
            </a:extLst>
          </p:cNvPr>
          <p:cNvSpPr/>
          <p:nvPr/>
        </p:nvSpPr>
        <p:spPr>
          <a:xfrm>
            <a:off x="3874174" y="3663109"/>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D1EC0F-0218-4BDE-640E-60254D234E3E}"/>
              </a:ext>
            </a:extLst>
          </p:cNvPr>
          <p:cNvSpPr/>
          <p:nvPr/>
        </p:nvSpPr>
        <p:spPr>
          <a:xfrm>
            <a:off x="6592474" y="1507358"/>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06D4CA3-F6AF-89EC-7B64-7195FD672966}"/>
              </a:ext>
            </a:extLst>
          </p:cNvPr>
          <p:cNvCxnSpPr>
            <a:cxnSpLocks/>
            <a:endCxn id="20" idx="3"/>
          </p:cNvCxnSpPr>
          <p:nvPr/>
        </p:nvCxnSpPr>
        <p:spPr>
          <a:xfrm flipV="1">
            <a:off x="2179847" y="3807942"/>
            <a:ext cx="1724698" cy="13059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61FB10-2203-5E95-320D-68457B328AD0}"/>
              </a:ext>
            </a:extLst>
          </p:cNvPr>
          <p:cNvCxnSpPr>
            <a:cxnSpLocks/>
          </p:cNvCxnSpPr>
          <p:nvPr/>
        </p:nvCxnSpPr>
        <p:spPr>
          <a:xfrm flipV="1">
            <a:off x="3977865" y="1649181"/>
            <a:ext cx="2617755" cy="21184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8BCEC5-3127-9526-ACB5-56C09EAA7839}"/>
                  </a:ext>
                </a:extLst>
              </p:cNvPr>
              <p:cNvSpPr txBox="1"/>
              <p:nvPr/>
            </p:nvSpPr>
            <p:spPr>
              <a:xfrm>
                <a:off x="3655516" y="3778055"/>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(0.4,0.4)</m:t>
                      </m:r>
                    </m:oMath>
                  </m:oMathPara>
                </a14:m>
                <a:endParaRPr lang="en-US" dirty="0"/>
              </a:p>
            </p:txBody>
          </p:sp>
        </mc:Choice>
        <mc:Fallback xmlns="">
          <p:sp>
            <p:nvSpPr>
              <p:cNvPr id="28" name="TextBox 27">
                <a:extLst>
                  <a:ext uri="{FF2B5EF4-FFF2-40B4-BE49-F238E27FC236}">
                    <a16:creationId xmlns:a16="http://schemas.microsoft.com/office/drawing/2014/main" id="{748BCEC5-3127-9526-ACB5-56C09EAA7839}"/>
                  </a:ext>
                </a:extLst>
              </p:cNvPr>
              <p:cNvSpPr txBox="1">
                <a:spLocks noRot="1" noChangeAspect="1" noMove="1" noResize="1" noEditPoints="1" noAdjustHandles="1" noChangeArrowheads="1" noChangeShapeType="1" noTextEdit="1"/>
              </p:cNvSpPr>
              <p:nvPr/>
            </p:nvSpPr>
            <p:spPr>
              <a:xfrm>
                <a:off x="3655516" y="3778055"/>
                <a:ext cx="1714500"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4C707-43C0-E8B7-76A6-EABA3CEC748E}"/>
                  </a:ext>
                </a:extLst>
              </p:cNvPr>
              <p:cNvSpPr txBox="1"/>
              <p:nvPr/>
            </p:nvSpPr>
            <p:spPr>
              <a:xfrm>
                <a:off x="6466275" y="1555432"/>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(0.8,0.8)</m:t>
                      </m:r>
                    </m:oMath>
                  </m:oMathPara>
                </a14:m>
                <a:endParaRPr lang="en-US" dirty="0"/>
              </a:p>
            </p:txBody>
          </p:sp>
        </mc:Choice>
        <mc:Fallback xmlns="">
          <p:sp>
            <p:nvSpPr>
              <p:cNvPr id="29" name="TextBox 28">
                <a:extLst>
                  <a:ext uri="{FF2B5EF4-FFF2-40B4-BE49-F238E27FC236}">
                    <a16:creationId xmlns:a16="http://schemas.microsoft.com/office/drawing/2014/main" id="{FBB4C707-43C0-E8B7-76A6-EABA3CEC748E}"/>
                  </a:ext>
                </a:extLst>
              </p:cNvPr>
              <p:cNvSpPr txBox="1">
                <a:spLocks noRot="1" noChangeAspect="1" noMove="1" noResize="1" noEditPoints="1" noAdjustHandles="1" noChangeArrowheads="1" noChangeShapeType="1" noTextEdit="1"/>
              </p:cNvSpPr>
              <p:nvPr/>
            </p:nvSpPr>
            <p:spPr>
              <a:xfrm>
                <a:off x="6466275" y="1555432"/>
                <a:ext cx="1714500"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34005B-F430-A68A-ACB5-F857CA7F95DE}"/>
                  </a:ext>
                </a:extLst>
              </p:cNvPr>
              <p:cNvSpPr txBox="1"/>
              <p:nvPr/>
            </p:nvSpPr>
            <p:spPr>
              <a:xfrm>
                <a:off x="7004116" y="2677894"/>
                <a:ext cx="4392890" cy="707886"/>
              </a:xfrm>
              <a:prstGeom prst="rect">
                <a:avLst/>
              </a:prstGeom>
              <a:noFill/>
            </p:spPr>
            <p:txBody>
              <a:bodyPr wrap="square" rtlCol="0">
                <a:spAutoFit/>
              </a:bodyPr>
              <a:lstStyle/>
              <a:p>
                <a:r>
                  <a:rPr lang="en-US" sz="2000" dirty="0"/>
                  <a:t>What if there is an obstacle at </a:t>
                </a:r>
                <a14:m>
                  <m:oMath xmlns:m="http://schemas.openxmlformats.org/officeDocument/2006/math">
                    <m:r>
                      <a:rPr lang="en-US" sz="2000" b="0" i="1" smtClean="0">
                        <a:latin typeface="Cambria Math" panose="02040503050406030204" pitchFamily="18" charset="0"/>
                      </a:rPr>
                      <m:t>(0.16,0.17)</m:t>
                    </m:r>
                  </m:oMath>
                </a14:m>
                <a:r>
                  <a:rPr lang="en-US" sz="2000" dirty="0"/>
                  <a:t>? </a:t>
                </a:r>
              </a:p>
            </p:txBody>
          </p:sp>
        </mc:Choice>
        <mc:Fallback xmlns="">
          <p:sp>
            <p:nvSpPr>
              <p:cNvPr id="3" name="TextBox 2">
                <a:extLst>
                  <a:ext uri="{FF2B5EF4-FFF2-40B4-BE49-F238E27FC236}">
                    <a16:creationId xmlns:a16="http://schemas.microsoft.com/office/drawing/2014/main" id="{0234005B-F430-A68A-ACB5-F857CA7F95DE}"/>
                  </a:ext>
                </a:extLst>
              </p:cNvPr>
              <p:cNvSpPr txBox="1">
                <a:spLocks noRot="1" noChangeAspect="1" noMove="1" noResize="1" noEditPoints="1" noAdjustHandles="1" noChangeArrowheads="1" noChangeShapeType="1" noTextEdit="1"/>
              </p:cNvSpPr>
              <p:nvPr/>
            </p:nvSpPr>
            <p:spPr>
              <a:xfrm>
                <a:off x="7004116" y="2677894"/>
                <a:ext cx="4392890" cy="707886"/>
              </a:xfrm>
              <a:prstGeom prst="rect">
                <a:avLst/>
              </a:prstGeom>
              <a:blipFill>
                <a:blip r:embed="rId10"/>
                <a:stretch>
                  <a:fillRect l="-1526" t="-4310" b="-1465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11FA8E89-BC6A-0D84-A4CB-28A6033664B0}"/>
              </a:ext>
            </a:extLst>
          </p:cNvPr>
          <p:cNvSpPr txBox="1"/>
          <p:nvPr/>
        </p:nvSpPr>
        <p:spPr>
          <a:xfrm>
            <a:off x="7004116" y="3608778"/>
            <a:ext cx="1791092" cy="400110"/>
          </a:xfrm>
          <a:prstGeom prst="rect">
            <a:avLst/>
          </a:prstGeom>
          <a:noFill/>
        </p:spPr>
        <p:txBody>
          <a:bodyPr wrap="square" rtlCol="0">
            <a:spAutoFit/>
          </a:bodyPr>
          <a:lstStyle/>
          <a:p>
            <a:r>
              <a:rPr lang="en-US" sz="2000" dirty="0"/>
              <a:t>Will it be safe?</a:t>
            </a:r>
          </a:p>
        </p:txBody>
      </p:sp>
      <p:sp>
        <p:nvSpPr>
          <p:cNvPr id="19" name="TextBox 18">
            <a:extLst>
              <a:ext uri="{FF2B5EF4-FFF2-40B4-BE49-F238E27FC236}">
                <a16:creationId xmlns:a16="http://schemas.microsoft.com/office/drawing/2014/main" id="{8E2B0816-F2EA-0AFC-85AF-40D2ED110FE7}"/>
              </a:ext>
            </a:extLst>
          </p:cNvPr>
          <p:cNvSpPr txBox="1"/>
          <p:nvPr/>
        </p:nvSpPr>
        <p:spPr>
          <a:xfrm>
            <a:off x="8785781" y="3607887"/>
            <a:ext cx="722971" cy="400110"/>
          </a:xfrm>
          <a:prstGeom prst="rect">
            <a:avLst/>
          </a:prstGeom>
          <a:noFill/>
        </p:spPr>
        <p:txBody>
          <a:bodyPr wrap="square" rtlCol="0">
            <a:spAutoFit/>
          </a:bodyPr>
          <a:lstStyle/>
          <a:p>
            <a:r>
              <a:rPr lang="en-US" sz="2000" b="1" dirty="0">
                <a:solidFill>
                  <a:schemeClr val="accent6"/>
                </a:solidFill>
              </a:rPr>
              <a:t>Yes!</a:t>
            </a:r>
          </a:p>
        </p:txBody>
      </p:sp>
    </p:spTree>
    <p:extLst>
      <p:ext uri="{BB962C8B-B14F-4D97-AF65-F5344CB8AC3E}">
        <p14:creationId xmlns:p14="http://schemas.microsoft.com/office/powerpoint/2010/main" val="18856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D1C92-017D-39A2-2300-E3CF6809D9C9}"/>
              </a:ext>
            </a:extLst>
          </p:cNvPr>
          <p:cNvPicPr>
            <a:picLocks noChangeAspect="1"/>
          </p:cNvPicPr>
          <p:nvPr/>
        </p:nvPicPr>
        <p:blipFill>
          <a:blip r:embed="rId3"/>
          <a:stretch>
            <a:fillRect/>
          </a:stretch>
        </p:blipFill>
        <p:spPr>
          <a:xfrm rot="16200000">
            <a:off x="699909" y="5600882"/>
            <a:ext cx="819762" cy="381249"/>
          </a:xfrm>
          <a:prstGeom prst="rect">
            <a:avLst/>
          </a:prstGeom>
        </p:spPr>
      </p:pic>
      <p:cxnSp>
        <p:nvCxnSpPr>
          <p:cNvPr id="5" name="Straight Arrow Connector 4">
            <a:extLst>
              <a:ext uri="{FF2B5EF4-FFF2-40B4-BE49-F238E27FC236}">
                <a16:creationId xmlns:a16="http://schemas.microsoft.com/office/drawing/2014/main" id="{1377C635-443B-BE36-4BD8-A54BF4417C96}"/>
              </a:ext>
            </a:extLst>
          </p:cNvPr>
          <p:cNvCxnSpPr>
            <a:cxnSpLocks/>
          </p:cNvCxnSpPr>
          <p:nvPr/>
        </p:nvCxnSpPr>
        <p:spPr>
          <a:xfrm flipV="1">
            <a:off x="714375" y="266700"/>
            <a:ext cx="0" cy="612457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4CEFF5D-0A44-6873-5A68-29232E0160F0}"/>
              </a:ext>
            </a:extLst>
          </p:cNvPr>
          <p:cNvCxnSpPr>
            <a:cxnSpLocks/>
          </p:cNvCxnSpPr>
          <p:nvPr/>
        </p:nvCxnSpPr>
        <p:spPr>
          <a:xfrm>
            <a:off x="695134" y="6381750"/>
            <a:ext cx="6810566"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681BC6-4214-B556-4015-4358417827C1}"/>
                  </a:ext>
                </a:extLst>
              </p:cNvPr>
              <p:cNvSpPr txBox="1"/>
              <p:nvPr/>
            </p:nvSpPr>
            <p:spPr>
              <a:xfrm>
                <a:off x="1926432" y="6315075"/>
                <a:ext cx="3648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𝑥</m:t>
                      </m:r>
                    </m:oMath>
                  </m:oMathPara>
                </a14:m>
                <a:endParaRPr lang="en-US" sz="2400" dirty="0">
                  <a:solidFill>
                    <a:schemeClr val="accent1"/>
                  </a:solidFill>
                </a:endParaRPr>
              </a:p>
            </p:txBody>
          </p:sp>
        </mc:Choice>
        <mc:Fallback xmlns="">
          <p:sp>
            <p:nvSpPr>
              <p:cNvPr id="7" name="TextBox 6">
                <a:extLst>
                  <a:ext uri="{FF2B5EF4-FFF2-40B4-BE49-F238E27FC236}">
                    <a16:creationId xmlns:a16="http://schemas.microsoft.com/office/drawing/2014/main" id="{F2681BC6-4214-B556-4015-4358417827C1}"/>
                  </a:ext>
                </a:extLst>
              </p:cNvPr>
              <p:cNvSpPr txBox="1">
                <a:spLocks noRot="1" noChangeAspect="1" noMove="1" noResize="1" noEditPoints="1" noAdjustHandles="1" noChangeArrowheads="1" noChangeShapeType="1" noTextEdit="1"/>
              </p:cNvSpPr>
              <p:nvPr/>
            </p:nvSpPr>
            <p:spPr>
              <a:xfrm>
                <a:off x="1926432" y="6315075"/>
                <a:ext cx="3648075"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EC91E0-FC36-0F2A-92FB-BF805E3C2256}"/>
                  </a:ext>
                </a:extLst>
              </p:cNvPr>
              <p:cNvSpPr txBox="1"/>
              <p:nvPr/>
            </p:nvSpPr>
            <p:spPr>
              <a:xfrm>
                <a:off x="109195" y="3198167"/>
                <a:ext cx="585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𝑦</m:t>
                      </m:r>
                    </m:oMath>
                  </m:oMathPara>
                </a14:m>
                <a:endParaRPr lang="en-US" sz="2400" dirty="0">
                  <a:solidFill>
                    <a:schemeClr val="accent1"/>
                  </a:solidFill>
                </a:endParaRPr>
              </a:p>
            </p:txBody>
          </p:sp>
        </mc:Choice>
        <mc:Fallback xmlns="">
          <p:sp>
            <p:nvSpPr>
              <p:cNvPr id="8" name="TextBox 7">
                <a:extLst>
                  <a:ext uri="{FF2B5EF4-FFF2-40B4-BE49-F238E27FC236}">
                    <a16:creationId xmlns:a16="http://schemas.microsoft.com/office/drawing/2014/main" id="{15EC91E0-FC36-0F2A-92FB-BF805E3C2256}"/>
                  </a:ext>
                </a:extLst>
              </p:cNvPr>
              <p:cNvSpPr txBox="1">
                <a:spLocks noRot="1" noChangeAspect="1" noMove="1" noResize="1" noEditPoints="1" noAdjustHandles="1" noChangeArrowheads="1" noChangeShapeType="1" noTextEdit="1"/>
              </p:cNvSpPr>
              <p:nvPr/>
            </p:nvSpPr>
            <p:spPr>
              <a:xfrm>
                <a:off x="109195" y="3198167"/>
                <a:ext cx="585939" cy="461665"/>
              </a:xfrm>
              <a:prstGeom prst="rect">
                <a:avLst/>
              </a:prstGeom>
              <a:blipFill>
                <a:blip r:embed="rId5"/>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727F60-228B-CDCD-CB2A-E5C4D6F2F9B7}"/>
                  </a:ext>
                </a:extLst>
              </p:cNvPr>
              <p:cNvSpPr txBox="1"/>
              <p:nvPr/>
            </p:nvSpPr>
            <p:spPr>
              <a:xfrm>
                <a:off x="1868940" y="282369"/>
                <a:ext cx="7890297" cy="830997"/>
              </a:xfrm>
              <a:prstGeom prst="rect">
                <a:avLst/>
              </a:prstGeom>
              <a:noFill/>
            </p:spPr>
            <p:txBody>
              <a:bodyPr wrap="square" rtlCol="0">
                <a:spAutoFit/>
              </a:bodyPr>
              <a:lstStyle/>
              <a:p>
                <a:pPr algn="ct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a14:m>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oMath>
                </a14:m>
                <a:r>
                  <a:rPr lang="en-US" sz="2400" b="0" i="1" dirty="0">
                    <a:latin typeface="Cambria Math" panose="02040503050406030204" pitchFamily="18" charset="0"/>
                  </a:rPr>
                  <a:t> </a:t>
                </a:r>
                <a:r>
                  <a:rPr lang="en-US" sz="2400" b="0" dirty="0">
                    <a:latin typeface="Cambria Math" panose="02040503050406030204" pitchFamily="18" charset="0"/>
                  </a:rPr>
                  <a:t>+</a:t>
                </a:r>
                <a:r>
                  <a:rPr lang="en-US" sz="2400" b="0" i="1" dirty="0">
                    <a:latin typeface="Cambria Math" panose="02040503050406030204" pitchFamily="18" charset="0"/>
                  </a:rPr>
                  <a:t> </a:t>
                </a:r>
                <a14:m>
                  <m:oMath xmlns:m="http://schemas.openxmlformats.org/officeDocument/2006/math">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a14:m>
                <a:endParaRPr lang="en-US" sz="24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−1</m:t>
                          </m:r>
                        </m:e>
                      </m:d>
                      <m:r>
                        <m:rPr>
                          <m:nor/>
                        </m:rPr>
                        <a:rPr lang="en-US" sz="2400" b="0" i="1" dirty="0">
                          <a:latin typeface="Cambria Math" panose="02040503050406030204" pitchFamily="18" charset="0"/>
                        </a:rPr>
                        <m:t> </m:t>
                      </m:r>
                      <m:r>
                        <m:rPr>
                          <m:nor/>
                        </m:rPr>
                        <a:rPr lang="en-US" sz="2400" b="0" dirty="0">
                          <a:latin typeface="Cambria Math" panose="02040503050406030204" pitchFamily="18" charset="0"/>
                        </a:rPr>
                        <m:t>+</m:t>
                      </m:r>
                      <m:r>
                        <m:rPr>
                          <m:nor/>
                        </m:rPr>
                        <a:rPr lang="en-US" sz="2400" b="0" i="1" dirty="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𝑡</m:t>
                          </m:r>
                          <m:r>
                            <a:rPr lang="en-US" sz="2400" i="1">
                              <a:latin typeface="Cambria Math" panose="02040503050406030204" pitchFamily="18" charset="0"/>
                            </a:rPr>
                            <m:t>−1</m:t>
                          </m:r>
                        </m:e>
                      </m:d>
                    </m:oMath>
                  </m:oMathPara>
                </a14:m>
                <a:endParaRPr lang="en-US" sz="2400" dirty="0"/>
              </a:p>
            </p:txBody>
          </p:sp>
        </mc:Choice>
        <mc:Fallback xmlns="">
          <p:sp>
            <p:nvSpPr>
              <p:cNvPr id="2" name="TextBox 1">
                <a:extLst>
                  <a:ext uri="{FF2B5EF4-FFF2-40B4-BE49-F238E27FC236}">
                    <a16:creationId xmlns:a16="http://schemas.microsoft.com/office/drawing/2014/main" id="{23727F60-228B-CDCD-CB2A-E5C4D6F2F9B7}"/>
                  </a:ext>
                </a:extLst>
              </p:cNvPr>
              <p:cNvSpPr txBox="1">
                <a:spLocks noRot="1" noChangeAspect="1" noMove="1" noResize="1" noEditPoints="1" noAdjustHandles="1" noChangeArrowheads="1" noChangeShapeType="1" noTextEdit="1"/>
              </p:cNvSpPr>
              <p:nvPr/>
            </p:nvSpPr>
            <p:spPr>
              <a:xfrm>
                <a:off x="1868940" y="282369"/>
                <a:ext cx="7890297" cy="830997"/>
              </a:xfrm>
              <a:prstGeom prst="rect">
                <a:avLst/>
              </a:prstGeom>
              <a:blipFill>
                <a:blip r:embed="rId6"/>
                <a:stretch>
                  <a:fillRect t="-5839" b="-5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4C5479-474B-EEDD-3982-61D59ABDA83C}"/>
                  </a:ext>
                </a:extLst>
              </p:cNvPr>
              <p:cNvSpPr txBox="1"/>
              <p:nvPr/>
            </p:nvSpPr>
            <p:spPr>
              <a:xfrm>
                <a:off x="1868940" y="5083200"/>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(0.2,0.2)</m:t>
                      </m:r>
                    </m:oMath>
                  </m:oMathPara>
                </a14:m>
                <a:endParaRPr lang="en-US" dirty="0"/>
              </a:p>
            </p:txBody>
          </p:sp>
        </mc:Choice>
        <mc:Fallback xmlns="">
          <p:sp>
            <p:nvSpPr>
              <p:cNvPr id="9" name="TextBox 8">
                <a:extLst>
                  <a:ext uri="{FF2B5EF4-FFF2-40B4-BE49-F238E27FC236}">
                    <a16:creationId xmlns:a16="http://schemas.microsoft.com/office/drawing/2014/main" id="{8C4C5479-474B-EEDD-3982-61D59ABDA83C}"/>
                  </a:ext>
                </a:extLst>
              </p:cNvPr>
              <p:cNvSpPr txBox="1">
                <a:spLocks noRot="1" noChangeAspect="1" noMove="1" noResize="1" noEditPoints="1" noAdjustHandles="1" noChangeArrowheads="1" noChangeShapeType="1" noTextEdit="1"/>
              </p:cNvSpPr>
              <p:nvPr/>
            </p:nvSpPr>
            <p:spPr>
              <a:xfrm>
                <a:off x="1868940" y="5083200"/>
                <a:ext cx="1714500" cy="369332"/>
              </a:xfrm>
              <a:prstGeom prst="rect">
                <a:avLst/>
              </a:prstGeom>
              <a:blipFill>
                <a:blip r:embed="rId7"/>
                <a:stretch>
                  <a:fillRect b="-13333"/>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DDC27367-F16C-6297-153E-BBCF6FE7A21E}"/>
              </a:ext>
            </a:extLst>
          </p:cNvPr>
          <p:cNvSpPr/>
          <p:nvPr/>
        </p:nvSpPr>
        <p:spPr>
          <a:xfrm>
            <a:off x="2002835" y="5075077"/>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D429250-CDC1-FFB5-6193-D56F6C1F1B4D}"/>
                  </a:ext>
                </a:extLst>
              </p:cNvPr>
              <p:cNvSpPr txBox="1"/>
              <p:nvPr/>
            </p:nvSpPr>
            <p:spPr>
              <a:xfrm>
                <a:off x="1071565" y="5942504"/>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(0.1,0.1)</m:t>
                      </m:r>
                    </m:oMath>
                  </m:oMathPara>
                </a14:m>
                <a:endParaRPr lang="en-US" dirty="0"/>
              </a:p>
            </p:txBody>
          </p:sp>
        </mc:Choice>
        <mc:Fallback xmlns="">
          <p:sp>
            <p:nvSpPr>
              <p:cNvPr id="16" name="TextBox 15">
                <a:extLst>
                  <a:ext uri="{FF2B5EF4-FFF2-40B4-BE49-F238E27FC236}">
                    <a16:creationId xmlns:a16="http://schemas.microsoft.com/office/drawing/2014/main" id="{DD429250-CDC1-FFB5-6193-D56F6C1F1B4D}"/>
                  </a:ext>
                </a:extLst>
              </p:cNvPr>
              <p:cNvSpPr txBox="1">
                <a:spLocks noRot="1" noChangeAspect="1" noMove="1" noResize="1" noEditPoints="1" noAdjustHandles="1" noChangeArrowheads="1" noChangeShapeType="1" noTextEdit="1"/>
              </p:cNvSpPr>
              <p:nvPr/>
            </p:nvSpPr>
            <p:spPr>
              <a:xfrm>
                <a:off x="1071565" y="5942504"/>
                <a:ext cx="1714500" cy="369332"/>
              </a:xfrm>
              <a:prstGeom prst="rect">
                <a:avLst/>
              </a:prstGeom>
              <a:blipFill>
                <a:blip r:embed="rId8"/>
                <a:stretch>
                  <a:fillRect b="-13333"/>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DF8A248-64BC-F91C-3454-F89870FD161B}"/>
              </a:ext>
            </a:extLst>
          </p:cNvPr>
          <p:cNvCxnSpPr>
            <a:cxnSpLocks/>
            <a:endCxn id="15" idx="7"/>
          </p:cNvCxnSpPr>
          <p:nvPr/>
        </p:nvCxnSpPr>
        <p:spPr>
          <a:xfrm flipV="1">
            <a:off x="1416796" y="5099927"/>
            <a:ext cx="763051" cy="6348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F3B88A5-767E-D764-F937-4385200FCEFB}"/>
              </a:ext>
            </a:extLst>
          </p:cNvPr>
          <p:cNvSpPr/>
          <p:nvPr/>
        </p:nvSpPr>
        <p:spPr>
          <a:xfrm>
            <a:off x="3874174" y="3663109"/>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ED1EC0F-0218-4BDE-640E-60254D234E3E}"/>
              </a:ext>
            </a:extLst>
          </p:cNvPr>
          <p:cNvSpPr/>
          <p:nvPr/>
        </p:nvSpPr>
        <p:spPr>
          <a:xfrm>
            <a:off x="6592474" y="1507358"/>
            <a:ext cx="207383" cy="1696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06D4CA3-F6AF-89EC-7B64-7195FD672966}"/>
              </a:ext>
            </a:extLst>
          </p:cNvPr>
          <p:cNvCxnSpPr>
            <a:cxnSpLocks/>
            <a:endCxn id="20" idx="3"/>
          </p:cNvCxnSpPr>
          <p:nvPr/>
        </p:nvCxnSpPr>
        <p:spPr>
          <a:xfrm flipV="1">
            <a:off x="2179847" y="3807942"/>
            <a:ext cx="1724698" cy="13059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61FB10-2203-5E95-320D-68457B328AD0}"/>
              </a:ext>
            </a:extLst>
          </p:cNvPr>
          <p:cNvCxnSpPr>
            <a:cxnSpLocks/>
          </p:cNvCxnSpPr>
          <p:nvPr/>
        </p:nvCxnSpPr>
        <p:spPr>
          <a:xfrm flipV="1">
            <a:off x="3977865" y="1649181"/>
            <a:ext cx="2617755" cy="21184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48BCEC5-3127-9526-ACB5-56C09EAA7839}"/>
                  </a:ext>
                </a:extLst>
              </p:cNvPr>
              <p:cNvSpPr txBox="1"/>
              <p:nvPr/>
            </p:nvSpPr>
            <p:spPr>
              <a:xfrm>
                <a:off x="3655516" y="3778055"/>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(0.4,0.4)</m:t>
                      </m:r>
                    </m:oMath>
                  </m:oMathPara>
                </a14:m>
                <a:endParaRPr lang="en-US" dirty="0"/>
              </a:p>
            </p:txBody>
          </p:sp>
        </mc:Choice>
        <mc:Fallback xmlns="">
          <p:sp>
            <p:nvSpPr>
              <p:cNvPr id="28" name="TextBox 27">
                <a:extLst>
                  <a:ext uri="{FF2B5EF4-FFF2-40B4-BE49-F238E27FC236}">
                    <a16:creationId xmlns:a16="http://schemas.microsoft.com/office/drawing/2014/main" id="{748BCEC5-3127-9526-ACB5-56C09EAA7839}"/>
                  </a:ext>
                </a:extLst>
              </p:cNvPr>
              <p:cNvSpPr txBox="1">
                <a:spLocks noRot="1" noChangeAspect="1" noMove="1" noResize="1" noEditPoints="1" noAdjustHandles="1" noChangeArrowheads="1" noChangeShapeType="1" noTextEdit="1"/>
              </p:cNvSpPr>
              <p:nvPr/>
            </p:nvSpPr>
            <p:spPr>
              <a:xfrm>
                <a:off x="3655516" y="3778055"/>
                <a:ext cx="1714500" cy="369332"/>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B4C707-43C0-E8B7-76A6-EABA3CEC748E}"/>
                  </a:ext>
                </a:extLst>
              </p:cNvPr>
              <p:cNvSpPr txBox="1"/>
              <p:nvPr/>
            </p:nvSpPr>
            <p:spPr>
              <a:xfrm>
                <a:off x="6466275" y="1555432"/>
                <a:ext cx="17145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(0.8,0.8)</m:t>
                      </m:r>
                    </m:oMath>
                  </m:oMathPara>
                </a14:m>
                <a:endParaRPr lang="en-US" dirty="0"/>
              </a:p>
            </p:txBody>
          </p:sp>
        </mc:Choice>
        <mc:Fallback xmlns="">
          <p:sp>
            <p:nvSpPr>
              <p:cNvPr id="29" name="TextBox 28">
                <a:extLst>
                  <a:ext uri="{FF2B5EF4-FFF2-40B4-BE49-F238E27FC236}">
                    <a16:creationId xmlns:a16="http://schemas.microsoft.com/office/drawing/2014/main" id="{FBB4C707-43C0-E8B7-76A6-EABA3CEC748E}"/>
                  </a:ext>
                </a:extLst>
              </p:cNvPr>
              <p:cNvSpPr txBox="1">
                <a:spLocks noRot="1" noChangeAspect="1" noMove="1" noResize="1" noEditPoints="1" noAdjustHandles="1" noChangeArrowheads="1" noChangeShapeType="1" noTextEdit="1"/>
              </p:cNvSpPr>
              <p:nvPr/>
            </p:nvSpPr>
            <p:spPr>
              <a:xfrm>
                <a:off x="6466275" y="1555432"/>
                <a:ext cx="1714500" cy="369332"/>
              </a:xfrm>
              <a:prstGeom prst="rect">
                <a:avLst/>
              </a:prstGeom>
              <a:blipFill>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C0182AD-B18E-DE1E-3AC7-36DCA904D21E}"/>
                  </a:ext>
                </a:extLst>
              </p:cNvPr>
              <p:cNvSpPr txBox="1"/>
              <p:nvPr/>
            </p:nvSpPr>
            <p:spPr>
              <a:xfrm>
                <a:off x="8803822" y="719470"/>
                <a:ext cx="303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m:t>
                      </m:r>
                      <m:r>
                        <a:rPr lang="en-US" sz="2400" b="0" i="1" smtClean="0">
                          <a:latin typeface="Cambria Math" panose="02040503050406030204" pitchFamily="18" charset="0"/>
                        </a:rPr>
                        <m:t>𝑦</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=(0.1,0.1)</m:t>
                      </m:r>
                    </m:oMath>
                  </m:oMathPara>
                </a14:m>
                <a:endParaRPr lang="en-US" sz="2400" dirty="0"/>
              </a:p>
            </p:txBody>
          </p:sp>
        </mc:Choice>
        <mc:Fallback xmlns="">
          <p:sp>
            <p:nvSpPr>
              <p:cNvPr id="10" name="TextBox 9">
                <a:extLst>
                  <a:ext uri="{FF2B5EF4-FFF2-40B4-BE49-F238E27FC236}">
                    <a16:creationId xmlns:a16="http://schemas.microsoft.com/office/drawing/2014/main" id="{3C0182AD-B18E-DE1E-3AC7-36DCA904D21E}"/>
                  </a:ext>
                </a:extLst>
              </p:cNvPr>
              <p:cNvSpPr txBox="1">
                <a:spLocks noRot="1" noChangeAspect="1" noMove="1" noResize="1" noEditPoints="1" noAdjustHandles="1" noChangeArrowheads="1" noChangeShapeType="1" noTextEdit="1"/>
              </p:cNvSpPr>
              <p:nvPr/>
            </p:nvSpPr>
            <p:spPr>
              <a:xfrm>
                <a:off x="8803822" y="719470"/>
                <a:ext cx="3038476" cy="461665"/>
              </a:xfrm>
              <a:prstGeom prst="rect">
                <a:avLst/>
              </a:prstGeom>
              <a:blipFill>
                <a:blip r:embed="rId11"/>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E0C3B5F-52EA-CC72-6385-0D288AF9D963}"/>
                  </a:ext>
                </a:extLst>
              </p:cNvPr>
              <p:cNvSpPr txBox="1"/>
              <p:nvPr/>
            </p:nvSpPr>
            <p:spPr>
              <a:xfrm>
                <a:off x="8550870" y="3305979"/>
                <a:ext cx="303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[0.1,0.3]</m:t>
                      </m:r>
                    </m:oMath>
                  </m:oMathPara>
                </a14:m>
                <a:endParaRPr lang="en-US" sz="2400" dirty="0"/>
              </a:p>
            </p:txBody>
          </p:sp>
        </mc:Choice>
        <mc:Fallback xmlns="">
          <p:sp>
            <p:nvSpPr>
              <p:cNvPr id="11" name="TextBox 10">
                <a:extLst>
                  <a:ext uri="{FF2B5EF4-FFF2-40B4-BE49-F238E27FC236}">
                    <a16:creationId xmlns:a16="http://schemas.microsoft.com/office/drawing/2014/main" id="{CE0C3B5F-52EA-CC72-6385-0D288AF9D963}"/>
                  </a:ext>
                </a:extLst>
              </p:cNvPr>
              <p:cNvSpPr txBox="1">
                <a:spLocks noRot="1" noChangeAspect="1" noMove="1" noResize="1" noEditPoints="1" noAdjustHandles="1" noChangeArrowheads="1" noChangeShapeType="1" noTextEdit="1"/>
              </p:cNvSpPr>
              <p:nvPr/>
            </p:nvSpPr>
            <p:spPr>
              <a:xfrm>
                <a:off x="8550870" y="3305979"/>
                <a:ext cx="3038476" cy="461665"/>
              </a:xfrm>
              <a:prstGeom prst="rect">
                <a:avLst/>
              </a:prstGeom>
              <a:blipFill>
                <a:blip r:embed="rId12"/>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5B939CA-D813-F0ED-1203-CBB7D13592E1}"/>
                  </a:ext>
                </a:extLst>
              </p:cNvPr>
              <p:cNvSpPr txBox="1"/>
              <p:nvPr/>
            </p:nvSpPr>
            <p:spPr>
              <a:xfrm>
                <a:off x="8550870" y="3799388"/>
                <a:ext cx="303847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i="1" smtClean="0">
                          <a:latin typeface="Cambria Math" panose="02040503050406030204" pitchFamily="18" charset="0"/>
                        </a:rPr>
                        <m:t>y</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rPr>
                        <m:t>= [0.4,0.5]</m:t>
                      </m:r>
                    </m:oMath>
                  </m:oMathPara>
                </a14:m>
                <a:endParaRPr lang="en-US" sz="2400" dirty="0"/>
              </a:p>
            </p:txBody>
          </p:sp>
        </mc:Choice>
        <mc:Fallback xmlns="">
          <p:sp>
            <p:nvSpPr>
              <p:cNvPr id="13" name="TextBox 12">
                <a:extLst>
                  <a:ext uri="{FF2B5EF4-FFF2-40B4-BE49-F238E27FC236}">
                    <a16:creationId xmlns:a16="http://schemas.microsoft.com/office/drawing/2014/main" id="{05B939CA-D813-F0ED-1203-CBB7D13592E1}"/>
                  </a:ext>
                </a:extLst>
              </p:cNvPr>
              <p:cNvSpPr txBox="1">
                <a:spLocks noRot="1" noChangeAspect="1" noMove="1" noResize="1" noEditPoints="1" noAdjustHandles="1" noChangeArrowheads="1" noChangeShapeType="1" noTextEdit="1"/>
              </p:cNvSpPr>
              <p:nvPr/>
            </p:nvSpPr>
            <p:spPr>
              <a:xfrm>
                <a:off x="8550870" y="3799388"/>
                <a:ext cx="3038476" cy="461665"/>
              </a:xfrm>
              <a:prstGeom prst="rect">
                <a:avLst/>
              </a:prstGeom>
              <a:blipFill>
                <a:blip r:embed="rId13"/>
                <a:stretch>
                  <a:fillRect b="-1710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971FCB07-7482-492C-20D4-B20C8511B7FD}"/>
              </a:ext>
            </a:extLst>
          </p:cNvPr>
          <p:cNvSpPr txBox="1"/>
          <p:nvPr/>
        </p:nvSpPr>
        <p:spPr>
          <a:xfrm>
            <a:off x="8972989" y="2637247"/>
            <a:ext cx="1772239" cy="523220"/>
          </a:xfrm>
          <a:prstGeom prst="rect">
            <a:avLst/>
          </a:prstGeom>
          <a:noFill/>
        </p:spPr>
        <p:txBody>
          <a:bodyPr wrap="square" rtlCol="0">
            <a:spAutoFit/>
          </a:bodyPr>
          <a:lstStyle/>
          <a:p>
            <a:r>
              <a:rPr lang="en-US" sz="2800" dirty="0"/>
              <a:t>What if?</a:t>
            </a:r>
          </a:p>
        </p:txBody>
      </p:sp>
      <p:sp>
        <p:nvSpPr>
          <p:cNvPr id="17" name="TextBox 16">
            <a:extLst>
              <a:ext uri="{FF2B5EF4-FFF2-40B4-BE49-F238E27FC236}">
                <a16:creationId xmlns:a16="http://schemas.microsoft.com/office/drawing/2014/main" id="{A90807E4-1787-19E9-9639-1ABF2EE51606}"/>
              </a:ext>
            </a:extLst>
          </p:cNvPr>
          <p:cNvSpPr txBox="1"/>
          <p:nvPr/>
        </p:nvSpPr>
        <p:spPr>
          <a:xfrm>
            <a:off x="7920039" y="4744419"/>
            <a:ext cx="3922259" cy="830997"/>
          </a:xfrm>
          <a:prstGeom prst="rect">
            <a:avLst/>
          </a:prstGeom>
          <a:noFill/>
        </p:spPr>
        <p:txBody>
          <a:bodyPr wrap="square" rtlCol="0">
            <a:spAutoFit/>
          </a:bodyPr>
          <a:lstStyle/>
          <a:p>
            <a:r>
              <a:rPr lang="en-US" sz="2400" dirty="0"/>
              <a:t>How many trajectories are possible?</a:t>
            </a:r>
          </a:p>
        </p:txBody>
      </p:sp>
      <p:sp>
        <p:nvSpPr>
          <p:cNvPr id="22" name="TextBox 21">
            <a:extLst>
              <a:ext uri="{FF2B5EF4-FFF2-40B4-BE49-F238E27FC236}">
                <a16:creationId xmlns:a16="http://schemas.microsoft.com/office/drawing/2014/main" id="{528A28A6-B4E7-C8F0-2C01-250F7CD019D2}"/>
              </a:ext>
            </a:extLst>
          </p:cNvPr>
          <p:cNvSpPr txBox="1"/>
          <p:nvPr/>
        </p:nvSpPr>
        <p:spPr>
          <a:xfrm>
            <a:off x="7920038" y="5780630"/>
            <a:ext cx="3922259" cy="461665"/>
          </a:xfrm>
          <a:prstGeom prst="rect">
            <a:avLst/>
          </a:prstGeom>
          <a:noFill/>
        </p:spPr>
        <p:txBody>
          <a:bodyPr wrap="square" rtlCol="0">
            <a:spAutoFit/>
          </a:bodyPr>
          <a:lstStyle/>
          <a:p>
            <a:r>
              <a:rPr lang="en-US" sz="2400" dirty="0"/>
              <a:t>How do you check safety?</a:t>
            </a:r>
          </a:p>
        </p:txBody>
      </p:sp>
    </p:spTree>
    <p:extLst>
      <p:ext uri="{BB962C8B-B14F-4D97-AF65-F5344CB8AC3E}">
        <p14:creationId xmlns:p14="http://schemas.microsoft.com/office/powerpoint/2010/main" val="20163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7"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3593E16-6EEF-281B-8C1B-687324491B32}"/>
              </a:ext>
            </a:extLst>
          </p:cNvPr>
          <p:cNvSpPr/>
          <p:nvPr/>
        </p:nvSpPr>
        <p:spPr>
          <a:xfrm>
            <a:off x="7142452" y="1857872"/>
            <a:ext cx="4975567" cy="4557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b="1" dirty="0"/>
              <a:t>Modeling Errors:</a:t>
            </a:r>
            <a:r>
              <a:rPr lang="en-US" sz="2800" dirty="0"/>
              <a:t> Mass, Acceleration, </a:t>
            </a:r>
            <a:r>
              <a:rPr lang="en-US" sz="2800" i="1" dirty="0"/>
              <a:t>etc.</a:t>
            </a:r>
            <a:br>
              <a:rPr lang="en-US" sz="2800" i="1" dirty="0"/>
            </a:br>
            <a:endParaRPr lang="en-US" sz="2800" i="1" dirty="0"/>
          </a:p>
          <a:p>
            <a:pPr marL="285750" indent="-285750">
              <a:buFont typeface="Arial" panose="020B0604020202020204" pitchFamily="34" charset="0"/>
              <a:buChar char="•"/>
            </a:pPr>
            <a:r>
              <a:rPr lang="en-US" sz="2800" b="1" dirty="0"/>
              <a:t>Dynamic Environment:</a:t>
            </a:r>
            <a:r>
              <a:rPr lang="en-US" sz="2800" dirty="0"/>
              <a:t> Humans and Robots Collaborating.</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Perception Errors of DNNs.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dirty="0"/>
              <a:t>Timing Uncertainties. </a:t>
            </a:r>
          </a:p>
        </p:txBody>
      </p:sp>
      <p:sp>
        <p:nvSpPr>
          <p:cNvPr id="2" name="Title 1">
            <a:extLst>
              <a:ext uri="{FF2B5EF4-FFF2-40B4-BE49-F238E27FC236}">
                <a16:creationId xmlns:a16="http://schemas.microsoft.com/office/drawing/2014/main" id="{0AACB4E6-DF5E-8422-A71D-EFAD25EE9730}"/>
              </a:ext>
            </a:extLst>
          </p:cNvPr>
          <p:cNvSpPr>
            <a:spLocks noGrp="1"/>
          </p:cNvSpPr>
          <p:nvPr>
            <p:ph type="title"/>
          </p:nvPr>
        </p:nvSpPr>
        <p:spPr/>
        <p:txBody>
          <a:bodyPr/>
          <a:lstStyle/>
          <a:p>
            <a:r>
              <a:rPr lang="en-US" dirty="0"/>
              <a:t>Autonomous Systems Under Uncertainties</a:t>
            </a:r>
          </a:p>
        </p:txBody>
      </p:sp>
      <p:sp>
        <p:nvSpPr>
          <p:cNvPr id="4" name="Slide Number Placeholder 3">
            <a:extLst>
              <a:ext uri="{FF2B5EF4-FFF2-40B4-BE49-F238E27FC236}">
                <a16:creationId xmlns:a16="http://schemas.microsoft.com/office/drawing/2014/main" id="{92ECD4F5-156A-8D61-605E-62FE9C9F67BC}"/>
              </a:ext>
            </a:extLst>
          </p:cNvPr>
          <p:cNvSpPr>
            <a:spLocks noGrp="1"/>
          </p:cNvSpPr>
          <p:nvPr>
            <p:ph type="sldNum" sz="quarter" idx="12"/>
          </p:nvPr>
        </p:nvSpPr>
        <p:spPr/>
        <p:txBody>
          <a:bodyPr/>
          <a:lstStyle/>
          <a:p>
            <a:fld id="{B392AAF0-0CAC-4CA5-9E42-8E9959BF3BF2}" type="slidenum">
              <a:rPr lang="en-US" smtClean="0"/>
              <a:t>24</a:t>
            </a:fld>
            <a:endParaRPr lang="en-US"/>
          </a:p>
        </p:txBody>
      </p:sp>
      <p:sp>
        <p:nvSpPr>
          <p:cNvPr id="5" name="TextBox 4">
            <a:extLst>
              <a:ext uri="{FF2B5EF4-FFF2-40B4-BE49-F238E27FC236}">
                <a16:creationId xmlns:a16="http://schemas.microsoft.com/office/drawing/2014/main" id="{CA0EAF9E-5DE9-A977-22FE-8AEBD769FC5A}"/>
              </a:ext>
            </a:extLst>
          </p:cNvPr>
          <p:cNvSpPr txBox="1"/>
          <p:nvPr/>
        </p:nvSpPr>
        <p:spPr>
          <a:xfrm>
            <a:off x="838200" y="1429078"/>
            <a:ext cx="4119239" cy="523220"/>
          </a:xfrm>
          <a:prstGeom prst="rect">
            <a:avLst/>
          </a:prstGeom>
          <a:noFill/>
        </p:spPr>
        <p:txBody>
          <a:bodyPr wrap="square" rtlCol="0">
            <a:spAutoFit/>
          </a:bodyPr>
          <a:lstStyle/>
          <a:p>
            <a:r>
              <a:rPr lang="en-US" sz="2800" b="1" u="sng" dirty="0">
                <a:solidFill>
                  <a:srgbClr val="0070C0"/>
                </a:solidFill>
              </a:rPr>
              <a:t>Autonomous Systems</a:t>
            </a:r>
          </a:p>
        </p:txBody>
      </p:sp>
      <p:pic>
        <p:nvPicPr>
          <p:cNvPr id="1026" name="Picture 2" descr="DJI Mavic 2 Enterprise Advanced Drone Front">
            <a:extLst>
              <a:ext uri="{FF2B5EF4-FFF2-40B4-BE49-F238E27FC236}">
                <a16:creationId xmlns:a16="http://schemas.microsoft.com/office/drawing/2014/main" id="{275FB702-2303-E8FF-5C5D-6EE0D5F9B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5576"/>
            <a:ext cx="217543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slas using driver-assist systems were involved in 273 crashes over the  past 9 months, according to NHTSA - CNN">
            <a:extLst>
              <a:ext uri="{FF2B5EF4-FFF2-40B4-BE49-F238E27FC236}">
                <a16:creationId xmlns:a16="http://schemas.microsoft.com/office/drawing/2014/main" id="{2ADD6BFD-051E-5591-E0D1-B48C01A45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9288" y="2633101"/>
            <a:ext cx="2774386"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vante Integra SL Anesthesia Machine - Avante Health Solutions">
            <a:extLst>
              <a:ext uri="{FF2B5EF4-FFF2-40B4-BE49-F238E27FC236}">
                <a16:creationId xmlns:a16="http://schemas.microsoft.com/office/drawing/2014/main" id="{B52A3776-6F2D-9FA6-6AF7-57A032663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993" y="4083614"/>
            <a:ext cx="2774386" cy="27743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perX 250 Robot Arm">
            <a:extLst>
              <a:ext uri="{FF2B5EF4-FFF2-40B4-BE49-F238E27FC236}">
                <a16:creationId xmlns:a16="http://schemas.microsoft.com/office/drawing/2014/main" id="{0B72FCE2-DF9C-6FA4-5B84-D90F075A54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506" y="4292600"/>
            <a:ext cx="2428875" cy="2428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33A182-9E3E-F8BE-D683-D2548B4A01AA}"/>
              </a:ext>
            </a:extLst>
          </p:cNvPr>
          <p:cNvSpPr txBox="1"/>
          <p:nvPr/>
        </p:nvSpPr>
        <p:spPr>
          <a:xfrm>
            <a:off x="8099393" y="1321792"/>
            <a:ext cx="2402889" cy="523220"/>
          </a:xfrm>
          <a:prstGeom prst="rect">
            <a:avLst/>
          </a:prstGeom>
          <a:noFill/>
        </p:spPr>
        <p:txBody>
          <a:bodyPr wrap="square" rtlCol="0">
            <a:spAutoFit/>
          </a:bodyPr>
          <a:lstStyle/>
          <a:p>
            <a:r>
              <a:rPr lang="en-US" sz="2800" b="1" u="sng" dirty="0">
                <a:solidFill>
                  <a:srgbClr val="0070C0"/>
                </a:solidFill>
              </a:rPr>
              <a:t>Uncertainties</a:t>
            </a:r>
          </a:p>
        </p:txBody>
      </p:sp>
      <p:sp>
        <p:nvSpPr>
          <p:cNvPr id="6" name="TextBox 5">
            <a:extLst>
              <a:ext uri="{FF2B5EF4-FFF2-40B4-BE49-F238E27FC236}">
                <a16:creationId xmlns:a16="http://schemas.microsoft.com/office/drawing/2014/main" id="{D47094F6-F273-46F9-0AC5-CED27BFCD69E}"/>
              </a:ext>
            </a:extLst>
          </p:cNvPr>
          <p:cNvSpPr txBox="1"/>
          <p:nvPr/>
        </p:nvSpPr>
        <p:spPr>
          <a:xfrm>
            <a:off x="7142452" y="2522557"/>
            <a:ext cx="5449044" cy="523220"/>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p:txBody>
      </p:sp>
      <p:sp>
        <p:nvSpPr>
          <p:cNvPr id="7" name="Arrow: Left 6">
            <a:extLst>
              <a:ext uri="{FF2B5EF4-FFF2-40B4-BE49-F238E27FC236}">
                <a16:creationId xmlns:a16="http://schemas.microsoft.com/office/drawing/2014/main" id="{F6FC4CAD-7C85-2641-3244-3739AFE4EE17}"/>
              </a:ext>
            </a:extLst>
          </p:cNvPr>
          <p:cNvSpPr/>
          <p:nvPr/>
        </p:nvSpPr>
        <p:spPr>
          <a:xfrm>
            <a:off x="4957439" y="3958995"/>
            <a:ext cx="2009495" cy="16943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Operate</a:t>
            </a:r>
          </a:p>
        </p:txBody>
      </p:sp>
    </p:spTree>
    <p:extLst>
      <p:ext uri="{BB962C8B-B14F-4D97-AF65-F5344CB8AC3E}">
        <p14:creationId xmlns:p14="http://schemas.microsoft.com/office/powerpoint/2010/main" val="240593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D1D6-87DD-94CC-45F6-3FA1447AB861}"/>
              </a:ext>
            </a:extLst>
          </p:cNvPr>
          <p:cNvSpPr>
            <a:spLocks noGrp="1"/>
          </p:cNvSpPr>
          <p:nvPr>
            <p:ph type="title"/>
          </p:nvPr>
        </p:nvSpPr>
        <p:spPr/>
        <p:txBody>
          <a:bodyPr/>
          <a:lstStyle/>
          <a:p>
            <a:r>
              <a:rPr lang="en-US" dirty="0"/>
              <a:t>Robotic Maneuvers</a:t>
            </a:r>
          </a:p>
        </p:txBody>
      </p:sp>
      <p:sp>
        <p:nvSpPr>
          <p:cNvPr id="4" name="Slide Number Placeholder 3">
            <a:extLst>
              <a:ext uri="{FF2B5EF4-FFF2-40B4-BE49-F238E27FC236}">
                <a16:creationId xmlns:a16="http://schemas.microsoft.com/office/drawing/2014/main" id="{3FC80019-36FD-72A7-EB84-FB9461B01955}"/>
              </a:ext>
            </a:extLst>
          </p:cNvPr>
          <p:cNvSpPr>
            <a:spLocks noGrp="1"/>
          </p:cNvSpPr>
          <p:nvPr>
            <p:ph type="sldNum" sz="quarter" idx="12"/>
          </p:nvPr>
        </p:nvSpPr>
        <p:spPr/>
        <p:txBody>
          <a:bodyPr/>
          <a:lstStyle/>
          <a:p>
            <a:fld id="{B392AAF0-0CAC-4CA5-9E42-8E9959BF3BF2}" type="slidenum">
              <a:rPr lang="en-US" smtClean="0"/>
              <a:t>25</a:t>
            </a:fld>
            <a:endParaRPr lang="en-US"/>
          </a:p>
        </p:txBody>
      </p:sp>
      <p:pic>
        <p:nvPicPr>
          <p:cNvPr id="1026" name="Picture 2" descr="Hotel Room Perspective Corridor View Stock Image - Image of apartment,  white: 113710415">
            <a:extLst>
              <a:ext uri="{FF2B5EF4-FFF2-40B4-BE49-F238E27FC236}">
                <a16:creationId xmlns:a16="http://schemas.microsoft.com/office/drawing/2014/main" id="{31C1B838-EE96-C092-B6AD-DFBB95691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6" y="1690688"/>
            <a:ext cx="7620000" cy="4962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 Back View Vector Art HD Images | Free Download On Pngtree">
            <a:extLst>
              <a:ext uri="{FF2B5EF4-FFF2-40B4-BE49-F238E27FC236}">
                <a16:creationId xmlns:a16="http://schemas.microsoft.com/office/drawing/2014/main" id="{76848632-75B8-A858-67F4-A1C5C09CC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5381625"/>
            <a:ext cx="1476375" cy="1476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9D8F210-FAC9-8E61-655A-9C90EB15A8DA}"/>
              </a:ext>
            </a:extLst>
          </p:cNvPr>
          <p:cNvSpPr txBox="1"/>
          <p:nvPr/>
        </p:nvSpPr>
        <p:spPr>
          <a:xfrm>
            <a:off x="5925922" y="920302"/>
            <a:ext cx="5514017" cy="523220"/>
          </a:xfrm>
          <a:prstGeom prst="rect">
            <a:avLst/>
          </a:prstGeom>
          <a:noFill/>
        </p:spPr>
        <p:txBody>
          <a:bodyPr wrap="square" rtlCol="0">
            <a:spAutoFit/>
          </a:bodyPr>
          <a:lstStyle/>
          <a:p>
            <a:r>
              <a:rPr lang="en-US" sz="2800" b="1" dirty="0">
                <a:solidFill>
                  <a:schemeClr val="accent1"/>
                </a:solidFill>
              </a:rPr>
              <a:t>Robot operating on a busy floor</a:t>
            </a:r>
          </a:p>
        </p:txBody>
      </p:sp>
      <p:cxnSp>
        <p:nvCxnSpPr>
          <p:cNvPr id="9" name="Straight Connector 8">
            <a:extLst>
              <a:ext uri="{FF2B5EF4-FFF2-40B4-BE49-F238E27FC236}">
                <a16:creationId xmlns:a16="http://schemas.microsoft.com/office/drawing/2014/main" id="{902E2332-370D-08E4-9C02-85996C7F517B}"/>
              </a:ext>
            </a:extLst>
          </p:cNvPr>
          <p:cNvCxnSpPr>
            <a:cxnSpLocks/>
          </p:cNvCxnSpPr>
          <p:nvPr/>
        </p:nvCxnSpPr>
        <p:spPr>
          <a:xfrm flipV="1">
            <a:off x="6105526" y="4573587"/>
            <a:ext cx="1885950" cy="196532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49C066-C550-C005-227E-514A82A9E651}"/>
              </a:ext>
            </a:extLst>
          </p:cNvPr>
          <p:cNvCxnSpPr>
            <a:cxnSpLocks/>
          </p:cNvCxnSpPr>
          <p:nvPr/>
        </p:nvCxnSpPr>
        <p:spPr>
          <a:xfrm flipH="1" flipV="1">
            <a:off x="8286751" y="4554537"/>
            <a:ext cx="2057400" cy="198437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808297-E346-F22B-3265-F762ECD3E5FD}"/>
              </a:ext>
            </a:extLst>
          </p:cNvPr>
          <p:cNvCxnSpPr>
            <a:cxnSpLocks/>
          </p:cNvCxnSpPr>
          <p:nvPr/>
        </p:nvCxnSpPr>
        <p:spPr>
          <a:xfrm flipV="1">
            <a:off x="3552826" y="5167312"/>
            <a:ext cx="3890962" cy="309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56174C7-A2E3-D3E9-FB76-1243FF6CE805}"/>
              </a:ext>
            </a:extLst>
          </p:cNvPr>
          <p:cNvCxnSpPr>
            <a:cxnSpLocks/>
          </p:cNvCxnSpPr>
          <p:nvPr/>
        </p:nvCxnSpPr>
        <p:spPr>
          <a:xfrm flipV="1">
            <a:off x="3552826" y="5167312"/>
            <a:ext cx="5367337" cy="309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32440F-790A-8672-B215-96031CAF4993}"/>
              </a:ext>
            </a:extLst>
          </p:cNvPr>
          <p:cNvSpPr txBox="1"/>
          <p:nvPr/>
        </p:nvSpPr>
        <p:spPr>
          <a:xfrm>
            <a:off x="1874043" y="5167312"/>
            <a:ext cx="1669258" cy="523220"/>
          </a:xfrm>
          <a:prstGeom prst="rect">
            <a:avLst/>
          </a:prstGeom>
          <a:noFill/>
        </p:spPr>
        <p:txBody>
          <a:bodyPr wrap="square" rtlCol="0">
            <a:spAutoFit/>
          </a:bodyPr>
          <a:lstStyle/>
          <a:p>
            <a:r>
              <a:rPr lang="en-US" sz="2800" dirty="0">
                <a:solidFill>
                  <a:srgbClr val="FF0000"/>
                </a:solidFill>
              </a:rPr>
              <a:t>Obstacles</a:t>
            </a:r>
          </a:p>
        </p:txBody>
      </p:sp>
    </p:spTree>
    <p:extLst>
      <p:ext uri="{BB962C8B-B14F-4D97-AF65-F5344CB8AC3E}">
        <p14:creationId xmlns:p14="http://schemas.microsoft.com/office/powerpoint/2010/main" val="251138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D1D6-87DD-94CC-45F6-3FA1447AB861}"/>
              </a:ext>
            </a:extLst>
          </p:cNvPr>
          <p:cNvSpPr>
            <a:spLocks noGrp="1"/>
          </p:cNvSpPr>
          <p:nvPr>
            <p:ph type="title"/>
          </p:nvPr>
        </p:nvSpPr>
        <p:spPr/>
        <p:txBody>
          <a:bodyPr/>
          <a:lstStyle/>
          <a:p>
            <a:r>
              <a:rPr lang="en-US" dirty="0"/>
              <a:t>Robotic Maneuvers</a:t>
            </a:r>
          </a:p>
        </p:txBody>
      </p:sp>
      <p:sp>
        <p:nvSpPr>
          <p:cNvPr id="4" name="Slide Number Placeholder 3">
            <a:extLst>
              <a:ext uri="{FF2B5EF4-FFF2-40B4-BE49-F238E27FC236}">
                <a16:creationId xmlns:a16="http://schemas.microsoft.com/office/drawing/2014/main" id="{3FC80019-36FD-72A7-EB84-FB9461B01955}"/>
              </a:ext>
            </a:extLst>
          </p:cNvPr>
          <p:cNvSpPr>
            <a:spLocks noGrp="1"/>
          </p:cNvSpPr>
          <p:nvPr>
            <p:ph type="sldNum" sz="quarter" idx="12"/>
          </p:nvPr>
        </p:nvSpPr>
        <p:spPr/>
        <p:txBody>
          <a:bodyPr/>
          <a:lstStyle/>
          <a:p>
            <a:fld id="{B392AAF0-0CAC-4CA5-9E42-8E9959BF3BF2}" type="slidenum">
              <a:rPr lang="en-US" smtClean="0"/>
              <a:t>26</a:t>
            </a:fld>
            <a:endParaRPr lang="en-US"/>
          </a:p>
        </p:txBody>
      </p:sp>
      <p:sp>
        <p:nvSpPr>
          <p:cNvPr id="8" name="TextBox 7">
            <a:extLst>
              <a:ext uri="{FF2B5EF4-FFF2-40B4-BE49-F238E27FC236}">
                <a16:creationId xmlns:a16="http://schemas.microsoft.com/office/drawing/2014/main" id="{D3DFE0C4-2A47-AB5D-6775-01DD62C48127}"/>
              </a:ext>
            </a:extLst>
          </p:cNvPr>
          <p:cNvSpPr txBox="1"/>
          <p:nvPr/>
        </p:nvSpPr>
        <p:spPr>
          <a:xfrm>
            <a:off x="200023" y="1877947"/>
            <a:ext cx="3914777" cy="954107"/>
          </a:xfrm>
          <a:prstGeom prst="rect">
            <a:avLst/>
          </a:prstGeom>
          <a:noFill/>
        </p:spPr>
        <p:txBody>
          <a:bodyPr wrap="square">
            <a:spAutoFit/>
          </a:bodyPr>
          <a:lstStyle/>
          <a:p>
            <a:r>
              <a:rPr lang="en-US" sz="2800" dirty="0">
                <a:solidFill>
                  <a:schemeClr val="accent1"/>
                </a:solidFill>
              </a:rPr>
              <a:t>Possible places that can be reached</a:t>
            </a:r>
          </a:p>
        </p:txBody>
      </p:sp>
      <p:sp>
        <p:nvSpPr>
          <p:cNvPr id="10" name="TextBox 9">
            <a:extLst>
              <a:ext uri="{FF2B5EF4-FFF2-40B4-BE49-F238E27FC236}">
                <a16:creationId xmlns:a16="http://schemas.microsoft.com/office/drawing/2014/main" id="{1E24ED92-AA75-1FA1-83A0-9DF8C5089E28}"/>
              </a:ext>
            </a:extLst>
          </p:cNvPr>
          <p:cNvSpPr txBox="1"/>
          <p:nvPr/>
        </p:nvSpPr>
        <p:spPr>
          <a:xfrm>
            <a:off x="128587" y="2757703"/>
            <a:ext cx="2476501" cy="523220"/>
          </a:xfrm>
          <a:prstGeom prst="rect">
            <a:avLst/>
          </a:prstGeom>
          <a:noFill/>
        </p:spPr>
        <p:txBody>
          <a:bodyPr wrap="square">
            <a:spAutoFit/>
          </a:bodyPr>
          <a:lstStyle/>
          <a:p>
            <a:r>
              <a:rPr lang="en-US" sz="2800" dirty="0">
                <a:solidFill>
                  <a:schemeClr val="accent1"/>
                </a:solidFill>
              </a:rPr>
              <a:t>(Clean Floor)</a:t>
            </a:r>
          </a:p>
        </p:txBody>
      </p:sp>
      <p:sp>
        <p:nvSpPr>
          <p:cNvPr id="13" name="Slide Number Placeholder 3">
            <a:extLst>
              <a:ext uri="{FF2B5EF4-FFF2-40B4-BE49-F238E27FC236}">
                <a16:creationId xmlns:a16="http://schemas.microsoft.com/office/drawing/2014/main" id="{FBBADC00-FDFE-7336-8756-CD23F2CF4FB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2AAF0-0CAC-4CA5-9E42-8E9959BF3BF2}" type="slidenum">
              <a:rPr lang="en-US" smtClean="0"/>
              <a:pPr/>
              <a:t>26</a:t>
            </a:fld>
            <a:endParaRPr lang="en-US"/>
          </a:p>
        </p:txBody>
      </p:sp>
      <p:pic>
        <p:nvPicPr>
          <p:cNvPr id="14" name="Picture 2" descr="Hotel Room Perspective Corridor View Stock Image - Image of apartment,  white: 113710415">
            <a:extLst>
              <a:ext uri="{FF2B5EF4-FFF2-40B4-BE49-F238E27FC236}">
                <a16:creationId xmlns:a16="http://schemas.microsoft.com/office/drawing/2014/main" id="{284CA7CC-D622-99A7-502F-718B69E1D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6" y="1690688"/>
            <a:ext cx="7620000" cy="4962525"/>
          </a:xfrm>
          <a:prstGeom prst="rect">
            <a:avLst/>
          </a:prstGeom>
          <a:noFill/>
          <a:extLst>
            <a:ext uri="{909E8E84-426E-40DD-AFC4-6F175D3DCCD1}">
              <a14:hiddenFill xmlns:a14="http://schemas.microsoft.com/office/drawing/2010/main">
                <a:solidFill>
                  <a:srgbClr val="FFFFFF"/>
                </a:solidFill>
              </a14:hiddenFill>
            </a:ext>
          </a:extLst>
        </p:spPr>
      </p:pic>
      <p:sp>
        <p:nvSpPr>
          <p:cNvPr id="15" name="Trapezoid 14">
            <a:extLst>
              <a:ext uri="{FF2B5EF4-FFF2-40B4-BE49-F238E27FC236}">
                <a16:creationId xmlns:a16="http://schemas.microsoft.com/office/drawing/2014/main" id="{9A3840B5-26DA-45C0-DE8C-DD62089709A3}"/>
              </a:ext>
            </a:extLst>
          </p:cNvPr>
          <p:cNvSpPr/>
          <p:nvPr/>
        </p:nvSpPr>
        <p:spPr>
          <a:xfrm>
            <a:off x="6638925" y="4554537"/>
            <a:ext cx="2971801" cy="1984375"/>
          </a:xfrm>
          <a:prstGeom prst="trapezoid">
            <a:avLst>
              <a:gd name="adj" fmla="val 72960"/>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ar Back View Vector Art HD Images | Free Download On Pngtree">
            <a:extLst>
              <a:ext uri="{FF2B5EF4-FFF2-40B4-BE49-F238E27FC236}">
                <a16:creationId xmlns:a16="http://schemas.microsoft.com/office/drawing/2014/main" id="{F5169978-D395-1148-3315-8B5C5032D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5381625"/>
            <a:ext cx="1476375" cy="147637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72557DD5-2D0D-4A07-DC87-9FAAE017DD06}"/>
              </a:ext>
            </a:extLst>
          </p:cNvPr>
          <p:cNvCxnSpPr>
            <a:cxnSpLocks/>
          </p:cNvCxnSpPr>
          <p:nvPr/>
        </p:nvCxnSpPr>
        <p:spPr>
          <a:xfrm flipV="1">
            <a:off x="6105526" y="4573587"/>
            <a:ext cx="1885950" cy="196532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873354-9A8D-B36F-D0EA-43451A93FFB3}"/>
              </a:ext>
            </a:extLst>
          </p:cNvPr>
          <p:cNvCxnSpPr>
            <a:cxnSpLocks/>
          </p:cNvCxnSpPr>
          <p:nvPr/>
        </p:nvCxnSpPr>
        <p:spPr>
          <a:xfrm flipH="1" flipV="1">
            <a:off x="8286751" y="4554537"/>
            <a:ext cx="2057400" cy="198437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902E10-5EDE-4330-3EC0-343FA671CED4}"/>
              </a:ext>
            </a:extLst>
          </p:cNvPr>
          <p:cNvSpPr txBox="1"/>
          <p:nvPr/>
        </p:nvSpPr>
        <p:spPr>
          <a:xfrm>
            <a:off x="5925922" y="920302"/>
            <a:ext cx="5514017" cy="523220"/>
          </a:xfrm>
          <a:prstGeom prst="rect">
            <a:avLst/>
          </a:prstGeom>
          <a:noFill/>
        </p:spPr>
        <p:txBody>
          <a:bodyPr wrap="square" rtlCol="0">
            <a:spAutoFit/>
          </a:bodyPr>
          <a:lstStyle/>
          <a:p>
            <a:r>
              <a:rPr lang="en-US" sz="2800" b="1" dirty="0">
                <a:solidFill>
                  <a:schemeClr val="accent1"/>
                </a:solidFill>
              </a:rPr>
              <a:t>Robot operating on a busy floor</a:t>
            </a:r>
          </a:p>
        </p:txBody>
      </p:sp>
      <p:sp>
        <p:nvSpPr>
          <p:cNvPr id="24" name="TextBox 23">
            <a:extLst>
              <a:ext uri="{FF2B5EF4-FFF2-40B4-BE49-F238E27FC236}">
                <a16:creationId xmlns:a16="http://schemas.microsoft.com/office/drawing/2014/main" id="{E3C5333D-4776-ABFF-FF3C-C4BFF1F7E6E5}"/>
              </a:ext>
            </a:extLst>
          </p:cNvPr>
          <p:cNvSpPr txBox="1"/>
          <p:nvPr/>
        </p:nvSpPr>
        <p:spPr>
          <a:xfrm>
            <a:off x="1476376" y="3525619"/>
            <a:ext cx="1619250" cy="646331"/>
          </a:xfrm>
          <a:prstGeom prst="rect">
            <a:avLst/>
          </a:prstGeom>
          <a:noFill/>
        </p:spPr>
        <p:txBody>
          <a:bodyPr wrap="square" rtlCol="0">
            <a:spAutoFit/>
          </a:bodyPr>
          <a:lstStyle/>
          <a:p>
            <a:r>
              <a:rPr lang="en-US" sz="3600" b="1" i="1" dirty="0">
                <a:solidFill>
                  <a:schemeClr val="accent6">
                    <a:lumMod val="75000"/>
                  </a:schemeClr>
                </a:solidFill>
              </a:rPr>
              <a:t>Safe</a:t>
            </a:r>
          </a:p>
        </p:txBody>
      </p:sp>
      <p:sp>
        <p:nvSpPr>
          <p:cNvPr id="26" name="TextBox 25">
            <a:extLst>
              <a:ext uri="{FF2B5EF4-FFF2-40B4-BE49-F238E27FC236}">
                <a16:creationId xmlns:a16="http://schemas.microsoft.com/office/drawing/2014/main" id="{134BD32F-8A33-E33C-48BC-D9B54D3EFC09}"/>
              </a:ext>
            </a:extLst>
          </p:cNvPr>
          <p:cNvSpPr txBox="1"/>
          <p:nvPr/>
        </p:nvSpPr>
        <p:spPr>
          <a:xfrm>
            <a:off x="128587" y="4648855"/>
            <a:ext cx="3776663" cy="954107"/>
          </a:xfrm>
          <a:prstGeom prst="rect">
            <a:avLst/>
          </a:prstGeom>
          <a:noFill/>
        </p:spPr>
        <p:txBody>
          <a:bodyPr wrap="square" rtlCol="0">
            <a:spAutoFit/>
          </a:bodyPr>
          <a:lstStyle/>
          <a:p>
            <a:r>
              <a:rPr lang="en-US" sz="2800" i="1" dirty="0">
                <a:solidFill>
                  <a:srgbClr val="FF0000"/>
                </a:solidFill>
              </a:rPr>
              <a:t>Oil spill on the floor (uncertainty)!</a:t>
            </a:r>
          </a:p>
        </p:txBody>
      </p:sp>
      <p:sp>
        <p:nvSpPr>
          <p:cNvPr id="27" name="TextBox 26">
            <a:extLst>
              <a:ext uri="{FF2B5EF4-FFF2-40B4-BE49-F238E27FC236}">
                <a16:creationId xmlns:a16="http://schemas.microsoft.com/office/drawing/2014/main" id="{AEF2DFEB-DFC3-E4F8-82E5-A9AACEA10F47}"/>
              </a:ext>
            </a:extLst>
          </p:cNvPr>
          <p:cNvSpPr txBox="1"/>
          <p:nvPr/>
        </p:nvSpPr>
        <p:spPr>
          <a:xfrm>
            <a:off x="1734985" y="6001404"/>
            <a:ext cx="1889757" cy="523220"/>
          </a:xfrm>
          <a:prstGeom prst="rect">
            <a:avLst/>
          </a:prstGeom>
          <a:noFill/>
        </p:spPr>
        <p:txBody>
          <a:bodyPr wrap="square" rtlCol="0">
            <a:spAutoFit/>
          </a:bodyPr>
          <a:lstStyle/>
          <a:p>
            <a:r>
              <a:rPr lang="en-US" sz="2800" dirty="0"/>
              <a:t>Still Valid?</a:t>
            </a:r>
          </a:p>
        </p:txBody>
      </p:sp>
      <p:cxnSp>
        <p:nvCxnSpPr>
          <p:cNvPr id="28" name="Straight Arrow Connector 27">
            <a:extLst>
              <a:ext uri="{FF2B5EF4-FFF2-40B4-BE49-F238E27FC236}">
                <a16:creationId xmlns:a16="http://schemas.microsoft.com/office/drawing/2014/main" id="{BC81DAD8-0726-5FFD-0A5B-242389DCEB9D}"/>
              </a:ext>
            </a:extLst>
          </p:cNvPr>
          <p:cNvCxnSpPr>
            <a:cxnSpLocks/>
          </p:cNvCxnSpPr>
          <p:nvPr/>
        </p:nvCxnSpPr>
        <p:spPr>
          <a:xfrm flipH="1">
            <a:off x="3457575" y="5829300"/>
            <a:ext cx="3895725" cy="4337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55CF4DC-0A68-4833-3AB3-AE01BE7AA0A2}"/>
              </a:ext>
            </a:extLst>
          </p:cNvPr>
          <p:cNvSpPr/>
          <p:nvPr/>
        </p:nvSpPr>
        <p:spPr>
          <a:xfrm>
            <a:off x="1580009" y="3332381"/>
            <a:ext cx="577402" cy="1107996"/>
          </a:xfrm>
          <a:prstGeom prst="rect">
            <a:avLst/>
          </a:prstGeom>
          <a:noFill/>
        </p:spPr>
        <p:txBody>
          <a:bodyPr wrap="none" lIns="91440" tIns="45720" rIns="91440" bIns="45720">
            <a:spAutoFit/>
          </a:bodyPr>
          <a:lstStyle/>
          <a:p>
            <a:pPr algn="ctr"/>
            <a:r>
              <a:rPr lang="en-US" sz="6600" b="1" cap="none" spc="0" dirty="0">
                <a:ln w="0"/>
                <a:solidFill>
                  <a:srgbClr val="FF0000"/>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396494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animBg="1"/>
      <p:bldP spid="24" grpId="0"/>
      <p:bldP spid="26" grpId="0"/>
      <p:bldP spid="27"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D1D6-87DD-94CC-45F6-3FA1447AB861}"/>
              </a:ext>
            </a:extLst>
          </p:cNvPr>
          <p:cNvSpPr>
            <a:spLocks noGrp="1"/>
          </p:cNvSpPr>
          <p:nvPr>
            <p:ph type="title"/>
          </p:nvPr>
        </p:nvSpPr>
        <p:spPr/>
        <p:txBody>
          <a:bodyPr/>
          <a:lstStyle/>
          <a:p>
            <a:r>
              <a:rPr lang="en-US" dirty="0"/>
              <a:t>Robotic Maneuvers</a:t>
            </a:r>
          </a:p>
        </p:txBody>
      </p:sp>
      <p:sp>
        <p:nvSpPr>
          <p:cNvPr id="4" name="Slide Number Placeholder 3">
            <a:extLst>
              <a:ext uri="{FF2B5EF4-FFF2-40B4-BE49-F238E27FC236}">
                <a16:creationId xmlns:a16="http://schemas.microsoft.com/office/drawing/2014/main" id="{3FC80019-36FD-72A7-EB84-FB9461B01955}"/>
              </a:ext>
            </a:extLst>
          </p:cNvPr>
          <p:cNvSpPr>
            <a:spLocks noGrp="1"/>
          </p:cNvSpPr>
          <p:nvPr>
            <p:ph type="sldNum" sz="quarter" idx="12"/>
          </p:nvPr>
        </p:nvSpPr>
        <p:spPr/>
        <p:txBody>
          <a:bodyPr/>
          <a:lstStyle/>
          <a:p>
            <a:fld id="{B392AAF0-0CAC-4CA5-9E42-8E9959BF3BF2}" type="slidenum">
              <a:rPr lang="en-US" smtClean="0"/>
              <a:t>27</a:t>
            </a:fld>
            <a:endParaRPr lang="en-US"/>
          </a:p>
        </p:txBody>
      </p:sp>
      <p:sp>
        <p:nvSpPr>
          <p:cNvPr id="8" name="TextBox 7">
            <a:extLst>
              <a:ext uri="{FF2B5EF4-FFF2-40B4-BE49-F238E27FC236}">
                <a16:creationId xmlns:a16="http://schemas.microsoft.com/office/drawing/2014/main" id="{D3DFE0C4-2A47-AB5D-6775-01DD62C48127}"/>
              </a:ext>
            </a:extLst>
          </p:cNvPr>
          <p:cNvSpPr txBox="1"/>
          <p:nvPr/>
        </p:nvSpPr>
        <p:spPr>
          <a:xfrm>
            <a:off x="200023" y="1877947"/>
            <a:ext cx="3914777" cy="1384995"/>
          </a:xfrm>
          <a:prstGeom prst="rect">
            <a:avLst/>
          </a:prstGeom>
          <a:noFill/>
        </p:spPr>
        <p:txBody>
          <a:bodyPr wrap="square">
            <a:spAutoFit/>
          </a:bodyPr>
          <a:lstStyle/>
          <a:p>
            <a:r>
              <a:rPr lang="en-US" sz="2800" dirty="0">
                <a:solidFill>
                  <a:schemeClr val="accent1"/>
                </a:solidFill>
              </a:rPr>
              <a:t>Possible places that can be reached considering oil spill</a:t>
            </a:r>
          </a:p>
        </p:txBody>
      </p:sp>
      <p:sp>
        <p:nvSpPr>
          <p:cNvPr id="13" name="Slide Number Placeholder 3">
            <a:extLst>
              <a:ext uri="{FF2B5EF4-FFF2-40B4-BE49-F238E27FC236}">
                <a16:creationId xmlns:a16="http://schemas.microsoft.com/office/drawing/2014/main" id="{FBBADC00-FDFE-7336-8756-CD23F2CF4FB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92AAF0-0CAC-4CA5-9E42-8E9959BF3BF2}" type="slidenum">
              <a:rPr lang="en-US" smtClean="0"/>
              <a:pPr/>
              <a:t>27</a:t>
            </a:fld>
            <a:endParaRPr lang="en-US"/>
          </a:p>
        </p:txBody>
      </p:sp>
      <p:pic>
        <p:nvPicPr>
          <p:cNvPr id="14" name="Picture 2" descr="Hotel Room Perspective Corridor View Stock Image - Image of apartment,  white: 113710415">
            <a:extLst>
              <a:ext uri="{FF2B5EF4-FFF2-40B4-BE49-F238E27FC236}">
                <a16:creationId xmlns:a16="http://schemas.microsoft.com/office/drawing/2014/main" id="{284CA7CC-D622-99A7-502F-718B69E1D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1976" y="1690688"/>
            <a:ext cx="7620000" cy="49625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72557DD5-2D0D-4A07-DC87-9FAAE017DD06}"/>
              </a:ext>
            </a:extLst>
          </p:cNvPr>
          <p:cNvCxnSpPr>
            <a:cxnSpLocks/>
          </p:cNvCxnSpPr>
          <p:nvPr/>
        </p:nvCxnSpPr>
        <p:spPr>
          <a:xfrm flipV="1">
            <a:off x="6105526" y="4573587"/>
            <a:ext cx="1885950" cy="196532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873354-9A8D-B36F-D0EA-43451A93FFB3}"/>
              </a:ext>
            </a:extLst>
          </p:cNvPr>
          <p:cNvCxnSpPr>
            <a:cxnSpLocks/>
          </p:cNvCxnSpPr>
          <p:nvPr/>
        </p:nvCxnSpPr>
        <p:spPr>
          <a:xfrm flipH="1" flipV="1">
            <a:off x="8286751" y="4554537"/>
            <a:ext cx="2057400" cy="1984375"/>
          </a:xfrm>
          <a:prstGeom prst="line">
            <a:avLst/>
          </a:prstGeom>
          <a:ln w="76200">
            <a:solidFill>
              <a:srgbClr val="FF0000">
                <a:alpha val="44000"/>
              </a:srgb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902E10-5EDE-4330-3EC0-343FA671CED4}"/>
              </a:ext>
            </a:extLst>
          </p:cNvPr>
          <p:cNvSpPr txBox="1"/>
          <p:nvPr/>
        </p:nvSpPr>
        <p:spPr>
          <a:xfrm>
            <a:off x="5925922" y="920302"/>
            <a:ext cx="5514017" cy="523220"/>
          </a:xfrm>
          <a:prstGeom prst="rect">
            <a:avLst/>
          </a:prstGeom>
          <a:noFill/>
        </p:spPr>
        <p:txBody>
          <a:bodyPr wrap="square" rtlCol="0">
            <a:spAutoFit/>
          </a:bodyPr>
          <a:lstStyle/>
          <a:p>
            <a:r>
              <a:rPr lang="en-US" sz="2800" b="1" dirty="0">
                <a:solidFill>
                  <a:schemeClr val="accent1"/>
                </a:solidFill>
              </a:rPr>
              <a:t>Robot operating on a busy floor</a:t>
            </a:r>
          </a:p>
        </p:txBody>
      </p:sp>
      <p:sp>
        <p:nvSpPr>
          <p:cNvPr id="24" name="TextBox 23">
            <a:extLst>
              <a:ext uri="{FF2B5EF4-FFF2-40B4-BE49-F238E27FC236}">
                <a16:creationId xmlns:a16="http://schemas.microsoft.com/office/drawing/2014/main" id="{E3C5333D-4776-ABFF-FF3C-C4BFF1F7E6E5}"/>
              </a:ext>
            </a:extLst>
          </p:cNvPr>
          <p:cNvSpPr txBox="1"/>
          <p:nvPr/>
        </p:nvSpPr>
        <p:spPr>
          <a:xfrm>
            <a:off x="1476376" y="3525619"/>
            <a:ext cx="1619250" cy="646331"/>
          </a:xfrm>
          <a:prstGeom prst="rect">
            <a:avLst/>
          </a:prstGeom>
          <a:noFill/>
        </p:spPr>
        <p:txBody>
          <a:bodyPr wrap="square" rtlCol="0">
            <a:spAutoFit/>
          </a:bodyPr>
          <a:lstStyle/>
          <a:p>
            <a:r>
              <a:rPr lang="en-US" sz="3600" b="1" i="1" dirty="0">
                <a:solidFill>
                  <a:srgbClr val="FF0000"/>
                </a:solidFill>
              </a:rPr>
              <a:t>Unsafe</a:t>
            </a:r>
          </a:p>
        </p:txBody>
      </p:sp>
      <p:sp>
        <p:nvSpPr>
          <p:cNvPr id="3" name="Trapezoid 2">
            <a:extLst>
              <a:ext uri="{FF2B5EF4-FFF2-40B4-BE49-F238E27FC236}">
                <a16:creationId xmlns:a16="http://schemas.microsoft.com/office/drawing/2014/main" id="{95D27A9F-34A5-B51F-C85E-0B953A009425}"/>
              </a:ext>
            </a:extLst>
          </p:cNvPr>
          <p:cNvSpPr/>
          <p:nvPr/>
        </p:nvSpPr>
        <p:spPr>
          <a:xfrm>
            <a:off x="6229352" y="4486275"/>
            <a:ext cx="3829050" cy="2052637"/>
          </a:xfrm>
          <a:prstGeom prst="trapezoid">
            <a:avLst>
              <a:gd name="adj" fmla="val 72960"/>
            </a:avLst>
          </a:prstGeom>
          <a:solidFill>
            <a:srgbClr val="7030A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A3840B5-26DA-45C0-DE8C-DD62089709A3}"/>
              </a:ext>
            </a:extLst>
          </p:cNvPr>
          <p:cNvSpPr/>
          <p:nvPr/>
        </p:nvSpPr>
        <p:spPr>
          <a:xfrm>
            <a:off x="6638925" y="4554537"/>
            <a:ext cx="2971801" cy="1984375"/>
          </a:xfrm>
          <a:prstGeom prst="trapezoid">
            <a:avLst>
              <a:gd name="adj" fmla="val 72960"/>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ar Back View Vector Art HD Images | Free Download On Pngtree">
            <a:extLst>
              <a:ext uri="{FF2B5EF4-FFF2-40B4-BE49-F238E27FC236}">
                <a16:creationId xmlns:a16="http://schemas.microsoft.com/office/drawing/2014/main" id="{F5169978-D395-1148-3315-8B5C5032D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8" y="5381625"/>
            <a:ext cx="1476375" cy="1476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1F4422-1B64-1867-B083-4EED48274395}"/>
              </a:ext>
            </a:extLst>
          </p:cNvPr>
          <p:cNvSpPr txBox="1"/>
          <p:nvPr/>
        </p:nvSpPr>
        <p:spPr>
          <a:xfrm>
            <a:off x="551786" y="4987219"/>
            <a:ext cx="3570731" cy="1384995"/>
          </a:xfrm>
          <a:prstGeom prst="rect">
            <a:avLst/>
          </a:prstGeom>
          <a:noFill/>
        </p:spPr>
        <p:txBody>
          <a:bodyPr wrap="square" rtlCol="0">
            <a:spAutoFit/>
          </a:bodyPr>
          <a:lstStyle/>
          <a:p>
            <a:r>
              <a:rPr lang="en-US" sz="2800" b="1" i="1" dirty="0">
                <a:solidFill>
                  <a:srgbClr val="0070C0"/>
                </a:solidFill>
              </a:rPr>
              <a:t>Safety Analysis Must Consider Uncertainties Explicitly!</a:t>
            </a:r>
          </a:p>
        </p:txBody>
      </p:sp>
    </p:spTree>
    <p:extLst>
      <p:ext uri="{BB962C8B-B14F-4D97-AF65-F5344CB8AC3E}">
        <p14:creationId xmlns:p14="http://schemas.microsoft.com/office/powerpoint/2010/main" val="139210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28</a:t>
            </a:fld>
            <a:endParaRPr lang="en-US"/>
          </a:p>
        </p:txBody>
      </p:sp>
      <p:pic>
        <p:nvPicPr>
          <p:cNvPr id="1026" name="Picture 2" descr="Image result for anesthesia using propofol images">
            <a:extLst>
              <a:ext uri="{FF2B5EF4-FFF2-40B4-BE49-F238E27FC236}">
                <a16:creationId xmlns:a16="http://schemas.microsoft.com/office/drawing/2014/main" id="{635DADF6-08C8-4561-891D-476431146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933" y="1463139"/>
            <a:ext cx="3669646" cy="26987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4906036-3B6E-4FCC-89DF-0CC0808284EB}"/>
              </a:ext>
            </a:extLst>
          </p:cNvPr>
          <p:cNvSpPr txBox="1"/>
          <p:nvPr/>
        </p:nvSpPr>
        <p:spPr>
          <a:xfrm>
            <a:off x="6231423" y="2335444"/>
            <a:ext cx="5280067" cy="954107"/>
          </a:xfrm>
          <a:prstGeom prst="rect">
            <a:avLst/>
          </a:prstGeom>
          <a:noFill/>
        </p:spPr>
        <p:txBody>
          <a:bodyPr wrap="square" rtlCol="0">
            <a:spAutoFit/>
          </a:bodyPr>
          <a:lstStyle/>
          <a:p>
            <a:pPr algn="ctr"/>
            <a:r>
              <a:rPr lang="en-US" sz="2800" dirty="0"/>
              <a:t>A safety critical event that occurs before (almost) all surgeries.</a:t>
            </a:r>
          </a:p>
        </p:txBody>
      </p:sp>
      <p:sp>
        <p:nvSpPr>
          <p:cNvPr id="7" name="TextBox 6">
            <a:extLst>
              <a:ext uri="{FF2B5EF4-FFF2-40B4-BE49-F238E27FC236}">
                <a16:creationId xmlns:a16="http://schemas.microsoft.com/office/drawing/2014/main" id="{12D02EA8-2C9A-4E6E-86C2-F6E7D18DF64C}"/>
              </a:ext>
            </a:extLst>
          </p:cNvPr>
          <p:cNvSpPr txBox="1"/>
          <p:nvPr/>
        </p:nvSpPr>
        <p:spPr>
          <a:xfrm>
            <a:off x="373568" y="4637694"/>
            <a:ext cx="5587011" cy="1815882"/>
          </a:xfrm>
          <a:prstGeom prst="rect">
            <a:avLst/>
          </a:prstGeom>
          <a:noFill/>
        </p:spPr>
        <p:txBody>
          <a:bodyPr wrap="square" rtlCol="0">
            <a:spAutoFit/>
          </a:bodyPr>
          <a:lstStyle/>
          <a:p>
            <a:r>
              <a:rPr lang="en-US" sz="2800" u="sng" dirty="0"/>
              <a:t>Determining its </a:t>
            </a:r>
            <a:r>
              <a:rPr lang="en-US" sz="2800" i="1" u="sng" dirty="0"/>
              <a:t>safety</a:t>
            </a:r>
            <a:r>
              <a:rPr lang="en-US" sz="2800" u="sng" dirty="0"/>
              <a:t>:</a:t>
            </a:r>
          </a:p>
          <a:p>
            <a:pPr marL="342900" indent="-342900">
              <a:buFont typeface="Arial" panose="020B0604020202020204" pitchFamily="34" charset="0"/>
              <a:buChar char="•"/>
            </a:pPr>
            <a:r>
              <a:rPr lang="en-US" sz="2800" dirty="0"/>
              <a:t>Understanding of how it is metabolized.</a:t>
            </a:r>
          </a:p>
          <a:p>
            <a:pPr marL="342900" indent="-342900">
              <a:buFont typeface="Arial" panose="020B0604020202020204" pitchFamily="34" charset="0"/>
              <a:buChar char="•"/>
            </a:pPr>
            <a:r>
              <a:rPr lang="en-US" sz="2800" dirty="0"/>
              <a:t>Its effect on the depth of </a:t>
            </a:r>
            <a:r>
              <a:rPr lang="en-US" sz="2800" i="1" dirty="0"/>
              <a:t>hypnosis.</a:t>
            </a:r>
            <a:endParaRPr lang="en-US" sz="2800" dirty="0"/>
          </a:p>
        </p:txBody>
      </p:sp>
      <p:sp>
        <p:nvSpPr>
          <p:cNvPr id="9" name="TextBox 8">
            <a:extLst>
              <a:ext uri="{FF2B5EF4-FFF2-40B4-BE49-F238E27FC236}">
                <a16:creationId xmlns:a16="http://schemas.microsoft.com/office/drawing/2014/main" id="{22701CAB-2D41-48C4-8D54-BD6DE26A7FA6}"/>
              </a:ext>
            </a:extLst>
          </p:cNvPr>
          <p:cNvSpPr txBox="1"/>
          <p:nvPr/>
        </p:nvSpPr>
        <p:spPr>
          <a:xfrm>
            <a:off x="8563993" y="6453576"/>
            <a:ext cx="1331650" cy="276999"/>
          </a:xfrm>
          <a:prstGeom prst="rect">
            <a:avLst/>
          </a:prstGeom>
          <a:noFill/>
        </p:spPr>
        <p:txBody>
          <a:bodyPr wrap="square" rtlCol="0">
            <a:spAutoFit/>
          </a:bodyPr>
          <a:lstStyle/>
          <a:p>
            <a:r>
              <a:rPr lang="en-US" sz="1200" dirty="0">
                <a:solidFill>
                  <a:schemeClr val="bg1"/>
                </a:solidFill>
              </a:rPr>
              <a:t>UNC Chapel Hill</a:t>
            </a:r>
          </a:p>
        </p:txBody>
      </p:sp>
    </p:spTree>
    <p:extLst>
      <p:ext uri="{BB962C8B-B14F-4D97-AF65-F5344CB8AC3E}">
        <p14:creationId xmlns:p14="http://schemas.microsoft.com/office/powerpoint/2010/main" val="22818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C0AF-987E-3332-04BD-EED3560A426F}"/>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F945854D-1244-E3E4-FF5B-C41148DCF16D}"/>
              </a:ext>
            </a:extLst>
          </p:cNvPr>
          <p:cNvSpPr>
            <a:spLocks noGrp="1"/>
          </p:cNvSpPr>
          <p:nvPr>
            <p:ph type="sldNum" sz="quarter" idx="12"/>
          </p:nvPr>
        </p:nvSpPr>
        <p:spPr/>
        <p:txBody>
          <a:bodyPr/>
          <a:lstStyle/>
          <a:p>
            <a:fld id="{B392AAF0-0CAC-4CA5-9E42-8E9959BF3BF2}" type="slidenum">
              <a:rPr lang="en-US" smtClean="0"/>
              <a:t>29</a:t>
            </a:fld>
            <a:endParaRPr lang="en-US"/>
          </a:p>
        </p:txBody>
      </p:sp>
      <p:sp>
        <p:nvSpPr>
          <p:cNvPr id="5" name="Rectangle 4">
            <a:extLst>
              <a:ext uri="{FF2B5EF4-FFF2-40B4-BE49-F238E27FC236}">
                <a16:creationId xmlns:a16="http://schemas.microsoft.com/office/drawing/2014/main" id="{B86C75FA-C4DB-26E6-2652-9BE81EDBAD7F}"/>
              </a:ext>
            </a:extLst>
          </p:cNvPr>
          <p:cNvSpPr/>
          <p:nvPr/>
        </p:nvSpPr>
        <p:spPr>
          <a:xfrm>
            <a:off x="2707690" y="1808548"/>
            <a:ext cx="5992427" cy="4119239"/>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2F6331-159D-0524-97EE-B16ED56AF826}"/>
              </a:ext>
            </a:extLst>
          </p:cNvPr>
          <p:cNvSpPr/>
          <p:nvPr/>
        </p:nvSpPr>
        <p:spPr>
          <a:xfrm>
            <a:off x="2840855" y="2651926"/>
            <a:ext cx="1793289" cy="31515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21314D-DE56-33AC-E993-C7ECF2F26606}"/>
              </a:ext>
            </a:extLst>
          </p:cNvPr>
          <p:cNvSpPr/>
          <p:nvPr/>
        </p:nvSpPr>
        <p:spPr>
          <a:xfrm>
            <a:off x="4767309" y="2651926"/>
            <a:ext cx="3818878" cy="315157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F684994-5E75-E1C3-111E-91BA5FC0C0FB}"/>
              </a:ext>
            </a:extLst>
          </p:cNvPr>
          <p:cNvSpPr txBox="1"/>
          <p:nvPr/>
        </p:nvSpPr>
        <p:spPr>
          <a:xfrm>
            <a:off x="585927" y="2204472"/>
            <a:ext cx="2121763" cy="1569660"/>
          </a:xfrm>
          <a:prstGeom prst="rect">
            <a:avLst/>
          </a:prstGeom>
          <a:noFill/>
        </p:spPr>
        <p:txBody>
          <a:bodyPr wrap="square" rtlCol="0">
            <a:spAutoFit/>
          </a:bodyPr>
          <a:lstStyle/>
          <a:p>
            <a:r>
              <a:rPr lang="en-US" sz="2400" dirty="0"/>
              <a:t>Models the metabolization of the drug by the body.</a:t>
            </a:r>
          </a:p>
        </p:txBody>
      </p:sp>
      <p:sp>
        <p:nvSpPr>
          <p:cNvPr id="9" name="Rectangle 8">
            <a:extLst>
              <a:ext uri="{FF2B5EF4-FFF2-40B4-BE49-F238E27FC236}">
                <a16:creationId xmlns:a16="http://schemas.microsoft.com/office/drawing/2014/main" id="{614ACE4C-0F05-EBF8-9CA0-407AD5D1BFA3}"/>
              </a:ext>
            </a:extLst>
          </p:cNvPr>
          <p:cNvSpPr/>
          <p:nvPr/>
        </p:nvSpPr>
        <p:spPr>
          <a:xfrm>
            <a:off x="2840855" y="1906201"/>
            <a:ext cx="1793289" cy="710213"/>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PK</a:t>
            </a:r>
          </a:p>
        </p:txBody>
      </p:sp>
      <p:sp>
        <p:nvSpPr>
          <p:cNvPr id="10" name="Rectangle 9">
            <a:extLst>
              <a:ext uri="{FF2B5EF4-FFF2-40B4-BE49-F238E27FC236}">
                <a16:creationId xmlns:a16="http://schemas.microsoft.com/office/drawing/2014/main" id="{395FA147-DC27-B146-432E-0D1AC2FA714F}"/>
              </a:ext>
            </a:extLst>
          </p:cNvPr>
          <p:cNvSpPr/>
          <p:nvPr/>
        </p:nvSpPr>
        <p:spPr>
          <a:xfrm>
            <a:off x="4767309" y="1906201"/>
            <a:ext cx="3818878" cy="710213"/>
          </a:xfrm>
          <a:prstGeom prst="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PD</a:t>
            </a:r>
          </a:p>
        </p:txBody>
      </p:sp>
      <p:cxnSp>
        <p:nvCxnSpPr>
          <p:cNvPr id="11" name="Connector: Elbow 10">
            <a:extLst>
              <a:ext uri="{FF2B5EF4-FFF2-40B4-BE49-F238E27FC236}">
                <a16:creationId xmlns:a16="http://schemas.microsoft.com/office/drawing/2014/main" id="{32AE339B-B1CE-814F-C57D-268AE48725F6}"/>
              </a:ext>
            </a:extLst>
          </p:cNvPr>
          <p:cNvCxnSpPr>
            <a:cxnSpLocks/>
            <a:stCxn id="8" idx="0"/>
          </p:cNvCxnSpPr>
          <p:nvPr/>
        </p:nvCxnSpPr>
        <p:spPr>
          <a:xfrm rot="5400000" flipH="1" flipV="1">
            <a:off x="2094697" y="1458314"/>
            <a:ext cx="298270" cy="119404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72FB97-C7AE-2317-BF4A-FC45EFDB9014}"/>
              </a:ext>
            </a:extLst>
          </p:cNvPr>
          <p:cNvSpPr txBox="1"/>
          <p:nvPr/>
        </p:nvSpPr>
        <p:spPr>
          <a:xfrm>
            <a:off x="9101091" y="2616414"/>
            <a:ext cx="2121763" cy="1200329"/>
          </a:xfrm>
          <a:prstGeom prst="rect">
            <a:avLst/>
          </a:prstGeom>
          <a:noFill/>
        </p:spPr>
        <p:txBody>
          <a:bodyPr wrap="square" rtlCol="0">
            <a:spAutoFit/>
          </a:bodyPr>
          <a:lstStyle/>
          <a:p>
            <a:r>
              <a:rPr lang="en-US" sz="2400" dirty="0"/>
              <a:t>Models the </a:t>
            </a:r>
            <a:r>
              <a:rPr lang="en-US" sz="2400" b="0" i="0" u="none" strike="noStrike" baseline="0" dirty="0">
                <a:latin typeface="SFRM1000"/>
              </a:rPr>
              <a:t>effect of drug on the body.</a:t>
            </a:r>
            <a:endParaRPr lang="en-US" sz="2400" dirty="0"/>
          </a:p>
        </p:txBody>
      </p:sp>
      <p:cxnSp>
        <p:nvCxnSpPr>
          <p:cNvPr id="13" name="Connector: Elbow 12">
            <a:extLst>
              <a:ext uri="{FF2B5EF4-FFF2-40B4-BE49-F238E27FC236}">
                <a16:creationId xmlns:a16="http://schemas.microsoft.com/office/drawing/2014/main" id="{76BF9430-F6B4-F020-F7D6-33718E0D3EF5}"/>
              </a:ext>
            </a:extLst>
          </p:cNvPr>
          <p:cNvCxnSpPr>
            <a:cxnSpLocks/>
            <a:endCxn id="10" idx="3"/>
          </p:cNvCxnSpPr>
          <p:nvPr/>
        </p:nvCxnSpPr>
        <p:spPr>
          <a:xfrm rot="10800000">
            <a:off x="8586187" y="2261308"/>
            <a:ext cx="1472954" cy="355106"/>
          </a:xfrm>
          <a:prstGeom prst="bentConnector3">
            <a:avLst>
              <a:gd name="adj1" fmla="val -1230"/>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50BBAE1-64A9-DB5D-086E-786CB8BBADB8}"/>
                  </a:ext>
                </a:extLst>
              </p:cNvPr>
              <p:cNvSpPr txBox="1"/>
              <p:nvPr/>
            </p:nvSpPr>
            <p:spPr>
              <a:xfrm>
                <a:off x="3195961" y="3514224"/>
                <a:ext cx="834501"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𝑐</m:t>
                          </m:r>
                        </m:e>
                        <m:sub>
                          <m:r>
                            <a:rPr lang="en-US" sz="3200" b="0" i="1" smtClean="0">
                              <a:latin typeface="Cambria Math" panose="02040503050406030204" pitchFamily="18" charset="0"/>
                            </a:rPr>
                            <m:t>𝑒</m:t>
                          </m:r>
                        </m:sub>
                      </m:sSub>
                    </m:oMath>
                  </m:oMathPara>
                </a14:m>
                <a:endParaRPr lang="en-US" sz="3200" dirty="0"/>
              </a:p>
            </p:txBody>
          </p:sp>
        </mc:Choice>
        <mc:Fallback xmlns="">
          <p:sp>
            <p:nvSpPr>
              <p:cNvPr id="14" name="TextBox 13">
                <a:extLst>
                  <a:ext uri="{FF2B5EF4-FFF2-40B4-BE49-F238E27FC236}">
                    <a16:creationId xmlns:a16="http://schemas.microsoft.com/office/drawing/2014/main" id="{550BBAE1-64A9-DB5D-086E-786CB8BBADB8}"/>
                  </a:ext>
                </a:extLst>
              </p:cNvPr>
              <p:cNvSpPr txBox="1">
                <a:spLocks noRot="1" noChangeAspect="1" noMove="1" noResize="1" noEditPoints="1" noAdjustHandles="1" noChangeArrowheads="1" noChangeShapeType="1" noTextEdit="1"/>
              </p:cNvSpPr>
              <p:nvPr/>
            </p:nvSpPr>
            <p:spPr>
              <a:xfrm>
                <a:off x="3195961" y="3514224"/>
                <a:ext cx="834501"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3E5F7CB-C54E-E46D-715C-DEC6C72C6831}"/>
                  </a:ext>
                </a:extLst>
              </p:cNvPr>
              <p:cNvSpPr txBox="1"/>
              <p:nvPr/>
            </p:nvSpPr>
            <p:spPr>
              <a:xfrm>
                <a:off x="4767309" y="3064469"/>
                <a:ext cx="3818878" cy="1962653"/>
              </a:xfrm>
              <a:prstGeom prst="rect">
                <a:avLst/>
              </a:prstGeom>
              <a:noFill/>
            </p:spPr>
            <p:txBody>
              <a:bodyPr wrap="square" rtlCol="0">
                <a:spAutoFit/>
              </a:bodyPr>
              <a:lstStyle/>
              <a:p>
                <a:pPr marL="285750" indent="-285750">
                  <a:buFont typeface="Arial" panose="020B0604020202020204" pitchFamily="34" charset="0"/>
                  <a:buChar char="•"/>
                </a:pPr>
                <a:r>
                  <a:rPr lang="en-US" sz="2000" b="0" dirty="0"/>
                  <a:t>1</a:t>
                </a:r>
                <a:r>
                  <a:rPr lang="en-US" sz="2000" b="0" baseline="30000" dirty="0"/>
                  <a:t>st</a:t>
                </a:r>
                <a:r>
                  <a:rPr lang="en-US" sz="2000" b="0" dirty="0"/>
                  <a:t> Peripheral Compartment: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oMath>
                </a14:m>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2</a:t>
                </a:r>
                <a:r>
                  <a:rPr lang="en-US" sz="2000" baseline="30000" dirty="0"/>
                  <a:t>nd</a:t>
                </a:r>
                <a:r>
                  <a:rPr lang="en-US" sz="2000" dirty="0"/>
                  <a:t> Peripheral Compartment: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2</m:t>
                        </m:r>
                      </m:sub>
                    </m:sSub>
                  </m:oMath>
                </a14:m>
                <a:r>
                  <a:rPr lang="en-US" sz="2000" dirty="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Plasma Compartment: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𝑝</m:t>
                        </m:r>
                      </m:sub>
                    </m:sSub>
                  </m:oMath>
                </a14:m>
                <a:r>
                  <a:rPr lang="en-US" sz="2000" dirty="0"/>
                  <a:t>.</a:t>
                </a:r>
              </a:p>
              <a:p>
                <a:pPr marL="285750" indent="-285750">
                  <a:buFont typeface="Arial" panose="020B0604020202020204" pitchFamily="34" charset="0"/>
                  <a:buChar char="•"/>
                </a:pPr>
                <a:endParaRPr lang="en-US" sz="2000" dirty="0"/>
              </a:p>
            </p:txBody>
          </p:sp>
        </mc:Choice>
        <mc:Fallback xmlns="">
          <p:sp>
            <p:nvSpPr>
              <p:cNvPr id="15" name="TextBox 14">
                <a:extLst>
                  <a:ext uri="{FF2B5EF4-FFF2-40B4-BE49-F238E27FC236}">
                    <a16:creationId xmlns:a16="http://schemas.microsoft.com/office/drawing/2014/main" id="{A3E5F7CB-C54E-E46D-715C-DEC6C72C6831}"/>
                  </a:ext>
                </a:extLst>
              </p:cNvPr>
              <p:cNvSpPr txBox="1">
                <a:spLocks noRot="1" noChangeAspect="1" noMove="1" noResize="1" noEditPoints="1" noAdjustHandles="1" noChangeArrowheads="1" noChangeShapeType="1" noTextEdit="1"/>
              </p:cNvSpPr>
              <p:nvPr/>
            </p:nvSpPr>
            <p:spPr>
              <a:xfrm>
                <a:off x="4767309" y="3064469"/>
                <a:ext cx="3818878" cy="1962653"/>
              </a:xfrm>
              <a:prstGeom prst="rect">
                <a:avLst/>
              </a:prstGeom>
              <a:blipFill>
                <a:blip r:embed="rId4"/>
                <a:stretch>
                  <a:fillRect l="-1438" t="-1863" r="-175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E3DD0082-0190-89ED-1789-724138A35391}"/>
              </a:ext>
            </a:extLst>
          </p:cNvPr>
          <p:cNvSpPr txBox="1"/>
          <p:nvPr/>
        </p:nvSpPr>
        <p:spPr>
          <a:xfrm>
            <a:off x="9101091" y="4603170"/>
            <a:ext cx="2857130" cy="1200329"/>
          </a:xfrm>
          <a:prstGeom prst="rect">
            <a:avLst/>
          </a:prstGeom>
          <a:noFill/>
        </p:spPr>
        <p:txBody>
          <a:bodyPr wrap="square" rtlCol="0">
            <a:spAutoFit/>
          </a:bodyPr>
          <a:lstStyle/>
          <a:p>
            <a:r>
              <a:rPr lang="en-US" sz="2400" dirty="0"/>
              <a:t>State variables, modeling concentration levels.</a:t>
            </a:r>
          </a:p>
        </p:txBody>
      </p:sp>
      <p:cxnSp>
        <p:nvCxnSpPr>
          <p:cNvPr id="17" name="Straight Arrow Connector 16">
            <a:extLst>
              <a:ext uri="{FF2B5EF4-FFF2-40B4-BE49-F238E27FC236}">
                <a16:creationId xmlns:a16="http://schemas.microsoft.com/office/drawing/2014/main" id="{350FDA01-3661-5F3F-5A27-CF0D5C4B13A6}"/>
              </a:ext>
            </a:extLst>
          </p:cNvPr>
          <p:cNvCxnSpPr>
            <a:cxnSpLocks/>
            <a:stCxn id="16" idx="1"/>
          </p:cNvCxnSpPr>
          <p:nvPr/>
        </p:nvCxnSpPr>
        <p:spPr>
          <a:xfrm flipH="1" flipV="1">
            <a:off x="6676748" y="4818078"/>
            <a:ext cx="2424343" cy="3852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98A554-92BE-C740-C053-94EBED888CE7}"/>
              </a:ext>
            </a:extLst>
          </p:cNvPr>
          <p:cNvCxnSpPr>
            <a:cxnSpLocks/>
            <a:stCxn id="16" idx="1"/>
            <a:endCxn id="14" idx="2"/>
          </p:cNvCxnSpPr>
          <p:nvPr/>
        </p:nvCxnSpPr>
        <p:spPr>
          <a:xfrm flipH="1" flipV="1">
            <a:off x="3613212" y="4098999"/>
            <a:ext cx="5487879" cy="11043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8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5FF3-F0A4-C113-AF95-1BBFF1D294AD}"/>
              </a:ext>
            </a:extLst>
          </p:cNvPr>
          <p:cNvSpPr>
            <a:spLocks noGrp="1"/>
          </p:cNvSpPr>
          <p:nvPr>
            <p:ph type="title"/>
          </p:nvPr>
        </p:nvSpPr>
        <p:spPr/>
        <p:txBody>
          <a:bodyPr/>
          <a:lstStyle/>
          <a:p>
            <a:r>
              <a:rPr lang="en-US" dirty="0"/>
              <a:t>Today’s Lecture</a:t>
            </a:r>
          </a:p>
        </p:txBody>
      </p:sp>
      <p:sp>
        <p:nvSpPr>
          <p:cNvPr id="3" name="Content Placeholder 2">
            <a:extLst>
              <a:ext uri="{FF2B5EF4-FFF2-40B4-BE49-F238E27FC236}">
                <a16:creationId xmlns:a16="http://schemas.microsoft.com/office/drawing/2014/main" id="{21E75314-42AE-C20A-0D99-8F5387CCF107}"/>
              </a:ext>
            </a:extLst>
          </p:cNvPr>
          <p:cNvSpPr>
            <a:spLocks noGrp="1"/>
          </p:cNvSpPr>
          <p:nvPr>
            <p:ph idx="1"/>
          </p:nvPr>
        </p:nvSpPr>
        <p:spPr/>
        <p:txBody>
          <a:bodyPr/>
          <a:lstStyle/>
          <a:p>
            <a:r>
              <a:rPr lang="en-US" dirty="0"/>
              <a:t>Review autonomous systems</a:t>
            </a:r>
          </a:p>
          <a:p>
            <a:endParaRPr lang="en-US" dirty="0"/>
          </a:p>
          <a:p>
            <a:r>
              <a:rPr lang="en-US" dirty="0"/>
              <a:t>Toy examples of autonomous systems</a:t>
            </a:r>
          </a:p>
          <a:p>
            <a:endParaRPr lang="en-US" dirty="0"/>
          </a:p>
          <a:p>
            <a:r>
              <a:rPr lang="en-US" dirty="0"/>
              <a:t>Design and verification of autonomous systems</a:t>
            </a:r>
          </a:p>
        </p:txBody>
      </p:sp>
    </p:spTree>
    <p:extLst>
      <p:ext uri="{BB962C8B-B14F-4D97-AF65-F5344CB8AC3E}">
        <p14:creationId xmlns:p14="http://schemas.microsoft.com/office/powerpoint/2010/main" val="356212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30</a:t>
            </a:fld>
            <a:endParaRPr lang="en-US"/>
          </a:p>
        </p:txBody>
      </p:sp>
      <p:sp>
        <p:nvSpPr>
          <p:cNvPr id="6" name="TextBox 5">
            <a:extLst>
              <a:ext uri="{FF2B5EF4-FFF2-40B4-BE49-F238E27FC236}">
                <a16:creationId xmlns:a16="http://schemas.microsoft.com/office/drawing/2014/main" id="{B30C54F1-2BEF-4D93-B0A8-1C945ADF70D5}"/>
              </a:ext>
            </a:extLst>
          </p:cNvPr>
          <p:cNvSpPr txBox="1"/>
          <p:nvPr/>
        </p:nvSpPr>
        <p:spPr>
          <a:xfrm>
            <a:off x="385608" y="2025118"/>
            <a:ext cx="3988966" cy="523220"/>
          </a:xfrm>
          <a:prstGeom prst="rect">
            <a:avLst/>
          </a:prstGeom>
          <a:noFill/>
        </p:spPr>
        <p:txBody>
          <a:bodyPr wrap="square" rtlCol="0">
            <a:spAutoFit/>
          </a:bodyPr>
          <a:lstStyle/>
          <a:p>
            <a:r>
              <a:rPr lang="en-US" sz="2800" dirty="0">
                <a:solidFill>
                  <a:schemeClr val="accent1"/>
                </a:solidFill>
              </a:rPr>
              <a:t>Obtain a dynamical model</a:t>
            </a:r>
          </a:p>
        </p:txBody>
      </p:sp>
      <p:sp>
        <p:nvSpPr>
          <p:cNvPr id="3" name="Arrow: Right 2">
            <a:extLst>
              <a:ext uri="{FF2B5EF4-FFF2-40B4-BE49-F238E27FC236}">
                <a16:creationId xmlns:a16="http://schemas.microsoft.com/office/drawing/2014/main" id="{5AE040B8-E35F-F159-6ACD-0CBD23B41D4C}"/>
              </a:ext>
            </a:extLst>
          </p:cNvPr>
          <p:cNvSpPr/>
          <p:nvPr/>
        </p:nvSpPr>
        <p:spPr>
          <a:xfrm>
            <a:off x="4374573" y="1558475"/>
            <a:ext cx="1922318" cy="145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modeling</a:t>
            </a:r>
          </a:p>
        </p:txBody>
      </p:sp>
      <p:sp>
        <p:nvSpPr>
          <p:cNvPr id="5" name="TextBox 4">
            <a:extLst>
              <a:ext uri="{FF2B5EF4-FFF2-40B4-BE49-F238E27FC236}">
                <a16:creationId xmlns:a16="http://schemas.microsoft.com/office/drawing/2014/main" id="{C906F0AB-EDAA-92F2-885B-19DA71B587EB}"/>
              </a:ext>
            </a:extLst>
          </p:cNvPr>
          <p:cNvSpPr txBox="1"/>
          <p:nvPr/>
        </p:nvSpPr>
        <p:spPr>
          <a:xfrm>
            <a:off x="6447913" y="2025118"/>
            <a:ext cx="5449677" cy="523220"/>
          </a:xfrm>
          <a:prstGeom prst="rect">
            <a:avLst/>
          </a:prstGeom>
          <a:noFill/>
        </p:spPr>
        <p:txBody>
          <a:bodyPr wrap="square" rtlCol="0">
            <a:spAutoFit/>
          </a:bodyPr>
          <a:lstStyle/>
          <a:p>
            <a:r>
              <a:rPr lang="en-US" sz="2800" dirty="0">
                <a:solidFill>
                  <a:schemeClr val="accent1"/>
                </a:solidFill>
              </a:rPr>
              <a:t>The evolution of the state variables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8D0E0A3-AACC-ACF9-4C01-19FFA0A4B88F}"/>
                  </a:ext>
                </a:extLst>
              </p:cNvPr>
              <p:cNvSpPr txBox="1"/>
              <p:nvPr/>
            </p:nvSpPr>
            <p:spPr>
              <a:xfrm>
                <a:off x="6615546" y="2548338"/>
                <a:ext cx="3366654" cy="556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𝑐</m:t>
                          </m:r>
                        </m:e>
                        <m:sub>
                          <m:r>
                            <a:rPr lang="en-US" sz="2800" b="0" i="1" smtClean="0">
                              <a:solidFill>
                                <a:schemeClr val="accent1"/>
                              </a:solidFill>
                              <a:latin typeface="Cambria Math" panose="02040503050406030204" pitchFamily="18" charset="0"/>
                            </a:rPr>
                            <m:t>𝑝</m:t>
                          </m:r>
                        </m:sub>
                      </m:sSub>
                      <m:r>
                        <a:rPr lang="en-US" sz="2800" b="0" i="1" smtClean="0">
                          <a:solidFill>
                            <a:schemeClr val="accent1"/>
                          </a:solidFill>
                          <a:latin typeface="Cambria Math" panose="02040503050406030204" pitchFamily="18" charset="0"/>
                        </a:rPr>
                        <m:t>, </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𝑐</m:t>
                          </m:r>
                        </m:e>
                        <m:sub>
                          <m:r>
                            <a:rPr lang="en-US" sz="2800" b="0" i="1" smtClean="0">
                              <a:solidFill>
                                <a:schemeClr val="accent1"/>
                              </a:solidFill>
                              <a:latin typeface="Cambria Math" panose="02040503050406030204" pitchFamily="18" charset="0"/>
                            </a:rPr>
                            <m:t>1</m:t>
                          </m:r>
                        </m:sub>
                      </m:sSub>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𝑐</m:t>
                          </m:r>
                        </m:e>
                        <m:sub>
                          <m:r>
                            <a:rPr lang="en-US" sz="2800" b="0" i="1" smtClean="0">
                              <a:solidFill>
                                <a:schemeClr val="accent1"/>
                              </a:solidFill>
                              <a:latin typeface="Cambria Math" panose="02040503050406030204" pitchFamily="18" charset="0"/>
                            </a:rPr>
                            <m:t>2</m:t>
                          </m:r>
                        </m:sub>
                      </m:sSub>
                      <m:r>
                        <a:rPr lang="en-US" sz="2800" b="0" i="1" smtClean="0">
                          <a:solidFill>
                            <a:schemeClr val="accent1"/>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𝑐</m:t>
                          </m:r>
                        </m:e>
                        <m:sub>
                          <m:r>
                            <a:rPr lang="en-US" sz="2800" b="0" i="1" smtClean="0">
                              <a:solidFill>
                                <a:schemeClr val="accent1"/>
                              </a:solidFill>
                              <a:latin typeface="Cambria Math" panose="02040503050406030204" pitchFamily="18" charset="0"/>
                            </a:rPr>
                            <m:t>𝑒</m:t>
                          </m:r>
                        </m:sub>
                      </m:sSub>
                    </m:oMath>
                  </m:oMathPara>
                </a14:m>
                <a:endParaRPr lang="en-US" sz="2800" dirty="0"/>
              </a:p>
            </p:txBody>
          </p:sp>
        </mc:Choice>
        <mc:Fallback xmlns="">
          <p:sp>
            <p:nvSpPr>
              <p:cNvPr id="12" name="TextBox 11">
                <a:extLst>
                  <a:ext uri="{FF2B5EF4-FFF2-40B4-BE49-F238E27FC236}">
                    <a16:creationId xmlns:a16="http://schemas.microsoft.com/office/drawing/2014/main" id="{B8D0E0A3-AACC-ACF9-4C01-19FFA0A4B88F}"/>
                  </a:ext>
                </a:extLst>
              </p:cNvPr>
              <p:cNvSpPr txBox="1">
                <a:spLocks noRot="1" noChangeAspect="1" noMove="1" noResize="1" noEditPoints="1" noAdjustHandles="1" noChangeArrowheads="1" noChangeShapeType="1" noTextEdit="1"/>
              </p:cNvSpPr>
              <p:nvPr/>
            </p:nvSpPr>
            <p:spPr>
              <a:xfrm>
                <a:off x="6615546" y="2548338"/>
                <a:ext cx="3366654" cy="556434"/>
              </a:xfrm>
              <a:prstGeom prst="rect">
                <a:avLst/>
              </a:prstGeom>
              <a:blipFill>
                <a:blip r:embed="rId3"/>
                <a:stretch>
                  <a:fillRect/>
                </a:stretch>
              </a:blipFill>
            </p:spPr>
            <p:txBody>
              <a:bodyPr/>
              <a:lstStyle/>
              <a:p>
                <a:r>
                  <a:rPr lang="en-US">
                    <a:noFill/>
                  </a:rPr>
                  <a:t> </a:t>
                </a:r>
              </a:p>
            </p:txBody>
          </p:sp>
        </mc:Fallback>
      </mc:AlternateContent>
      <p:sp>
        <p:nvSpPr>
          <p:cNvPr id="15" name="Left Bracket 14">
            <a:extLst>
              <a:ext uri="{FF2B5EF4-FFF2-40B4-BE49-F238E27FC236}">
                <a16:creationId xmlns:a16="http://schemas.microsoft.com/office/drawing/2014/main" id="{9CCABD1E-7345-D3AE-BAC5-5E6E5A4B0D43}"/>
              </a:ext>
            </a:extLst>
          </p:cNvPr>
          <p:cNvSpPr/>
          <p:nvPr/>
        </p:nvSpPr>
        <p:spPr>
          <a:xfrm rot="16200000">
            <a:off x="8154041" y="2140360"/>
            <a:ext cx="175025" cy="186239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C11189B-BC11-395C-06E2-E6500C6A3451}"/>
                  </a:ext>
                </a:extLst>
              </p:cNvPr>
              <p:cNvSpPr txBox="1"/>
              <p:nvPr/>
            </p:nvSpPr>
            <p:spPr>
              <a:xfrm>
                <a:off x="6296891" y="3429000"/>
                <a:ext cx="5808517" cy="954107"/>
              </a:xfrm>
              <a:prstGeom prst="rect">
                <a:avLst/>
              </a:prstGeom>
              <a:noFill/>
            </p:spPr>
            <p:txBody>
              <a:bodyPr wrap="square" rtlCol="0">
                <a:spAutoFit/>
              </a:bodyPr>
              <a:lstStyle/>
              <a:p>
                <a:r>
                  <a:rPr lang="en-US" sz="2800" dirty="0"/>
                  <a:t>Change of concentration levels with input (</a:t>
                </a:r>
                <a14:m>
                  <m:oMath xmlns:m="http://schemas.openxmlformats.org/officeDocument/2006/math">
                    <m:r>
                      <a:rPr lang="en-US" sz="2800" b="0" i="1" smtClean="0">
                        <a:solidFill>
                          <a:schemeClr val="accent1"/>
                        </a:solidFill>
                        <a:latin typeface="Cambria Math" panose="02040503050406030204" pitchFamily="18" charset="0"/>
                      </a:rPr>
                      <m:t>𝑢</m:t>
                    </m:r>
                  </m:oMath>
                </a14:m>
                <a:r>
                  <a:rPr lang="en-US" sz="2800" dirty="0"/>
                  <a:t>); the anesthesia drug injected</a:t>
                </a:r>
              </a:p>
            </p:txBody>
          </p:sp>
        </mc:Choice>
        <mc:Fallback xmlns="">
          <p:sp>
            <p:nvSpPr>
              <p:cNvPr id="16" name="TextBox 15">
                <a:extLst>
                  <a:ext uri="{FF2B5EF4-FFF2-40B4-BE49-F238E27FC236}">
                    <a16:creationId xmlns:a16="http://schemas.microsoft.com/office/drawing/2014/main" id="{AC11189B-BC11-395C-06E2-E6500C6A3451}"/>
                  </a:ext>
                </a:extLst>
              </p:cNvPr>
              <p:cNvSpPr txBox="1">
                <a:spLocks noRot="1" noChangeAspect="1" noMove="1" noResize="1" noEditPoints="1" noAdjustHandles="1" noChangeArrowheads="1" noChangeShapeType="1" noTextEdit="1"/>
              </p:cNvSpPr>
              <p:nvPr/>
            </p:nvSpPr>
            <p:spPr>
              <a:xfrm>
                <a:off x="6296891" y="3429000"/>
                <a:ext cx="5808517" cy="954107"/>
              </a:xfrm>
              <a:prstGeom prst="rect">
                <a:avLst/>
              </a:prstGeom>
              <a:blipFill>
                <a:blip r:embed="rId4"/>
                <a:stretch>
                  <a:fillRect l="-2204" t="-6410" r="-420" b="-17308"/>
                </a:stretch>
              </a:blipFill>
            </p:spPr>
            <p:txBody>
              <a:bodyPr/>
              <a:lstStyle/>
              <a:p>
                <a:r>
                  <a:rPr lang="en-US">
                    <a:noFill/>
                  </a:rPr>
                  <a:t> </a:t>
                </a:r>
              </a:p>
            </p:txBody>
          </p:sp>
        </mc:Fallback>
      </mc:AlternateContent>
    </p:spTree>
    <p:extLst>
      <p:ext uri="{BB962C8B-B14F-4D97-AF65-F5344CB8AC3E}">
        <p14:creationId xmlns:p14="http://schemas.microsoft.com/office/powerpoint/2010/main" val="12252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31</a:t>
            </a:fld>
            <a:endParaRPr lang="en-US"/>
          </a:p>
        </p:txBody>
      </p:sp>
      <p:sp>
        <p:nvSpPr>
          <p:cNvPr id="6" name="TextBox 5">
            <a:extLst>
              <a:ext uri="{FF2B5EF4-FFF2-40B4-BE49-F238E27FC236}">
                <a16:creationId xmlns:a16="http://schemas.microsoft.com/office/drawing/2014/main" id="{B30C54F1-2BEF-4D93-B0A8-1C945ADF70D5}"/>
              </a:ext>
            </a:extLst>
          </p:cNvPr>
          <p:cNvSpPr txBox="1"/>
          <p:nvPr/>
        </p:nvSpPr>
        <p:spPr>
          <a:xfrm>
            <a:off x="385608" y="2025118"/>
            <a:ext cx="3988966" cy="523220"/>
          </a:xfrm>
          <a:prstGeom prst="rect">
            <a:avLst/>
          </a:prstGeom>
          <a:noFill/>
        </p:spPr>
        <p:txBody>
          <a:bodyPr wrap="square" rtlCol="0">
            <a:spAutoFit/>
          </a:bodyPr>
          <a:lstStyle/>
          <a:p>
            <a:r>
              <a:rPr lang="en-US" sz="2800" dirty="0">
                <a:solidFill>
                  <a:schemeClr val="accent1"/>
                </a:solidFill>
              </a:rPr>
              <a:t>Obtain a dynamical model</a:t>
            </a:r>
          </a:p>
        </p:txBody>
      </p:sp>
      <p:sp>
        <p:nvSpPr>
          <p:cNvPr id="3" name="Arrow: Right 2">
            <a:extLst>
              <a:ext uri="{FF2B5EF4-FFF2-40B4-BE49-F238E27FC236}">
                <a16:creationId xmlns:a16="http://schemas.microsoft.com/office/drawing/2014/main" id="{5AE040B8-E35F-F159-6ACD-0CBD23B41D4C}"/>
              </a:ext>
            </a:extLst>
          </p:cNvPr>
          <p:cNvSpPr/>
          <p:nvPr/>
        </p:nvSpPr>
        <p:spPr>
          <a:xfrm>
            <a:off x="4374573" y="1558475"/>
            <a:ext cx="1922318" cy="145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modeling</a:t>
            </a:r>
          </a:p>
        </p:txBody>
      </p:sp>
      <p:sp>
        <p:nvSpPr>
          <p:cNvPr id="5" name="TextBox 4">
            <a:extLst>
              <a:ext uri="{FF2B5EF4-FFF2-40B4-BE49-F238E27FC236}">
                <a16:creationId xmlns:a16="http://schemas.microsoft.com/office/drawing/2014/main" id="{C906F0AB-EDAA-92F2-885B-19DA71B587EB}"/>
              </a:ext>
            </a:extLst>
          </p:cNvPr>
          <p:cNvSpPr txBox="1"/>
          <p:nvPr/>
        </p:nvSpPr>
        <p:spPr>
          <a:xfrm>
            <a:off x="6447913" y="2025118"/>
            <a:ext cx="5449677" cy="523220"/>
          </a:xfrm>
          <a:prstGeom prst="rect">
            <a:avLst/>
          </a:prstGeom>
          <a:noFill/>
        </p:spPr>
        <p:txBody>
          <a:bodyPr wrap="square" rtlCol="0">
            <a:spAutoFit/>
          </a:bodyPr>
          <a:lstStyle/>
          <a:p>
            <a:r>
              <a:rPr lang="en-US" sz="2800" dirty="0">
                <a:solidFill>
                  <a:schemeClr val="accent1"/>
                </a:solidFill>
              </a:rPr>
              <a:t>The evolution of the state variables</a:t>
            </a:r>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8F9A1C86-320F-8A9E-B9C9-687AAE739A4B}"/>
                  </a:ext>
                </a:extLst>
              </p:cNvPr>
              <p:cNvSpPr/>
              <p:nvPr/>
            </p:nvSpPr>
            <p:spPr>
              <a:xfrm>
                <a:off x="592282" y="4873336"/>
                <a:ext cx="2545772" cy="10910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Rate of Change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endParaRPr lang="en-US" sz="2800" dirty="0"/>
              </a:p>
            </p:txBody>
          </p:sp>
        </mc:Choice>
        <mc:Fallback xmlns="">
          <p:sp>
            <p:nvSpPr>
              <p:cNvPr id="11" name="Rectangle: Rounded Corners 10">
                <a:extLst>
                  <a:ext uri="{FF2B5EF4-FFF2-40B4-BE49-F238E27FC236}">
                    <a16:creationId xmlns:a16="http://schemas.microsoft.com/office/drawing/2014/main" id="{8F9A1C86-320F-8A9E-B9C9-687AAE739A4B}"/>
                  </a:ext>
                </a:extLst>
              </p:cNvPr>
              <p:cNvSpPr>
                <a:spLocks noRot="1" noChangeAspect="1" noMove="1" noResize="1" noEditPoints="1" noAdjustHandles="1" noChangeArrowheads="1" noChangeShapeType="1" noTextEdit="1"/>
              </p:cNvSpPr>
              <p:nvPr/>
            </p:nvSpPr>
            <p:spPr>
              <a:xfrm>
                <a:off x="592282" y="4873336"/>
                <a:ext cx="2545772" cy="1091045"/>
              </a:xfrm>
              <a:prstGeom prst="roundRect">
                <a:avLst/>
              </a:prstGeom>
              <a:blipFill>
                <a:blip r:embed="rId3"/>
                <a:stretch>
                  <a:fillRect l="-1190" r="-4048" b="-7735"/>
                </a:stretch>
              </a:blipFill>
            </p:spPr>
            <p:txBody>
              <a:bodyPr/>
              <a:lstStyle/>
              <a:p>
                <a:r>
                  <a:rPr lang="en-US">
                    <a:noFill/>
                  </a:rPr>
                  <a:t> </a:t>
                </a:r>
              </a:p>
            </p:txBody>
          </p:sp>
        </mc:Fallback>
      </mc:AlternateContent>
      <p:sp>
        <p:nvSpPr>
          <p:cNvPr id="12" name="Equals 11">
            <a:extLst>
              <a:ext uri="{FF2B5EF4-FFF2-40B4-BE49-F238E27FC236}">
                <a16:creationId xmlns:a16="http://schemas.microsoft.com/office/drawing/2014/main" id="{8B5F1EF4-46E3-78B9-FDBE-4CDBC31BC86B}"/>
              </a:ext>
            </a:extLst>
          </p:cNvPr>
          <p:cNvSpPr/>
          <p:nvPr/>
        </p:nvSpPr>
        <p:spPr>
          <a:xfrm>
            <a:off x="3138054" y="5047417"/>
            <a:ext cx="1059872" cy="789709"/>
          </a:xfrm>
          <a:prstGeom prst="mathEqual">
            <a:avLst>
              <a:gd name="adj1" fmla="val 14309"/>
              <a:gd name="adj2" fmla="val 22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4EFA140-CB06-091E-6166-7E8497345049}"/>
                  </a:ext>
                </a:extLst>
              </p:cNvPr>
              <p:cNvSpPr/>
              <p:nvPr/>
            </p:nvSpPr>
            <p:spPr>
              <a:xfrm>
                <a:off x="4457700" y="4862946"/>
                <a:ext cx="3106882" cy="110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Previous Values of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r>
                  <a:rPr lang="en-US" dirty="0"/>
                  <a:t> </a:t>
                </a:r>
              </a:p>
            </p:txBody>
          </p:sp>
        </mc:Choice>
        <mc:Fallback xmlns="">
          <p:sp>
            <p:nvSpPr>
              <p:cNvPr id="13" name="Rectangle: Rounded Corners 12">
                <a:extLst>
                  <a:ext uri="{FF2B5EF4-FFF2-40B4-BE49-F238E27FC236}">
                    <a16:creationId xmlns:a16="http://schemas.microsoft.com/office/drawing/2014/main" id="{B4EFA140-CB06-091E-6166-7E8497345049}"/>
                  </a:ext>
                </a:extLst>
              </p:cNvPr>
              <p:cNvSpPr>
                <a:spLocks noRot="1" noChangeAspect="1" noMove="1" noResize="1" noEditPoints="1" noAdjustHandles="1" noChangeArrowheads="1" noChangeShapeType="1" noTextEdit="1"/>
              </p:cNvSpPr>
              <p:nvPr/>
            </p:nvSpPr>
            <p:spPr>
              <a:xfrm>
                <a:off x="4457700" y="4862946"/>
                <a:ext cx="3106882" cy="1101436"/>
              </a:xfrm>
              <a:prstGeom prst="roundRect">
                <a:avLst/>
              </a:prstGeom>
              <a:blipFill>
                <a:blip r:embed="rId4"/>
                <a:stretch>
                  <a:fillRect r="-1563" b="-7143"/>
                </a:stretch>
              </a:blipFill>
            </p:spPr>
            <p:txBody>
              <a:bodyPr/>
              <a:lstStyle/>
              <a:p>
                <a:r>
                  <a:rPr lang="en-US">
                    <a:noFill/>
                  </a:rPr>
                  <a:t> </a:t>
                </a:r>
              </a:p>
            </p:txBody>
          </p:sp>
        </mc:Fallback>
      </mc:AlternateContent>
      <p:sp>
        <p:nvSpPr>
          <p:cNvPr id="14" name="Plus Sign 13">
            <a:extLst>
              <a:ext uri="{FF2B5EF4-FFF2-40B4-BE49-F238E27FC236}">
                <a16:creationId xmlns:a16="http://schemas.microsoft.com/office/drawing/2014/main" id="{EDC75777-18F7-36E0-357B-6D668A710E85}"/>
              </a:ext>
            </a:extLst>
          </p:cNvPr>
          <p:cNvSpPr/>
          <p:nvPr/>
        </p:nvSpPr>
        <p:spPr>
          <a:xfrm>
            <a:off x="7651175" y="4980431"/>
            <a:ext cx="938644" cy="923679"/>
          </a:xfrm>
          <a:prstGeom prst="mathPlus">
            <a:avLst>
              <a:gd name="adj1" fmla="val 130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5902633B-372C-106D-50CE-B5810FD8377B}"/>
                  </a:ext>
                </a:extLst>
              </p:cNvPr>
              <p:cNvSpPr/>
              <p:nvPr/>
            </p:nvSpPr>
            <p:spPr>
              <a:xfrm>
                <a:off x="8693727" y="4873336"/>
                <a:ext cx="2545772" cy="10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 of Input </a:t>
                </a:r>
                <a:r>
                  <a:rPr lang="en-US" sz="2800" dirty="0">
                    <a:solidFill>
                      <a:schemeClr val="tx1"/>
                    </a:solidFill>
                  </a:rPr>
                  <a:t>(</a:t>
                </a:r>
                <a14:m>
                  <m:oMath xmlns:m="http://schemas.openxmlformats.org/officeDocument/2006/math">
                    <m:r>
                      <a:rPr lang="en-US" sz="2800" b="0" i="1" smtClean="0">
                        <a:solidFill>
                          <a:schemeClr val="tx1"/>
                        </a:solidFill>
                        <a:latin typeface="Cambria Math" panose="02040503050406030204" pitchFamily="18" charset="0"/>
                      </a:rPr>
                      <m:t>𝑢</m:t>
                    </m:r>
                  </m:oMath>
                </a14:m>
                <a:r>
                  <a:rPr lang="en-US" sz="2800" dirty="0">
                    <a:solidFill>
                      <a:schemeClr val="tx1"/>
                    </a:solidFill>
                  </a:rPr>
                  <a:t>)</a:t>
                </a:r>
                <a:r>
                  <a:rPr lang="en-US" dirty="0"/>
                  <a:t> </a:t>
                </a:r>
              </a:p>
            </p:txBody>
          </p:sp>
        </mc:Choice>
        <mc:Fallback xmlns="">
          <p:sp>
            <p:nvSpPr>
              <p:cNvPr id="15" name="Rectangle: Rounded Corners 14">
                <a:extLst>
                  <a:ext uri="{FF2B5EF4-FFF2-40B4-BE49-F238E27FC236}">
                    <a16:creationId xmlns:a16="http://schemas.microsoft.com/office/drawing/2014/main" id="{5902633B-372C-106D-50CE-B5810FD8377B}"/>
                  </a:ext>
                </a:extLst>
              </p:cNvPr>
              <p:cNvSpPr>
                <a:spLocks noRot="1" noChangeAspect="1" noMove="1" noResize="1" noEditPoints="1" noAdjustHandles="1" noChangeArrowheads="1" noChangeShapeType="1" noTextEdit="1"/>
              </p:cNvSpPr>
              <p:nvPr/>
            </p:nvSpPr>
            <p:spPr>
              <a:xfrm>
                <a:off x="8693727" y="4873336"/>
                <a:ext cx="2545772" cy="1030774"/>
              </a:xfrm>
              <a:prstGeom prst="roundRect">
                <a:avLst/>
              </a:prstGeom>
              <a:blipFill>
                <a:blip r:embed="rId5"/>
                <a:stretch>
                  <a:fillRect t="-581" r="-1667" b="-11628"/>
                </a:stretch>
              </a:blipFill>
            </p:spPr>
            <p:txBody>
              <a:bodyPr/>
              <a:lstStyle/>
              <a:p>
                <a:r>
                  <a:rPr lang="en-US">
                    <a:noFill/>
                  </a:rPr>
                  <a:t> </a:t>
                </a:r>
              </a:p>
            </p:txBody>
          </p:sp>
        </mc:Fallback>
      </mc:AlternateContent>
      <p:sp>
        <p:nvSpPr>
          <p:cNvPr id="21" name="Rectangle: Rounded Corners 20">
            <a:extLst>
              <a:ext uri="{FF2B5EF4-FFF2-40B4-BE49-F238E27FC236}">
                <a16:creationId xmlns:a16="http://schemas.microsoft.com/office/drawing/2014/main" id="{8BBA91FD-6060-FF09-0C49-29BED6406CC5}"/>
              </a:ext>
            </a:extLst>
          </p:cNvPr>
          <p:cNvSpPr/>
          <p:nvPr/>
        </p:nvSpPr>
        <p:spPr>
          <a:xfrm>
            <a:off x="4270664" y="4696691"/>
            <a:ext cx="7083136" cy="145650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E844454-52D1-7882-8A00-DDD08B841282}"/>
                  </a:ext>
                </a:extLst>
              </p:cNvPr>
              <p:cNvSpPr txBox="1"/>
              <p:nvPr/>
            </p:nvSpPr>
            <p:spPr>
              <a:xfrm>
                <a:off x="5959188" y="3211380"/>
                <a:ext cx="4322618" cy="523220"/>
              </a:xfrm>
              <a:prstGeom prst="rect">
                <a:avLst/>
              </a:prstGeom>
              <a:noFill/>
            </p:spPr>
            <p:txBody>
              <a:bodyPr wrap="square" rtlCol="0">
                <a:spAutoFit/>
              </a:bodyPr>
              <a:lstStyle/>
              <a:p>
                <a:r>
                  <a:rPr lang="en-US" sz="2800" b="1" dirty="0">
                    <a:solidFill>
                      <a:schemeClr val="accent6">
                        <a:lumMod val="75000"/>
                      </a:schemeClr>
                    </a:solidFill>
                  </a:rPr>
                  <a:t>Parameters: </a:t>
                </a:r>
                <a14:m>
                  <m:oMath xmlns:m="http://schemas.openxmlformats.org/officeDocument/2006/math">
                    <m:sSub>
                      <m:sSubPr>
                        <m:ctrlPr>
                          <a:rPr lang="en-US" sz="2800" b="1" i="1" smtClean="0">
                            <a:solidFill>
                              <a:schemeClr val="tx1"/>
                            </a:solidFill>
                            <a:latin typeface="Cambria Math" panose="02040503050406030204" pitchFamily="18" charset="0"/>
                          </a:rPr>
                        </m:ctrlPr>
                      </m:sSubPr>
                      <m:e>
                        <m:r>
                          <a:rPr lang="en-US" sz="2800" b="1" i="1" smtClean="0">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𝟏</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𝟐</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𝟑</m:t>
                        </m:r>
                      </m:sub>
                    </m:sSub>
                  </m:oMath>
                </a14:m>
                <a:endParaRPr lang="en-US" sz="2800" b="1" dirty="0">
                  <a:solidFill>
                    <a:schemeClr val="accent6">
                      <a:lumMod val="75000"/>
                    </a:schemeClr>
                  </a:solidFill>
                </a:endParaRPr>
              </a:p>
            </p:txBody>
          </p:sp>
        </mc:Choice>
        <mc:Fallback xmlns="">
          <p:sp>
            <p:nvSpPr>
              <p:cNvPr id="22" name="TextBox 21">
                <a:extLst>
                  <a:ext uri="{FF2B5EF4-FFF2-40B4-BE49-F238E27FC236}">
                    <a16:creationId xmlns:a16="http://schemas.microsoft.com/office/drawing/2014/main" id="{2E844454-52D1-7882-8A00-DDD08B841282}"/>
                  </a:ext>
                </a:extLst>
              </p:cNvPr>
              <p:cNvSpPr txBox="1">
                <a:spLocks noRot="1" noChangeAspect="1" noMove="1" noResize="1" noEditPoints="1" noAdjustHandles="1" noChangeArrowheads="1" noChangeShapeType="1" noTextEdit="1"/>
              </p:cNvSpPr>
              <p:nvPr/>
            </p:nvSpPr>
            <p:spPr>
              <a:xfrm>
                <a:off x="5959188" y="3211380"/>
                <a:ext cx="4322618" cy="523220"/>
              </a:xfrm>
              <a:prstGeom prst="rect">
                <a:avLst/>
              </a:prstGeom>
              <a:blipFill>
                <a:blip r:embed="rId6"/>
                <a:stretch>
                  <a:fillRect l="-2962" t="-11628" b="-32558"/>
                </a:stretch>
              </a:blipFill>
            </p:spPr>
            <p:txBody>
              <a:bodyPr/>
              <a:lstStyle/>
              <a:p>
                <a:r>
                  <a:rPr lang="en-US">
                    <a:noFill/>
                  </a:rPr>
                  <a:t> </a:t>
                </a:r>
              </a:p>
            </p:txBody>
          </p:sp>
        </mc:Fallback>
      </mc:AlternateContent>
      <p:sp>
        <p:nvSpPr>
          <p:cNvPr id="23" name="Arrow: Down 22">
            <a:extLst>
              <a:ext uri="{FF2B5EF4-FFF2-40B4-BE49-F238E27FC236}">
                <a16:creationId xmlns:a16="http://schemas.microsoft.com/office/drawing/2014/main" id="{D65EA24A-FC6F-744A-0404-FB314795683B}"/>
              </a:ext>
            </a:extLst>
          </p:cNvPr>
          <p:cNvSpPr/>
          <p:nvPr/>
        </p:nvSpPr>
        <p:spPr>
          <a:xfrm>
            <a:off x="6134100" y="3873913"/>
            <a:ext cx="3089564" cy="6688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Dictated</a:t>
            </a:r>
          </a:p>
        </p:txBody>
      </p:sp>
      <p:sp>
        <p:nvSpPr>
          <p:cNvPr id="24" name="TextBox 23">
            <a:extLst>
              <a:ext uri="{FF2B5EF4-FFF2-40B4-BE49-F238E27FC236}">
                <a16:creationId xmlns:a16="http://schemas.microsoft.com/office/drawing/2014/main" id="{01A7E9AC-EEFD-841B-DD55-1AB22E6A81AC}"/>
              </a:ext>
            </a:extLst>
          </p:cNvPr>
          <p:cNvSpPr txBox="1"/>
          <p:nvPr/>
        </p:nvSpPr>
        <p:spPr>
          <a:xfrm>
            <a:off x="7218218" y="6107263"/>
            <a:ext cx="2216728" cy="523220"/>
          </a:xfrm>
          <a:prstGeom prst="rect">
            <a:avLst/>
          </a:prstGeom>
          <a:noFill/>
        </p:spPr>
        <p:txBody>
          <a:bodyPr wrap="square" rtlCol="0">
            <a:spAutoFit/>
          </a:bodyPr>
          <a:lstStyle/>
          <a:p>
            <a:r>
              <a:rPr lang="en-US" sz="2800" dirty="0"/>
              <a:t>Interaction</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A8F159-4A1B-9066-28B6-0A378AEB03C6}"/>
                  </a:ext>
                </a:extLst>
              </p:cNvPr>
              <p:cNvSpPr txBox="1"/>
              <p:nvPr/>
            </p:nvSpPr>
            <p:spPr>
              <a:xfrm>
                <a:off x="385608" y="3472990"/>
                <a:ext cx="3988965" cy="769441"/>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e>
                    </m:acc>
                  </m:oMath>
                </a14:m>
                <a:r>
                  <a:rPr lang="en-US" sz="2800" dirty="0"/>
                  <a:t> =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oMath>
                </a14:m>
                <a:r>
                  <a:rPr lang="en-US" sz="2800" dirty="0"/>
                  <a:t> </a:t>
                </a:r>
                <a:r>
                  <a:rPr lang="en-US" sz="4400" dirty="0"/>
                  <a:t>+</a:t>
                </a:r>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r>
                      <a:rPr lang="en-US" sz="2800" b="0" i="1" smtClean="0">
                        <a:latin typeface="Cambria Math" panose="02040503050406030204" pitchFamily="18" charset="0"/>
                      </a:rPr>
                      <m:t>𝑢</m:t>
                    </m:r>
                  </m:oMath>
                </a14:m>
                <a:endParaRPr lang="en-US" sz="2800" dirty="0"/>
              </a:p>
            </p:txBody>
          </p:sp>
        </mc:Choice>
        <mc:Fallback xmlns="">
          <p:sp>
            <p:nvSpPr>
              <p:cNvPr id="25" name="TextBox 24">
                <a:extLst>
                  <a:ext uri="{FF2B5EF4-FFF2-40B4-BE49-F238E27FC236}">
                    <a16:creationId xmlns:a16="http://schemas.microsoft.com/office/drawing/2014/main" id="{96A8F159-4A1B-9066-28B6-0A378AEB03C6}"/>
                  </a:ext>
                </a:extLst>
              </p:cNvPr>
              <p:cNvSpPr txBox="1">
                <a:spLocks noRot="1" noChangeAspect="1" noMove="1" noResize="1" noEditPoints="1" noAdjustHandles="1" noChangeArrowheads="1" noChangeShapeType="1" noTextEdit="1"/>
              </p:cNvSpPr>
              <p:nvPr/>
            </p:nvSpPr>
            <p:spPr>
              <a:xfrm>
                <a:off x="385608" y="3472990"/>
                <a:ext cx="3988965" cy="769441"/>
              </a:xfrm>
              <a:prstGeom prst="rect">
                <a:avLst/>
              </a:prstGeom>
              <a:blipFill>
                <a:blip r:embed="rId7"/>
                <a:stretch>
                  <a:fillRect t="-16667" b="-37302"/>
                </a:stretch>
              </a:blipFill>
            </p:spPr>
            <p:txBody>
              <a:bodyPr/>
              <a:lstStyle/>
              <a:p>
                <a:r>
                  <a:rPr lang="en-US">
                    <a:noFill/>
                  </a:rPr>
                  <a:t> </a:t>
                </a:r>
              </a:p>
            </p:txBody>
          </p:sp>
        </mc:Fallback>
      </mc:AlternateContent>
    </p:spTree>
    <p:extLst>
      <p:ext uri="{BB962C8B-B14F-4D97-AF65-F5344CB8AC3E}">
        <p14:creationId xmlns:p14="http://schemas.microsoft.com/office/powerpoint/2010/main" val="17110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1" grpId="0" animBg="1"/>
      <p:bldP spid="22" grpId="0"/>
      <p:bldP spid="23" grpId="0" animBg="1"/>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32</a:t>
            </a:fld>
            <a:endParaRPr lang="en-US"/>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8F9A1C86-320F-8A9E-B9C9-687AAE739A4B}"/>
                  </a:ext>
                </a:extLst>
              </p:cNvPr>
              <p:cNvSpPr/>
              <p:nvPr/>
            </p:nvSpPr>
            <p:spPr>
              <a:xfrm>
                <a:off x="592282" y="4873336"/>
                <a:ext cx="2545772" cy="10910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Rate of Change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endParaRPr lang="en-US" sz="2800" dirty="0"/>
              </a:p>
            </p:txBody>
          </p:sp>
        </mc:Choice>
        <mc:Fallback xmlns="">
          <p:sp>
            <p:nvSpPr>
              <p:cNvPr id="11" name="Rectangle: Rounded Corners 10">
                <a:extLst>
                  <a:ext uri="{FF2B5EF4-FFF2-40B4-BE49-F238E27FC236}">
                    <a16:creationId xmlns:a16="http://schemas.microsoft.com/office/drawing/2014/main" id="{8F9A1C86-320F-8A9E-B9C9-687AAE739A4B}"/>
                  </a:ext>
                </a:extLst>
              </p:cNvPr>
              <p:cNvSpPr>
                <a:spLocks noRot="1" noChangeAspect="1" noMove="1" noResize="1" noEditPoints="1" noAdjustHandles="1" noChangeArrowheads="1" noChangeShapeType="1" noTextEdit="1"/>
              </p:cNvSpPr>
              <p:nvPr/>
            </p:nvSpPr>
            <p:spPr>
              <a:xfrm>
                <a:off x="592282" y="4873336"/>
                <a:ext cx="2545772" cy="1091045"/>
              </a:xfrm>
              <a:prstGeom prst="roundRect">
                <a:avLst/>
              </a:prstGeom>
              <a:blipFill>
                <a:blip r:embed="rId3"/>
                <a:stretch>
                  <a:fillRect l="-1190" r="-4048" b="-7735"/>
                </a:stretch>
              </a:blipFill>
            </p:spPr>
            <p:txBody>
              <a:bodyPr/>
              <a:lstStyle/>
              <a:p>
                <a:r>
                  <a:rPr lang="en-US">
                    <a:noFill/>
                  </a:rPr>
                  <a:t> </a:t>
                </a:r>
              </a:p>
            </p:txBody>
          </p:sp>
        </mc:Fallback>
      </mc:AlternateContent>
      <p:sp>
        <p:nvSpPr>
          <p:cNvPr id="12" name="Equals 11">
            <a:extLst>
              <a:ext uri="{FF2B5EF4-FFF2-40B4-BE49-F238E27FC236}">
                <a16:creationId xmlns:a16="http://schemas.microsoft.com/office/drawing/2014/main" id="{8B5F1EF4-46E3-78B9-FDBE-4CDBC31BC86B}"/>
              </a:ext>
            </a:extLst>
          </p:cNvPr>
          <p:cNvSpPr/>
          <p:nvPr/>
        </p:nvSpPr>
        <p:spPr>
          <a:xfrm>
            <a:off x="3138054" y="5047417"/>
            <a:ext cx="1059872" cy="789709"/>
          </a:xfrm>
          <a:prstGeom prst="mathEqual">
            <a:avLst>
              <a:gd name="adj1" fmla="val 14309"/>
              <a:gd name="adj2" fmla="val 22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4EFA140-CB06-091E-6166-7E8497345049}"/>
                  </a:ext>
                </a:extLst>
              </p:cNvPr>
              <p:cNvSpPr/>
              <p:nvPr/>
            </p:nvSpPr>
            <p:spPr>
              <a:xfrm>
                <a:off x="4457700" y="4862946"/>
                <a:ext cx="3106882" cy="110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Previous Values of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r>
                  <a:rPr lang="en-US" dirty="0"/>
                  <a:t> </a:t>
                </a:r>
              </a:p>
            </p:txBody>
          </p:sp>
        </mc:Choice>
        <mc:Fallback xmlns="">
          <p:sp>
            <p:nvSpPr>
              <p:cNvPr id="13" name="Rectangle: Rounded Corners 12">
                <a:extLst>
                  <a:ext uri="{FF2B5EF4-FFF2-40B4-BE49-F238E27FC236}">
                    <a16:creationId xmlns:a16="http://schemas.microsoft.com/office/drawing/2014/main" id="{B4EFA140-CB06-091E-6166-7E8497345049}"/>
                  </a:ext>
                </a:extLst>
              </p:cNvPr>
              <p:cNvSpPr>
                <a:spLocks noRot="1" noChangeAspect="1" noMove="1" noResize="1" noEditPoints="1" noAdjustHandles="1" noChangeArrowheads="1" noChangeShapeType="1" noTextEdit="1"/>
              </p:cNvSpPr>
              <p:nvPr/>
            </p:nvSpPr>
            <p:spPr>
              <a:xfrm>
                <a:off x="4457700" y="4862946"/>
                <a:ext cx="3106882" cy="1101436"/>
              </a:xfrm>
              <a:prstGeom prst="roundRect">
                <a:avLst/>
              </a:prstGeom>
              <a:blipFill>
                <a:blip r:embed="rId4"/>
                <a:stretch>
                  <a:fillRect r="-1563" b="-7143"/>
                </a:stretch>
              </a:blipFill>
            </p:spPr>
            <p:txBody>
              <a:bodyPr/>
              <a:lstStyle/>
              <a:p>
                <a:r>
                  <a:rPr lang="en-US">
                    <a:noFill/>
                  </a:rPr>
                  <a:t> </a:t>
                </a:r>
              </a:p>
            </p:txBody>
          </p:sp>
        </mc:Fallback>
      </mc:AlternateContent>
      <p:sp>
        <p:nvSpPr>
          <p:cNvPr id="14" name="Plus Sign 13">
            <a:extLst>
              <a:ext uri="{FF2B5EF4-FFF2-40B4-BE49-F238E27FC236}">
                <a16:creationId xmlns:a16="http://schemas.microsoft.com/office/drawing/2014/main" id="{EDC75777-18F7-36E0-357B-6D668A710E85}"/>
              </a:ext>
            </a:extLst>
          </p:cNvPr>
          <p:cNvSpPr/>
          <p:nvPr/>
        </p:nvSpPr>
        <p:spPr>
          <a:xfrm>
            <a:off x="7651175" y="4980431"/>
            <a:ext cx="938644" cy="923679"/>
          </a:xfrm>
          <a:prstGeom prst="mathPlus">
            <a:avLst>
              <a:gd name="adj1" fmla="val 130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5902633B-372C-106D-50CE-B5810FD8377B}"/>
                  </a:ext>
                </a:extLst>
              </p:cNvPr>
              <p:cNvSpPr/>
              <p:nvPr/>
            </p:nvSpPr>
            <p:spPr>
              <a:xfrm>
                <a:off x="8693727" y="4873336"/>
                <a:ext cx="2545772" cy="10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 of Input </a:t>
                </a:r>
                <a:r>
                  <a:rPr lang="en-US" sz="2800" dirty="0">
                    <a:solidFill>
                      <a:schemeClr val="tx1"/>
                    </a:solidFill>
                  </a:rPr>
                  <a:t>(</a:t>
                </a:r>
                <a14:m>
                  <m:oMath xmlns:m="http://schemas.openxmlformats.org/officeDocument/2006/math">
                    <m:r>
                      <a:rPr lang="en-US" sz="2800" b="0" i="1" smtClean="0">
                        <a:solidFill>
                          <a:schemeClr val="tx1"/>
                        </a:solidFill>
                        <a:latin typeface="Cambria Math" panose="02040503050406030204" pitchFamily="18" charset="0"/>
                      </a:rPr>
                      <m:t>𝑢</m:t>
                    </m:r>
                  </m:oMath>
                </a14:m>
                <a:r>
                  <a:rPr lang="en-US" sz="2800" dirty="0">
                    <a:solidFill>
                      <a:schemeClr val="tx1"/>
                    </a:solidFill>
                  </a:rPr>
                  <a:t>)</a:t>
                </a:r>
                <a:r>
                  <a:rPr lang="en-US" dirty="0"/>
                  <a:t> </a:t>
                </a:r>
              </a:p>
            </p:txBody>
          </p:sp>
        </mc:Choice>
        <mc:Fallback xmlns="">
          <p:sp>
            <p:nvSpPr>
              <p:cNvPr id="15" name="Rectangle: Rounded Corners 14">
                <a:extLst>
                  <a:ext uri="{FF2B5EF4-FFF2-40B4-BE49-F238E27FC236}">
                    <a16:creationId xmlns:a16="http://schemas.microsoft.com/office/drawing/2014/main" id="{5902633B-372C-106D-50CE-B5810FD8377B}"/>
                  </a:ext>
                </a:extLst>
              </p:cNvPr>
              <p:cNvSpPr>
                <a:spLocks noRot="1" noChangeAspect="1" noMove="1" noResize="1" noEditPoints="1" noAdjustHandles="1" noChangeArrowheads="1" noChangeShapeType="1" noTextEdit="1"/>
              </p:cNvSpPr>
              <p:nvPr/>
            </p:nvSpPr>
            <p:spPr>
              <a:xfrm>
                <a:off x="8693727" y="4873336"/>
                <a:ext cx="2545772" cy="1030774"/>
              </a:xfrm>
              <a:prstGeom prst="roundRect">
                <a:avLst/>
              </a:prstGeom>
              <a:blipFill>
                <a:blip r:embed="rId5"/>
                <a:stretch>
                  <a:fillRect t="-581" r="-1667" b="-11628"/>
                </a:stretch>
              </a:blipFill>
            </p:spPr>
            <p:txBody>
              <a:bodyPr/>
              <a:lstStyle/>
              <a:p>
                <a:r>
                  <a:rPr lang="en-US">
                    <a:noFill/>
                  </a:rPr>
                  <a:t> </a:t>
                </a:r>
              </a:p>
            </p:txBody>
          </p:sp>
        </mc:Fallback>
      </mc:AlternateContent>
      <p:sp>
        <p:nvSpPr>
          <p:cNvPr id="21" name="Rectangle: Rounded Corners 20">
            <a:extLst>
              <a:ext uri="{FF2B5EF4-FFF2-40B4-BE49-F238E27FC236}">
                <a16:creationId xmlns:a16="http://schemas.microsoft.com/office/drawing/2014/main" id="{8BBA91FD-6060-FF09-0C49-29BED6406CC5}"/>
              </a:ext>
            </a:extLst>
          </p:cNvPr>
          <p:cNvSpPr/>
          <p:nvPr/>
        </p:nvSpPr>
        <p:spPr>
          <a:xfrm>
            <a:off x="4270664" y="4696691"/>
            <a:ext cx="7083136" cy="145650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E844454-52D1-7882-8A00-DDD08B841282}"/>
                  </a:ext>
                </a:extLst>
              </p:cNvPr>
              <p:cNvSpPr txBox="1"/>
              <p:nvPr/>
            </p:nvSpPr>
            <p:spPr>
              <a:xfrm>
                <a:off x="5959188" y="3211380"/>
                <a:ext cx="4322618" cy="523220"/>
              </a:xfrm>
              <a:prstGeom prst="rect">
                <a:avLst/>
              </a:prstGeom>
              <a:noFill/>
            </p:spPr>
            <p:txBody>
              <a:bodyPr wrap="square" rtlCol="0">
                <a:spAutoFit/>
              </a:bodyPr>
              <a:lstStyle/>
              <a:p>
                <a:r>
                  <a:rPr lang="en-US" sz="2800" b="1" dirty="0">
                    <a:solidFill>
                      <a:schemeClr val="accent6">
                        <a:lumMod val="75000"/>
                      </a:schemeClr>
                    </a:solidFill>
                  </a:rPr>
                  <a:t>Parameters: </a:t>
                </a:r>
                <a14:m>
                  <m:oMath xmlns:m="http://schemas.openxmlformats.org/officeDocument/2006/math">
                    <m:sSub>
                      <m:sSubPr>
                        <m:ctrlPr>
                          <a:rPr lang="en-US" sz="2800" b="1" i="1" smtClean="0">
                            <a:solidFill>
                              <a:schemeClr val="tx1"/>
                            </a:solidFill>
                            <a:latin typeface="Cambria Math" panose="02040503050406030204" pitchFamily="18" charset="0"/>
                          </a:rPr>
                        </m:ctrlPr>
                      </m:sSubPr>
                      <m:e>
                        <m:r>
                          <a:rPr lang="en-US" sz="2800" b="1" i="1" smtClean="0">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𝟏</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𝟐</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𝟑</m:t>
                        </m:r>
                      </m:sub>
                    </m:sSub>
                  </m:oMath>
                </a14:m>
                <a:endParaRPr lang="en-US" sz="2800" b="1" dirty="0">
                  <a:solidFill>
                    <a:schemeClr val="accent6">
                      <a:lumMod val="75000"/>
                    </a:schemeClr>
                  </a:solidFill>
                </a:endParaRPr>
              </a:p>
            </p:txBody>
          </p:sp>
        </mc:Choice>
        <mc:Fallback xmlns="">
          <p:sp>
            <p:nvSpPr>
              <p:cNvPr id="22" name="TextBox 21">
                <a:extLst>
                  <a:ext uri="{FF2B5EF4-FFF2-40B4-BE49-F238E27FC236}">
                    <a16:creationId xmlns:a16="http://schemas.microsoft.com/office/drawing/2014/main" id="{2E844454-52D1-7882-8A00-DDD08B841282}"/>
                  </a:ext>
                </a:extLst>
              </p:cNvPr>
              <p:cNvSpPr txBox="1">
                <a:spLocks noRot="1" noChangeAspect="1" noMove="1" noResize="1" noEditPoints="1" noAdjustHandles="1" noChangeArrowheads="1" noChangeShapeType="1" noTextEdit="1"/>
              </p:cNvSpPr>
              <p:nvPr/>
            </p:nvSpPr>
            <p:spPr>
              <a:xfrm>
                <a:off x="5959188" y="3211380"/>
                <a:ext cx="4322618" cy="523220"/>
              </a:xfrm>
              <a:prstGeom prst="rect">
                <a:avLst/>
              </a:prstGeom>
              <a:blipFill>
                <a:blip r:embed="rId6"/>
                <a:stretch>
                  <a:fillRect l="-2962" t="-11628" b="-32558"/>
                </a:stretch>
              </a:blipFill>
            </p:spPr>
            <p:txBody>
              <a:bodyPr/>
              <a:lstStyle/>
              <a:p>
                <a:r>
                  <a:rPr lang="en-US">
                    <a:noFill/>
                  </a:rPr>
                  <a:t> </a:t>
                </a:r>
              </a:p>
            </p:txBody>
          </p:sp>
        </mc:Fallback>
      </mc:AlternateContent>
      <p:sp>
        <p:nvSpPr>
          <p:cNvPr id="23" name="Arrow: Down 22">
            <a:extLst>
              <a:ext uri="{FF2B5EF4-FFF2-40B4-BE49-F238E27FC236}">
                <a16:creationId xmlns:a16="http://schemas.microsoft.com/office/drawing/2014/main" id="{D65EA24A-FC6F-744A-0404-FB314795683B}"/>
              </a:ext>
            </a:extLst>
          </p:cNvPr>
          <p:cNvSpPr/>
          <p:nvPr/>
        </p:nvSpPr>
        <p:spPr>
          <a:xfrm>
            <a:off x="6134100" y="3873913"/>
            <a:ext cx="3089564" cy="6688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Dictated</a:t>
            </a:r>
          </a:p>
        </p:txBody>
      </p:sp>
      <p:sp>
        <p:nvSpPr>
          <p:cNvPr id="24" name="TextBox 23">
            <a:extLst>
              <a:ext uri="{FF2B5EF4-FFF2-40B4-BE49-F238E27FC236}">
                <a16:creationId xmlns:a16="http://schemas.microsoft.com/office/drawing/2014/main" id="{01A7E9AC-EEFD-841B-DD55-1AB22E6A81AC}"/>
              </a:ext>
            </a:extLst>
          </p:cNvPr>
          <p:cNvSpPr txBox="1"/>
          <p:nvPr/>
        </p:nvSpPr>
        <p:spPr>
          <a:xfrm>
            <a:off x="7218218" y="6107263"/>
            <a:ext cx="2216728" cy="523220"/>
          </a:xfrm>
          <a:prstGeom prst="rect">
            <a:avLst/>
          </a:prstGeom>
          <a:noFill/>
        </p:spPr>
        <p:txBody>
          <a:bodyPr wrap="square" rtlCol="0">
            <a:spAutoFit/>
          </a:bodyPr>
          <a:lstStyle/>
          <a:p>
            <a:r>
              <a:rPr lang="en-US" sz="2800" dirty="0"/>
              <a:t>Interaction</a:t>
            </a:r>
          </a:p>
        </p:txBody>
      </p:sp>
      <p:sp>
        <p:nvSpPr>
          <p:cNvPr id="7" name="TextBox 6">
            <a:extLst>
              <a:ext uri="{FF2B5EF4-FFF2-40B4-BE49-F238E27FC236}">
                <a16:creationId xmlns:a16="http://schemas.microsoft.com/office/drawing/2014/main" id="{0A5D6179-ECB8-AD7E-6491-8A365BB437BF}"/>
              </a:ext>
            </a:extLst>
          </p:cNvPr>
          <p:cNvSpPr txBox="1"/>
          <p:nvPr/>
        </p:nvSpPr>
        <p:spPr>
          <a:xfrm>
            <a:off x="4107007" y="1918336"/>
            <a:ext cx="6915151" cy="523220"/>
          </a:xfrm>
          <a:prstGeom prst="rect">
            <a:avLst/>
          </a:prstGeom>
          <a:noFill/>
        </p:spPr>
        <p:txBody>
          <a:bodyPr wrap="square" rtlCol="0">
            <a:spAutoFit/>
          </a:bodyPr>
          <a:lstStyle/>
          <a:p>
            <a:r>
              <a:rPr lang="en-US" sz="2800" dirty="0">
                <a:solidFill>
                  <a:schemeClr val="accent1"/>
                </a:solidFill>
              </a:rPr>
              <a:t>These parameters are determined empirically</a:t>
            </a:r>
          </a:p>
        </p:txBody>
      </p:sp>
      <p:sp>
        <p:nvSpPr>
          <p:cNvPr id="8" name="TextBox 7">
            <a:extLst>
              <a:ext uri="{FF2B5EF4-FFF2-40B4-BE49-F238E27FC236}">
                <a16:creationId xmlns:a16="http://schemas.microsoft.com/office/drawing/2014/main" id="{3C46BF70-2323-5484-4D4B-713A858C27B6}"/>
              </a:ext>
            </a:extLst>
          </p:cNvPr>
          <p:cNvSpPr txBox="1"/>
          <p:nvPr/>
        </p:nvSpPr>
        <p:spPr>
          <a:xfrm>
            <a:off x="5007553" y="2439073"/>
            <a:ext cx="5114058" cy="523220"/>
          </a:xfrm>
          <a:prstGeom prst="rect">
            <a:avLst/>
          </a:prstGeom>
          <a:noFill/>
        </p:spPr>
        <p:txBody>
          <a:bodyPr wrap="square" rtlCol="0">
            <a:spAutoFit/>
          </a:bodyPr>
          <a:lstStyle/>
          <a:p>
            <a:r>
              <a:rPr lang="en-US" sz="2800" i="1" dirty="0">
                <a:solidFill>
                  <a:schemeClr val="accent1"/>
                </a:solidFill>
              </a:rPr>
              <a:t>(Weight, Alveolar Volumes, etc.)</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F50A16-EE91-615A-011E-DEDA906CAC38}"/>
                  </a:ext>
                </a:extLst>
              </p:cNvPr>
              <p:cNvSpPr txBox="1"/>
              <p:nvPr/>
            </p:nvSpPr>
            <p:spPr>
              <a:xfrm>
                <a:off x="385608" y="3472990"/>
                <a:ext cx="3988965" cy="769441"/>
              </a:xfrm>
              <a:prstGeom prst="rect">
                <a:avLst/>
              </a:prstGeom>
              <a:noFill/>
            </p:spPr>
            <p:txBody>
              <a:bodyPr wrap="square" rtlCol="0">
                <a:spAutoFit/>
              </a:bodyPr>
              <a:lstStyle/>
              <a:p>
                <a14:m>
                  <m:oMath xmlns:m="http://schemas.openxmlformats.org/officeDocument/2006/math">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2</m:t>
                            </m:r>
                          </m:sub>
                        </m:sSub>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𝑐</m:t>
                        </m:r>
                      </m:e>
                      <m:sub>
                        <m:r>
                          <a:rPr lang="en-US" sz="2800" b="0" i="1" smtClean="0">
                            <a:latin typeface="Cambria Math" panose="02040503050406030204" pitchFamily="18" charset="0"/>
                          </a:rPr>
                          <m:t>1</m:t>
                        </m:r>
                      </m:sub>
                    </m:sSub>
                  </m:oMath>
                </a14:m>
                <a:r>
                  <a:rPr lang="en-US" sz="2800" dirty="0"/>
                  <a:t> </a:t>
                </a:r>
                <a:r>
                  <a:rPr lang="en-US" sz="4400" dirty="0"/>
                  <a:t>+</a:t>
                </a:r>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𝜃</m:t>
                        </m:r>
                      </m:e>
                      <m:sub>
                        <m:r>
                          <a:rPr lang="en-US" sz="2800" b="0" i="1" smtClean="0">
                            <a:latin typeface="Cambria Math" panose="02040503050406030204" pitchFamily="18" charset="0"/>
                          </a:rPr>
                          <m:t>3</m:t>
                        </m:r>
                      </m:sub>
                    </m:sSub>
                    <m:r>
                      <a:rPr lang="en-US" sz="2800" b="0" i="1" smtClean="0">
                        <a:latin typeface="Cambria Math" panose="02040503050406030204" pitchFamily="18" charset="0"/>
                      </a:rPr>
                      <m:t>⋅</m:t>
                    </m:r>
                    <m:r>
                      <a:rPr lang="en-US" sz="2800" b="0" i="1" smtClean="0">
                        <a:latin typeface="Cambria Math" panose="02040503050406030204" pitchFamily="18" charset="0"/>
                      </a:rPr>
                      <m:t>𝑢</m:t>
                    </m:r>
                  </m:oMath>
                </a14:m>
                <a:endParaRPr lang="en-US" sz="2800" dirty="0"/>
              </a:p>
            </p:txBody>
          </p:sp>
        </mc:Choice>
        <mc:Fallback xmlns="">
          <p:sp>
            <p:nvSpPr>
              <p:cNvPr id="3" name="TextBox 2">
                <a:extLst>
                  <a:ext uri="{FF2B5EF4-FFF2-40B4-BE49-F238E27FC236}">
                    <a16:creationId xmlns:a16="http://schemas.microsoft.com/office/drawing/2014/main" id="{98F50A16-EE91-615A-011E-DEDA906CAC38}"/>
                  </a:ext>
                </a:extLst>
              </p:cNvPr>
              <p:cNvSpPr txBox="1">
                <a:spLocks noRot="1" noChangeAspect="1" noMove="1" noResize="1" noEditPoints="1" noAdjustHandles="1" noChangeArrowheads="1" noChangeShapeType="1" noTextEdit="1"/>
              </p:cNvSpPr>
              <p:nvPr/>
            </p:nvSpPr>
            <p:spPr>
              <a:xfrm>
                <a:off x="385608" y="3472990"/>
                <a:ext cx="3988965" cy="769441"/>
              </a:xfrm>
              <a:prstGeom prst="rect">
                <a:avLst/>
              </a:prstGeom>
              <a:blipFill>
                <a:blip r:embed="rId7"/>
                <a:stretch>
                  <a:fillRect t="-16667" b="-37302"/>
                </a:stretch>
              </a:blipFill>
            </p:spPr>
            <p:txBody>
              <a:bodyPr/>
              <a:lstStyle/>
              <a:p>
                <a:r>
                  <a:rPr lang="en-US">
                    <a:noFill/>
                  </a:rPr>
                  <a:t> </a:t>
                </a:r>
              </a:p>
            </p:txBody>
          </p:sp>
        </mc:Fallback>
      </mc:AlternateContent>
    </p:spTree>
    <p:extLst>
      <p:ext uri="{BB962C8B-B14F-4D97-AF65-F5344CB8AC3E}">
        <p14:creationId xmlns:p14="http://schemas.microsoft.com/office/powerpoint/2010/main" val="1063848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33</a:t>
            </a:fld>
            <a:endParaRPr lang="en-US"/>
          </a:p>
        </p:txBody>
      </p:sp>
      <p:sp>
        <p:nvSpPr>
          <p:cNvPr id="6" name="TextBox 5">
            <a:extLst>
              <a:ext uri="{FF2B5EF4-FFF2-40B4-BE49-F238E27FC236}">
                <a16:creationId xmlns:a16="http://schemas.microsoft.com/office/drawing/2014/main" id="{B30C54F1-2BEF-4D93-B0A8-1C945ADF70D5}"/>
              </a:ext>
            </a:extLst>
          </p:cNvPr>
          <p:cNvSpPr txBox="1"/>
          <p:nvPr/>
        </p:nvSpPr>
        <p:spPr>
          <a:xfrm>
            <a:off x="385608" y="2025118"/>
            <a:ext cx="3988966" cy="523220"/>
          </a:xfrm>
          <a:prstGeom prst="rect">
            <a:avLst/>
          </a:prstGeom>
          <a:noFill/>
        </p:spPr>
        <p:txBody>
          <a:bodyPr wrap="square" rtlCol="0">
            <a:spAutoFit/>
          </a:bodyPr>
          <a:lstStyle/>
          <a:p>
            <a:r>
              <a:rPr lang="en-US" sz="2800" dirty="0">
                <a:solidFill>
                  <a:schemeClr val="accent1"/>
                </a:solidFill>
              </a:rPr>
              <a:t>Obtain a dynamical model</a:t>
            </a:r>
          </a:p>
        </p:txBody>
      </p:sp>
      <p:sp>
        <p:nvSpPr>
          <p:cNvPr id="3" name="Arrow: Right 2">
            <a:extLst>
              <a:ext uri="{FF2B5EF4-FFF2-40B4-BE49-F238E27FC236}">
                <a16:creationId xmlns:a16="http://schemas.microsoft.com/office/drawing/2014/main" id="{5AE040B8-E35F-F159-6ACD-0CBD23B41D4C}"/>
              </a:ext>
            </a:extLst>
          </p:cNvPr>
          <p:cNvSpPr/>
          <p:nvPr/>
        </p:nvSpPr>
        <p:spPr>
          <a:xfrm>
            <a:off x="4374573" y="1558475"/>
            <a:ext cx="1922318" cy="145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modeling</a:t>
            </a:r>
          </a:p>
        </p:txBody>
      </p:sp>
      <p:sp>
        <p:nvSpPr>
          <p:cNvPr id="5" name="TextBox 4">
            <a:extLst>
              <a:ext uri="{FF2B5EF4-FFF2-40B4-BE49-F238E27FC236}">
                <a16:creationId xmlns:a16="http://schemas.microsoft.com/office/drawing/2014/main" id="{C906F0AB-EDAA-92F2-885B-19DA71B587EB}"/>
              </a:ext>
            </a:extLst>
          </p:cNvPr>
          <p:cNvSpPr txBox="1"/>
          <p:nvPr/>
        </p:nvSpPr>
        <p:spPr>
          <a:xfrm>
            <a:off x="6447913" y="2025118"/>
            <a:ext cx="5449677" cy="523220"/>
          </a:xfrm>
          <a:prstGeom prst="rect">
            <a:avLst/>
          </a:prstGeom>
          <a:noFill/>
        </p:spPr>
        <p:txBody>
          <a:bodyPr wrap="square" rtlCol="0">
            <a:spAutoFit/>
          </a:bodyPr>
          <a:lstStyle/>
          <a:p>
            <a:r>
              <a:rPr lang="en-US" sz="2800" dirty="0">
                <a:solidFill>
                  <a:schemeClr val="accent1"/>
                </a:solidFill>
              </a:rPr>
              <a:t>The evolution of the state variables</a:t>
            </a:r>
          </a:p>
        </p:txBody>
      </p:sp>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8F9A1C86-320F-8A9E-B9C9-687AAE739A4B}"/>
                  </a:ext>
                </a:extLst>
              </p:cNvPr>
              <p:cNvSpPr/>
              <p:nvPr/>
            </p:nvSpPr>
            <p:spPr>
              <a:xfrm>
                <a:off x="592282" y="4873336"/>
                <a:ext cx="2545772" cy="10910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Rate of Change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endParaRPr lang="en-US" sz="2800" dirty="0"/>
              </a:p>
            </p:txBody>
          </p:sp>
        </mc:Choice>
        <mc:Fallback xmlns="">
          <p:sp>
            <p:nvSpPr>
              <p:cNvPr id="11" name="Rectangle: Rounded Corners 10">
                <a:extLst>
                  <a:ext uri="{FF2B5EF4-FFF2-40B4-BE49-F238E27FC236}">
                    <a16:creationId xmlns:a16="http://schemas.microsoft.com/office/drawing/2014/main" id="{8F9A1C86-320F-8A9E-B9C9-687AAE739A4B}"/>
                  </a:ext>
                </a:extLst>
              </p:cNvPr>
              <p:cNvSpPr>
                <a:spLocks noRot="1" noChangeAspect="1" noMove="1" noResize="1" noEditPoints="1" noAdjustHandles="1" noChangeArrowheads="1" noChangeShapeType="1" noTextEdit="1"/>
              </p:cNvSpPr>
              <p:nvPr/>
            </p:nvSpPr>
            <p:spPr>
              <a:xfrm>
                <a:off x="592282" y="4873336"/>
                <a:ext cx="2545772" cy="1091045"/>
              </a:xfrm>
              <a:prstGeom prst="roundRect">
                <a:avLst/>
              </a:prstGeom>
              <a:blipFill>
                <a:blip r:embed="rId3"/>
                <a:stretch>
                  <a:fillRect l="-1190" r="-4048" b="-7735"/>
                </a:stretch>
              </a:blipFill>
            </p:spPr>
            <p:txBody>
              <a:bodyPr/>
              <a:lstStyle/>
              <a:p>
                <a:r>
                  <a:rPr lang="en-US">
                    <a:noFill/>
                  </a:rPr>
                  <a:t> </a:t>
                </a:r>
              </a:p>
            </p:txBody>
          </p:sp>
        </mc:Fallback>
      </mc:AlternateContent>
      <p:sp>
        <p:nvSpPr>
          <p:cNvPr id="12" name="Equals 11">
            <a:extLst>
              <a:ext uri="{FF2B5EF4-FFF2-40B4-BE49-F238E27FC236}">
                <a16:creationId xmlns:a16="http://schemas.microsoft.com/office/drawing/2014/main" id="{8B5F1EF4-46E3-78B9-FDBE-4CDBC31BC86B}"/>
              </a:ext>
            </a:extLst>
          </p:cNvPr>
          <p:cNvSpPr/>
          <p:nvPr/>
        </p:nvSpPr>
        <p:spPr>
          <a:xfrm>
            <a:off x="3138054" y="5047417"/>
            <a:ext cx="1059872" cy="789709"/>
          </a:xfrm>
          <a:prstGeom prst="mathEqual">
            <a:avLst>
              <a:gd name="adj1" fmla="val 14309"/>
              <a:gd name="adj2" fmla="val 222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B4EFA140-CB06-091E-6166-7E8497345049}"/>
                  </a:ext>
                </a:extLst>
              </p:cNvPr>
              <p:cNvSpPr/>
              <p:nvPr/>
            </p:nvSpPr>
            <p:spPr>
              <a:xfrm>
                <a:off x="4457700" y="4862946"/>
                <a:ext cx="3106882" cy="1101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Previous Values of </a:t>
                </a:r>
                <a:r>
                  <a:rPr lang="en-US" sz="2800" dirty="0">
                    <a:solidFill>
                      <a:schemeClr val="tx1"/>
                    </a:solidFill>
                  </a:rPr>
                  <a:t>(</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𝑝</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i="1">
                            <a:solidFill>
                              <a:schemeClr val="tx1"/>
                            </a:solidFill>
                            <a:latin typeface="Cambria Math" panose="02040503050406030204" pitchFamily="18" charset="0"/>
                          </a:rPr>
                          <m:t>1</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2</m:t>
                        </m:r>
                      </m:sub>
                    </m:sSub>
                  </m:oMath>
                </a14:m>
                <a:r>
                  <a:rPr lang="en-US" sz="2800" dirty="0">
                    <a:solidFill>
                      <a:schemeClr val="tx1"/>
                    </a:solidFill>
                  </a:rPr>
                  <a:t>/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𝑐</m:t>
                        </m:r>
                      </m:e>
                      <m:sub>
                        <m:r>
                          <a:rPr lang="en-US" sz="2800" b="0" i="1" smtClean="0">
                            <a:solidFill>
                              <a:schemeClr val="tx1"/>
                            </a:solidFill>
                            <a:latin typeface="Cambria Math" panose="02040503050406030204" pitchFamily="18" charset="0"/>
                          </a:rPr>
                          <m:t>𝑒</m:t>
                        </m:r>
                      </m:sub>
                    </m:sSub>
                  </m:oMath>
                </a14:m>
                <a:r>
                  <a:rPr lang="en-US" sz="2800" dirty="0">
                    <a:solidFill>
                      <a:schemeClr val="tx1"/>
                    </a:solidFill>
                  </a:rPr>
                  <a:t>)</a:t>
                </a:r>
                <a:r>
                  <a:rPr lang="en-US" dirty="0"/>
                  <a:t> </a:t>
                </a:r>
              </a:p>
            </p:txBody>
          </p:sp>
        </mc:Choice>
        <mc:Fallback xmlns="">
          <p:sp>
            <p:nvSpPr>
              <p:cNvPr id="13" name="Rectangle: Rounded Corners 12">
                <a:extLst>
                  <a:ext uri="{FF2B5EF4-FFF2-40B4-BE49-F238E27FC236}">
                    <a16:creationId xmlns:a16="http://schemas.microsoft.com/office/drawing/2014/main" id="{B4EFA140-CB06-091E-6166-7E8497345049}"/>
                  </a:ext>
                </a:extLst>
              </p:cNvPr>
              <p:cNvSpPr>
                <a:spLocks noRot="1" noChangeAspect="1" noMove="1" noResize="1" noEditPoints="1" noAdjustHandles="1" noChangeArrowheads="1" noChangeShapeType="1" noTextEdit="1"/>
              </p:cNvSpPr>
              <p:nvPr/>
            </p:nvSpPr>
            <p:spPr>
              <a:xfrm>
                <a:off x="4457700" y="4862946"/>
                <a:ext cx="3106882" cy="1101436"/>
              </a:xfrm>
              <a:prstGeom prst="roundRect">
                <a:avLst/>
              </a:prstGeom>
              <a:blipFill>
                <a:blip r:embed="rId4"/>
                <a:stretch>
                  <a:fillRect r="-1563" b="-7143"/>
                </a:stretch>
              </a:blipFill>
            </p:spPr>
            <p:txBody>
              <a:bodyPr/>
              <a:lstStyle/>
              <a:p>
                <a:r>
                  <a:rPr lang="en-US">
                    <a:noFill/>
                  </a:rPr>
                  <a:t> </a:t>
                </a:r>
              </a:p>
            </p:txBody>
          </p:sp>
        </mc:Fallback>
      </mc:AlternateContent>
      <p:sp>
        <p:nvSpPr>
          <p:cNvPr id="14" name="Plus Sign 13">
            <a:extLst>
              <a:ext uri="{FF2B5EF4-FFF2-40B4-BE49-F238E27FC236}">
                <a16:creationId xmlns:a16="http://schemas.microsoft.com/office/drawing/2014/main" id="{EDC75777-18F7-36E0-357B-6D668A710E85}"/>
              </a:ext>
            </a:extLst>
          </p:cNvPr>
          <p:cNvSpPr/>
          <p:nvPr/>
        </p:nvSpPr>
        <p:spPr>
          <a:xfrm>
            <a:off x="7651175" y="4980431"/>
            <a:ext cx="938644" cy="923679"/>
          </a:xfrm>
          <a:prstGeom prst="mathPlus">
            <a:avLst>
              <a:gd name="adj1" fmla="val 1303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5902633B-372C-106D-50CE-B5810FD8377B}"/>
                  </a:ext>
                </a:extLst>
              </p:cNvPr>
              <p:cNvSpPr/>
              <p:nvPr/>
            </p:nvSpPr>
            <p:spPr>
              <a:xfrm>
                <a:off x="8693727" y="4873336"/>
                <a:ext cx="2545772" cy="10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Effect of Input </a:t>
                </a:r>
                <a:r>
                  <a:rPr lang="en-US" sz="2800" dirty="0">
                    <a:solidFill>
                      <a:schemeClr val="tx1"/>
                    </a:solidFill>
                  </a:rPr>
                  <a:t>(</a:t>
                </a:r>
                <a14:m>
                  <m:oMath xmlns:m="http://schemas.openxmlformats.org/officeDocument/2006/math">
                    <m:r>
                      <a:rPr lang="en-US" sz="2800" b="0" i="1" smtClean="0">
                        <a:solidFill>
                          <a:schemeClr val="tx1"/>
                        </a:solidFill>
                        <a:latin typeface="Cambria Math" panose="02040503050406030204" pitchFamily="18" charset="0"/>
                      </a:rPr>
                      <m:t>𝑢</m:t>
                    </m:r>
                  </m:oMath>
                </a14:m>
                <a:r>
                  <a:rPr lang="en-US" sz="2800" dirty="0">
                    <a:solidFill>
                      <a:schemeClr val="tx1"/>
                    </a:solidFill>
                  </a:rPr>
                  <a:t>)</a:t>
                </a:r>
                <a:r>
                  <a:rPr lang="en-US" dirty="0"/>
                  <a:t> </a:t>
                </a:r>
              </a:p>
            </p:txBody>
          </p:sp>
        </mc:Choice>
        <mc:Fallback xmlns="">
          <p:sp>
            <p:nvSpPr>
              <p:cNvPr id="15" name="Rectangle: Rounded Corners 14">
                <a:extLst>
                  <a:ext uri="{FF2B5EF4-FFF2-40B4-BE49-F238E27FC236}">
                    <a16:creationId xmlns:a16="http://schemas.microsoft.com/office/drawing/2014/main" id="{5902633B-372C-106D-50CE-B5810FD8377B}"/>
                  </a:ext>
                </a:extLst>
              </p:cNvPr>
              <p:cNvSpPr>
                <a:spLocks noRot="1" noChangeAspect="1" noMove="1" noResize="1" noEditPoints="1" noAdjustHandles="1" noChangeArrowheads="1" noChangeShapeType="1" noTextEdit="1"/>
              </p:cNvSpPr>
              <p:nvPr/>
            </p:nvSpPr>
            <p:spPr>
              <a:xfrm>
                <a:off x="8693727" y="4873336"/>
                <a:ext cx="2545772" cy="1030774"/>
              </a:xfrm>
              <a:prstGeom prst="roundRect">
                <a:avLst/>
              </a:prstGeom>
              <a:blipFill>
                <a:blip r:embed="rId5"/>
                <a:stretch>
                  <a:fillRect t="-581" r="-1667" b="-11628"/>
                </a:stretch>
              </a:blipFill>
            </p:spPr>
            <p:txBody>
              <a:bodyPr/>
              <a:lstStyle/>
              <a:p>
                <a:r>
                  <a:rPr lang="en-US">
                    <a:noFill/>
                  </a:rPr>
                  <a:t> </a:t>
                </a:r>
              </a:p>
            </p:txBody>
          </p:sp>
        </mc:Fallback>
      </mc:AlternateContent>
      <p:sp>
        <p:nvSpPr>
          <p:cNvPr id="21" name="Rectangle: Rounded Corners 20">
            <a:extLst>
              <a:ext uri="{FF2B5EF4-FFF2-40B4-BE49-F238E27FC236}">
                <a16:creationId xmlns:a16="http://schemas.microsoft.com/office/drawing/2014/main" id="{8BBA91FD-6060-FF09-0C49-29BED6406CC5}"/>
              </a:ext>
            </a:extLst>
          </p:cNvPr>
          <p:cNvSpPr/>
          <p:nvPr/>
        </p:nvSpPr>
        <p:spPr>
          <a:xfrm>
            <a:off x="4270664" y="4696691"/>
            <a:ext cx="7083136" cy="145650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E844454-52D1-7882-8A00-DDD08B841282}"/>
                  </a:ext>
                </a:extLst>
              </p:cNvPr>
              <p:cNvSpPr txBox="1"/>
              <p:nvPr/>
            </p:nvSpPr>
            <p:spPr>
              <a:xfrm>
                <a:off x="5959188" y="3211380"/>
                <a:ext cx="4322618" cy="523220"/>
              </a:xfrm>
              <a:prstGeom prst="rect">
                <a:avLst/>
              </a:prstGeom>
              <a:noFill/>
            </p:spPr>
            <p:txBody>
              <a:bodyPr wrap="square" rtlCol="0">
                <a:spAutoFit/>
              </a:bodyPr>
              <a:lstStyle/>
              <a:p>
                <a:r>
                  <a:rPr lang="en-US" sz="2800" b="1" dirty="0">
                    <a:solidFill>
                      <a:schemeClr val="accent6">
                        <a:lumMod val="75000"/>
                      </a:schemeClr>
                    </a:solidFill>
                  </a:rPr>
                  <a:t>Parameters: </a:t>
                </a:r>
                <a14:m>
                  <m:oMath xmlns:m="http://schemas.openxmlformats.org/officeDocument/2006/math">
                    <m:sSub>
                      <m:sSubPr>
                        <m:ctrlPr>
                          <a:rPr lang="en-US" sz="2800" b="1" i="1" smtClean="0">
                            <a:solidFill>
                              <a:schemeClr val="tx1"/>
                            </a:solidFill>
                            <a:latin typeface="Cambria Math" panose="02040503050406030204" pitchFamily="18" charset="0"/>
                          </a:rPr>
                        </m:ctrlPr>
                      </m:sSubPr>
                      <m:e>
                        <m:r>
                          <a:rPr lang="en-US" sz="2800" b="1" i="1" smtClean="0">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𝟏</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𝟐</m:t>
                        </m:r>
                      </m:sub>
                    </m:sSub>
                    <m:r>
                      <a:rPr lang="en-US" sz="2800" b="1" i="1" smtClean="0">
                        <a:solidFill>
                          <a:schemeClr val="tx1"/>
                        </a:solidFill>
                        <a:latin typeface="Cambria Math" panose="02040503050406030204" pitchFamily="18" charset="0"/>
                      </a:rPr>
                      <m:t>,</m:t>
                    </m:r>
                    <m:sSub>
                      <m:sSubPr>
                        <m:ctrlPr>
                          <a:rPr lang="en-US" sz="2800" b="1" i="1">
                            <a:solidFill>
                              <a:schemeClr val="tx1"/>
                            </a:solidFill>
                            <a:latin typeface="Cambria Math" panose="02040503050406030204" pitchFamily="18" charset="0"/>
                          </a:rPr>
                        </m:ctrlPr>
                      </m:sSubPr>
                      <m:e>
                        <m:r>
                          <a:rPr lang="en-US" sz="2800" b="1" i="1">
                            <a:solidFill>
                              <a:schemeClr val="tx1"/>
                            </a:solidFill>
                            <a:latin typeface="Cambria Math" panose="02040503050406030204" pitchFamily="18" charset="0"/>
                          </a:rPr>
                          <m:t>𝜽</m:t>
                        </m:r>
                      </m:e>
                      <m:sub>
                        <m:r>
                          <a:rPr lang="en-US" sz="2800" b="1" i="1" smtClean="0">
                            <a:solidFill>
                              <a:schemeClr val="tx1"/>
                            </a:solidFill>
                            <a:latin typeface="Cambria Math" panose="02040503050406030204" pitchFamily="18" charset="0"/>
                          </a:rPr>
                          <m:t>𝟑</m:t>
                        </m:r>
                      </m:sub>
                    </m:sSub>
                  </m:oMath>
                </a14:m>
                <a:endParaRPr lang="en-US" sz="2800" b="1" dirty="0">
                  <a:solidFill>
                    <a:schemeClr val="accent6">
                      <a:lumMod val="75000"/>
                    </a:schemeClr>
                  </a:solidFill>
                </a:endParaRPr>
              </a:p>
            </p:txBody>
          </p:sp>
        </mc:Choice>
        <mc:Fallback xmlns="">
          <p:sp>
            <p:nvSpPr>
              <p:cNvPr id="22" name="TextBox 21">
                <a:extLst>
                  <a:ext uri="{FF2B5EF4-FFF2-40B4-BE49-F238E27FC236}">
                    <a16:creationId xmlns:a16="http://schemas.microsoft.com/office/drawing/2014/main" id="{2E844454-52D1-7882-8A00-DDD08B841282}"/>
                  </a:ext>
                </a:extLst>
              </p:cNvPr>
              <p:cNvSpPr txBox="1">
                <a:spLocks noRot="1" noChangeAspect="1" noMove="1" noResize="1" noEditPoints="1" noAdjustHandles="1" noChangeArrowheads="1" noChangeShapeType="1" noTextEdit="1"/>
              </p:cNvSpPr>
              <p:nvPr/>
            </p:nvSpPr>
            <p:spPr>
              <a:xfrm>
                <a:off x="5959188" y="3211380"/>
                <a:ext cx="4322618" cy="523220"/>
              </a:xfrm>
              <a:prstGeom prst="rect">
                <a:avLst/>
              </a:prstGeom>
              <a:blipFill>
                <a:blip r:embed="rId6"/>
                <a:stretch>
                  <a:fillRect l="-2962" t="-11628" b="-32558"/>
                </a:stretch>
              </a:blipFill>
            </p:spPr>
            <p:txBody>
              <a:bodyPr/>
              <a:lstStyle/>
              <a:p>
                <a:r>
                  <a:rPr lang="en-US">
                    <a:noFill/>
                  </a:rPr>
                  <a:t> </a:t>
                </a:r>
              </a:p>
            </p:txBody>
          </p:sp>
        </mc:Fallback>
      </mc:AlternateContent>
      <p:sp>
        <p:nvSpPr>
          <p:cNvPr id="23" name="Arrow: Down 22">
            <a:extLst>
              <a:ext uri="{FF2B5EF4-FFF2-40B4-BE49-F238E27FC236}">
                <a16:creationId xmlns:a16="http://schemas.microsoft.com/office/drawing/2014/main" id="{D65EA24A-FC6F-744A-0404-FB314795683B}"/>
              </a:ext>
            </a:extLst>
          </p:cNvPr>
          <p:cNvSpPr/>
          <p:nvPr/>
        </p:nvSpPr>
        <p:spPr>
          <a:xfrm>
            <a:off x="6134100" y="3873913"/>
            <a:ext cx="3089564" cy="66883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Dictated</a:t>
            </a:r>
          </a:p>
        </p:txBody>
      </p:sp>
      <p:sp>
        <p:nvSpPr>
          <p:cNvPr id="24" name="TextBox 23">
            <a:extLst>
              <a:ext uri="{FF2B5EF4-FFF2-40B4-BE49-F238E27FC236}">
                <a16:creationId xmlns:a16="http://schemas.microsoft.com/office/drawing/2014/main" id="{01A7E9AC-EEFD-841B-DD55-1AB22E6A81AC}"/>
              </a:ext>
            </a:extLst>
          </p:cNvPr>
          <p:cNvSpPr txBox="1"/>
          <p:nvPr/>
        </p:nvSpPr>
        <p:spPr>
          <a:xfrm>
            <a:off x="7218218" y="6107263"/>
            <a:ext cx="2216728" cy="523220"/>
          </a:xfrm>
          <a:prstGeom prst="rect">
            <a:avLst/>
          </a:prstGeom>
          <a:noFill/>
        </p:spPr>
        <p:txBody>
          <a:bodyPr wrap="square" rtlCol="0">
            <a:spAutoFit/>
          </a:bodyPr>
          <a:lstStyle/>
          <a:p>
            <a:r>
              <a:rPr lang="en-US" sz="2800" dirty="0"/>
              <a:t>Interaction</a:t>
            </a:r>
          </a:p>
        </p:txBody>
      </p:sp>
      <p:sp>
        <p:nvSpPr>
          <p:cNvPr id="9" name="Rectangle: Rounded Corners 8">
            <a:extLst>
              <a:ext uri="{FF2B5EF4-FFF2-40B4-BE49-F238E27FC236}">
                <a16:creationId xmlns:a16="http://schemas.microsoft.com/office/drawing/2014/main" id="{408B0F26-F7C4-A0C9-5ADE-6544E4017FFC}"/>
              </a:ext>
            </a:extLst>
          </p:cNvPr>
          <p:cNvSpPr/>
          <p:nvPr/>
        </p:nvSpPr>
        <p:spPr>
          <a:xfrm>
            <a:off x="311727" y="3096491"/>
            <a:ext cx="11450782" cy="3624984"/>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731804-CA3C-DDD8-0279-87E5FCF37C47}"/>
              </a:ext>
            </a:extLst>
          </p:cNvPr>
          <p:cNvSpPr txBox="1"/>
          <p:nvPr/>
        </p:nvSpPr>
        <p:spPr>
          <a:xfrm>
            <a:off x="1101438" y="3175145"/>
            <a:ext cx="1891146" cy="584775"/>
          </a:xfrm>
          <a:prstGeom prst="rect">
            <a:avLst/>
          </a:prstGeom>
          <a:noFill/>
        </p:spPr>
        <p:txBody>
          <a:bodyPr wrap="square" rtlCol="0">
            <a:spAutoFit/>
          </a:bodyPr>
          <a:lstStyle/>
          <a:p>
            <a:r>
              <a:rPr lang="en-US" sz="3200" b="1" dirty="0"/>
              <a:t>Dynamics</a:t>
            </a:r>
          </a:p>
        </p:txBody>
      </p:sp>
    </p:spTree>
    <p:extLst>
      <p:ext uri="{BB962C8B-B14F-4D97-AF65-F5344CB8AC3E}">
        <p14:creationId xmlns:p14="http://schemas.microsoft.com/office/powerpoint/2010/main" val="356609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34</a:t>
            </a:fld>
            <a:endParaRPr lang="en-US"/>
          </a:p>
        </p:txBody>
      </p:sp>
      <p:sp>
        <p:nvSpPr>
          <p:cNvPr id="6" name="TextBox 5">
            <a:extLst>
              <a:ext uri="{FF2B5EF4-FFF2-40B4-BE49-F238E27FC236}">
                <a16:creationId xmlns:a16="http://schemas.microsoft.com/office/drawing/2014/main" id="{B30C54F1-2BEF-4D93-B0A8-1C945ADF70D5}"/>
              </a:ext>
            </a:extLst>
          </p:cNvPr>
          <p:cNvSpPr txBox="1"/>
          <p:nvPr/>
        </p:nvSpPr>
        <p:spPr>
          <a:xfrm>
            <a:off x="385608" y="2025118"/>
            <a:ext cx="3988966" cy="523220"/>
          </a:xfrm>
          <a:prstGeom prst="rect">
            <a:avLst/>
          </a:prstGeom>
          <a:noFill/>
        </p:spPr>
        <p:txBody>
          <a:bodyPr wrap="square" rtlCol="0">
            <a:spAutoFit/>
          </a:bodyPr>
          <a:lstStyle/>
          <a:p>
            <a:r>
              <a:rPr lang="en-US" sz="2800" dirty="0">
                <a:solidFill>
                  <a:schemeClr val="accent1"/>
                </a:solidFill>
              </a:rPr>
              <a:t>Obtain a dynamical model</a:t>
            </a:r>
          </a:p>
        </p:txBody>
      </p:sp>
      <p:sp>
        <p:nvSpPr>
          <p:cNvPr id="3" name="Arrow: Right 2">
            <a:extLst>
              <a:ext uri="{FF2B5EF4-FFF2-40B4-BE49-F238E27FC236}">
                <a16:creationId xmlns:a16="http://schemas.microsoft.com/office/drawing/2014/main" id="{5AE040B8-E35F-F159-6ACD-0CBD23B41D4C}"/>
              </a:ext>
            </a:extLst>
          </p:cNvPr>
          <p:cNvSpPr/>
          <p:nvPr/>
        </p:nvSpPr>
        <p:spPr>
          <a:xfrm>
            <a:off x="4374573" y="1558475"/>
            <a:ext cx="1922318" cy="145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modeling</a:t>
            </a:r>
          </a:p>
        </p:txBody>
      </p:sp>
      <p:sp>
        <p:nvSpPr>
          <p:cNvPr id="5" name="TextBox 4">
            <a:extLst>
              <a:ext uri="{FF2B5EF4-FFF2-40B4-BE49-F238E27FC236}">
                <a16:creationId xmlns:a16="http://schemas.microsoft.com/office/drawing/2014/main" id="{C906F0AB-EDAA-92F2-885B-19DA71B587EB}"/>
              </a:ext>
            </a:extLst>
          </p:cNvPr>
          <p:cNvSpPr txBox="1"/>
          <p:nvPr/>
        </p:nvSpPr>
        <p:spPr>
          <a:xfrm>
            <a:off x="6447913" y="2025118"/>
            <a:ext cx="5449677" cy="523220"/>
          </a:xfrm>
          <a:prstGeom prst="rect">
            <a:avLst/>
          </a:prstGeom>
          <a:noFill/>
        </p:spPr>
        <p:txBody>
          <a:bodyPr wrap="square" rtlCol="0">
            <a:spAutoFit/>
          </a:bodyPr>
          <a:lstStyle/>
          <a:p>
            <a:r>
              <a:rPr lang="en-US" sz="2800" dirty="0">
                <a:solidFill>
                  <a:schemeClr val="accent1"/>
                </a:solidFill>
              </a:rPr>
              <a:t>The evolution of the state variables</a:t>
            </a:r>
          </a:p>
        </p:txBody>
      </p:sp>
      <p:sp>
        <p:nvSpPr>
          <p:cNvPr id="7" name="Rectangle: Rounded Corners 6">
            <a:extLst>
              <a:ext uri="{FF2B5EF4-FFF2-40B4-BE49-F238E27FC236}">
                <a16:creationId xmlns:a16="http://schemas.microsoft.com/office/drawing/2014/main" id="{ABB945D7-ABFD-87A9-B774-0E583E7CD0F0}"/>
              </a:ext>
            </a:extLst>
          </p:cNvPr>
          <p:cNvSpPr/>
          <p:nvPr/>
        </p:nvSpPr>
        <p:spPr>
          <a:xfrm>
            <a:off x="1111827" y="4343401"/>
            <a:ext cx="3730337" cy="20129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rPr>
              <a:t>Dynamics</a:t>
            </a:r>
          </a:p>
        </p:txBody>
      </p:sp>
    </p:spTree>
    <p:extLst>
      <p:ext uri="{BB962C8B-B14F-4D97-AF65-F5344CB8AC3E}">
        <p14:creationId xmlns:p14="http://schemas.microsoft.com/office/powerpoint/2010/main" val="2354598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35</a:t>
            </a:fld>
            <a:endParaRPr lang="en-US"/>
          </a:p>
        </p:txBody>
      </p:sp>
      <p:sp>
        <p:nvSpPr>
          <p:cNvPr id="6" name="TextBox 5">
            <a:extLst>
              <a:ext uri="{FF2B5EF4-FFF2-40B4-BE49-F238E27FC236}">
                <a16:creationId xmlns:a16="http://schemas.microsoft.com/office/drawing/2014/main" id="{B30C54F1-2BEF-4D93-B0A8-1C945ADF70D5}"/>
              </a:ext>
            </a:extLst>
          </p:cNvPr>
          <p:cNvSpPr txBox="1"/>
          <p:nvPr/>
        </p:nvSpPr>
        <p:spPr>
          <a:xfrm>
            <a:off x="184775" y="1731142"/>
            <a:ext cx="3988966" cy="1384995"/>
          </a:xfrm>
          <a:prstGeom prst="rect">
            <a:avLst/>
          </a:prstGeom>
          <a:noFill/>
        </p:spPr>
        <p:txBody>
          <a:bodyPr wrap="square" rtlCol="0">
            <a:spAutoFit/>
          </a:bodyPr>
          <a:lstStyle/>
          <a:p>
            <a:r>
              <a:rPr lang="en-US" sz="2800" dirty="0">
                <a:solidFill>
                  <a:schemeClr val="accent1"/>
                </a:solidFill>
              </a:rPr>
              <a:t>Given the rate of change of the concentration levels</a:t>
            </a:r>
          </a:p>
        </p:txBody>
      </p:sp>
      <p:sp>
        <p:nvSpPr>
          <p:cNvPr id="3" name="Arrow: Right 2">
            <a:extLst>
              <a:ext uri="{FF2B5EF4-FFF2-40B4-BE49-F238E27FC236}">
                <a16:creationId xmlns:a16="http://schemas.microsoft.com/office/drawing/2014/main" id="{5AE040B8-E35F-F159-6ACD-0CBD23B41D4C}"/>
              </a:ext>
            </a:extLst>
          </p:cNvPr>
          <p:cNvSpPr/>
          <p:nvPr/>
        </p:nvSpPr>
        <p:spPr>
          <a:xfrm>
            <a:off x="3997661" y="1731142"/>
            <a:ext cx="2052687" cy="1456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Compute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906F0AB-EDAA-92F2-885B-19DA71B587EB}"/>
                  </a:ext>
                </a:extLst>
              </p:cNvPr>
              <p:cNvSpPr txBox="1"/>
              <p:nvPr/>
            </p:nvSpPr>
            <p:spPr>
              <a:xfrm>
                <a:off x="6096000" y="2158878"/>
                <a:ext cx="5449677" cy="523220"/>
              </a:xfrm>
              <a:prstGeom prst="rect">
                <a:avLst/>
              </a:prstGeom>
              <a:noFill/>
            </p:spPr>
            <p:txBody>
              <a:bodyPr wrap="square" rtlCol="0">
                <a:spAutoFit/>
              </a:bodyPr>
              <a:lstStyle/>
              <a:p>
                <a:r>
                  <a:rPr lang="en-US" sz="2800" dirty="0">
                    <a:solidFill>
                      <a:schemeClr val="accent1"/>
                    </a:solidFill>
                  </a:rPr>
                  <a:t>Concentration levels after time </a:t>
                </a:r>
                <a14:m>
                  <m:oMath xmlns:m="http://schemas.openxmlformats.org/officeDocument/2006/math">
                    <m:r>
                      <a:rPr lang="en-US" sz="2800" b="0" i="1" smtClean="0">
                        <a:solidFill>
                          <a:schemeClr val="accent1"/>
                        </a:solidFill>
                        <a:latin typeface="Cambria Math" panose="02040503050406030204" pitchFamily="18" charset="0"/>
                      </a:rPr>
                      <m:t>𝑡</m:t>
                    </m:r>
                  </m:oMath>
                </a14:m>
                <a:r>
                  <a:rPr lang="en-US" sz="2800" dirty="0">
                    <a:solidFill>
                      <a:schemeClr val="accent1"/>
                    </a:solidFill>
                  </a:rPr>
                  <a:t> </a:t>
                </a:r>
              </a:p>
            </p:txBody>
          </p:sp>
        </mc:Choice>
        <mc:Fallback xmlns="">
          <p:sp>
            <p:nvSpPr>
              <p:cNvPr id="5" name="TextBox 4">
                <a:extLst>
                  <a:ext uri="{FF2B5EF4-FFF2-40B4-BE49-F238E27FC236}">
                    <a16:creationId xmlns:a16="http://schemas.microsoft.com/office/drawing/2014/main" id="{C906F0AB-EDAA-92F2-885B-19DA71B587EB}"/>
                  </a:ext>
                </a:extLst>
              </p:cNvPr>
              <p:cNvSpPr txBox="1">
                <a:spLocks noRot="1" noChangeAspect="1" noMove="1" noResize="1" noEditPoints="1" noAdjustHandles="1" noChangeArrowheads="1" noChangeShapeType="1" noTextEdit="1"/>
              </p:cNvSpPr>
              <p:nvPr/>
            </p:nvSpPr>
            <p:spPr>
              <a:xfrm>
                <a:off x="6096000" y="2158878"/>
                <a:ext cx="5449677" cy="523220"/>
              </a:xfrm>
              <a:prstGeom prst="rect">
                <a:avLst/>
              </a:prstGeom>
              <a:blipFill>
                <a:blip r:embed="rId3"/>
                <a:stretch>
                  <a:fillRect l="-2237" t="-10465" b="-32558"/>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F22607E-6130-2BE5-6FC6-90BA287B5E75}"/>
              </a:ext>
            </a:extLst>
          </p:cNvPr>
          <p:cNvSpPr txBox="1"/>
          <p:nvPr/>
        </p:nvSpPr>
        <p:spPr>
          <a:xfrm>
            <a:off x="7517824" y="3004594"/>
            <a:ext cx="2904258" cy="584775"/>
          </a:xfrm>
          <a:prstGeom prst="rect">
            <a:avLst/>
          </a:prstGeom>
          <a:noFill/>
        </p:spPr>
        <p:txBody>
          <a:bodyPr wrap="square" rtlCol="0">
            <a:spAutoFit/>
          </a:bodyPr>
          <a:lstStyle/>
          <a:p>
            <a:r>
              <a:rPr lang="en-US" sz="3200" b="1" dirty="0">
                <a:solidFill>
                  <a:schemeClr val="accent1"/>
                </a:solidFill>
              </a:rPr>
              <a:t>Reachable Sets</a:t>
            </a:r>
          </a:p>
        </p:txBody>
      </p:sp>
      <p:sp>
        <p:nvSpPr>
          <p:cNvPr id="8" name="Rectangle: Rounded Corners 7">
            <a:extLst>
              <a:ext uri="{FF2B5EF4-FFF2-40B4-BE49-F238E27FC236}">
                <a16:creationId xmlns:a16="http://schemas.microsoft.com/office/drawing/2014/main" id="{000B2458-84C4-B143-059B-4FEAC3964215}"/>
              </a:ext>
            </a:extLst>
          </p:cNvPr>
          <p:cNvSpPr/>
          <p:nvPr/>
        </p:nvSpPr>
        <p:spPr>
          <a:xfrm>
            <a:off x="1111827" y="4343401"/>
            <a:ext cx="3730337" cy="20129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rPr>
              <a:t>Dynamics</a:t>
            </a:r>
          </a:p>
        </p:txBody>
      </p:sp>
      <p:cxnSp>
        <p:nvCxnSpPr>
          <p:cNvPr id="12" name="Connector: Curved 11">
            <a:extLst>
              <a:ext uri="{FF2B5EF4-FFF2-40B4-BE49-F238E27FC236}">
                <a16:creationId xmlns:a16="http://schemas.microsoft.com/office/drawing/2014/main" id="{4AD7A44A-7636-3D8E-40F6-246B10237298}"/>
              </a:ext>
            </a:extLst>
          </p:cNvPr>
          <p:cNvCxnSpPr/>
          <p:nvPr/>
        </p:nvCxnSpPr>
        <p:spPr>
          <a:xfrm rot="16200000" flipV="1">
            <a:off x="1706116" y="3108889"/>
            <a:ext cx="1388369" cy="935182"/>
          </a:xfrm>
          <a:prstGeom prst="curvedConnector3">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8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36</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D0D134D-EF42-127F-2D20-AF775A9CA921}"/>
                  </a:ext>
                </a:extLst>
              </p:cNvPr>
              <p:cNvSpPr/>
              <p:nvPr/>
            </p:nvSpPr>
            <p:spPr>
              <a:xfrm>
                <a:off x="505691" y="3290888"/>
                <a:ext cx="1333500" cy="595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i="1" dirty="0" smtClean="0">
                              <a:latin typeface="Cambria Math" panose="02040503050406030204" pitchFamily="18" charset="0"/>
                            </a:rPr>
                            <m:t>𝑝</m:t>
                          </m:r>
                        </m:sub>
                      </m:sSub>
                    </m:oMath>
                  </m:oMathPara>
                </a14:m>
                <a:endParaRPr lang="en-US" sz="2800" dirty="0"/>
              </a:p>
            </p:txBody>
          </p:sp>
        </mc:Choice>
        <mc:Fallback xmlns="">
          <p:sp>
            <p:nvSpPr>
              <p:cNvPr id="7" name="Rectangle 6">
                <a:extLst>
                  <a:ext uri="{FF2B5EF4-FFF2-40B4-BE49-F238E27FC236}">
                    <a16:creationId xmlns:a16="http://schemas.microsoft.com/office/drawing/2014/main" id="{AD0D134D-EF42-127F-2D20-AF775A9CA921}"/>
                  </a:ext>
                </a:extLst>
              </p:cNvPr>
              <p:cNvSpPr>
                <a:spLocks noRot="1" noChangeAspect="1" noMove="1" noResize="1" noEditPoints="1" noAdjustHandles="1" noChangeArrowheads="1" noChangeShapeType="1" noTextEdit="1"/>
              </p:cNvSpPr>
              <p:nvPr/>
            </p:nvSpPr>
            <p:spPr>
              <a:xfrm>
                <a:off x="505691" y="3290888"/>
                <a:ext cx="1333500" cy="59531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5F296D9-8A03-BDC3-1FCE-254C7C336D12}"/>
                  </a:ext>
                </a:extLst>
              </p:cNvPr>
              <p:cNvSpPr/>
              <p:nvPr/>
            </p:nvSpPr>
            <p:spPr>
              <a:xfrm>
                <a:off x="505692" y="3927764"/>
                <a:ext cx="751608" cy="5953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1" name="Rectangle 10">
                <a:extLst>
                  <a:ext uri="{FF2B5EF4-FFF2-40B4-BE49-F238E27FC236}">
                    <a16:creationId xmlns:a16="http://schemas.microsoft.com/office/drawing/2014/main" id="{E5F296D9-8A03-BDC3-1FCE-254C7C336D12}"/>
                  </a:ext>
                </a:extLst>
              </p:cNvPr>
              <p:cNvSpPr>
                <a:spLocks noRot="1" noChangeAspect="1" noMove="1" noResize="1" noEditPoints="1" noAdjustHandles="1" noChangeArrowheads="1" noChangeShapeType="1" noTextEdit="1"/>
              </p:cNvSpPr>
              <p:nvPr/>
            </p:nvSpPr>
            <p:spPr>
              <a:xfrm>
                <a:off x="505692" y="3927764"/>
                <a:ext cx="751608" cy="595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589B2B0-6FC6-A5CD-A3BA-54E5E938A932}"/>
                  </a:ext>
                </a:extLst>
              </p:cNvPr>
              <p:cNvSpPr/>
              <p:nvPr/>
            </p:nvSpPr>
            <p:spPr>
              <a:xfrm>
                <a:off x="904875" y="4564640"/>
                <a:ext cx="934315" cy="5953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12" name="Rectangle 11">
                <a:extLst>
                  <a:ext uri="{FF2B5EF4-FFF2-40B4-BE49-F238E27FC236}">
                    <a16:creationId xmlns:a16="http://schemas.microsoft.com/office/drawing/2014/main" id="{6589B2B0-6FC6-A5CD-A3BA-54E5E938A932}"/>
                  </a:ext>
                </a:extLst>
              </p:cNvPr>
              <p:cNvSpPr>
                <a:spLocks noRot="1" noChangeAspect="1" noMove="1" noResize="1" noEditPoints="1" noAdjustHandles="1" noChangeArrowheads="1" noChangeShapeType="1" noTextEdit="1"/>
              </p:cNvSpPr>
              <p:nvPr/>
            </p:nvSpPr>
            <p:spPr>
              <a:xfrm>
                <a:off x="904875" y="4564640"/>
                <a:ext cx="934315" cy="5953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D3FA87A7-3715-917D-8752-9EE900E8B023}"/>
                  </a:ext>
                </a:extLst>
              </p:cNvPr>
              <p:cNvSpPr/>
              <p:nvPr/>
            </p:nvSpPr>
            <p:spPr>
              <a:xfrm>
                <a:off x="657225" y="5201516"/>
                <a:ext cx="751605" cy="59531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𝑒</m:t>
                          </m:r>
                        </m:sub>
                      </m:sSub>
                    </m:oMath>
                  </m:oMathPara>
                </a14:m>
                <a:endParaRPr lang="en-US" sz="2800" dirty="0"/>
              </a:p>
            </p:txBody>
          </p:sp>
        </mc:Choice>
        <mc:Fallback xmlns="">
          <p:sp>
            <p:nvSpPr>
              <p:cNvPr id="16" name="Rectangle 15">
                <a:extLst>
                  <a:ext uri="{FF2B5EF4-FFF2-40B4-BE49-F238E27FC236}">
                    <a16:creationId xmlns:a16="http://schemas.microsoft.com/office/drawing/2014/main" id="{D3FA87A7-3715-917D-8752-9EE900E8B023}"/>
                  </a:ext>
                </a:extLst>
              </p:cNvPr>
              <p:cNvSpPr>
                <a:spLocks noRot="1" noChangeAspect="1" noMove="1" noResize="1" noEditPoints="1" noAdjustHandles="1" noChangeArrowheads="1" noChangeShapeType="1" noTextEdit="1"/>
              </p:cNvSpPr>
              <p:nvPr/>
            </p:nvSpPr>
            <p:spPr>
              <a:xfrm>
                <a:off x="657225" y="5201516"/>
                <a:ext cx="751605" cy="595312"/>
              </a:xfrm>
              <a:prstGeom prst="rect">
                <a:avLst/>
              </a:prstGeom>
              <a:blipFill>
                <a:blip r:embed="rId6"/>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5A8CF60F-F648-DD91-3801-CAC5E04A0B11}"/>
                  </a:ext>
                </a:extLst>
              </p:cNvPr>
              <p:cNvSpPr/>
              <p:nvPr/>
            </p:nvSpPr>
            <p:spPr>
              <a:xfrm>
                <a:off x="505691" y="5838392"/>
                <a:ext cx="656357" cy="5953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17" name="Rectangle 16">
                <a:extLst>
                  <a:ext uri="{FF2B5EF4-FFF2-40B4-BE49-F238E27FC236}">
                    <a16:creationId xmlns:a16="http://schemas.microsoft.com/office/drawing/2014/main" id="{5A8CF60F-F648-DD91-3801-CAC5E04A0B11}"/>
                  </a:ext>
                </a:extLst>
              </p:cNvPr>
              <p:cNvSpPr>
                <a:spLocks noRot="1" noChangeAspect="1" noMove="1" noResize="1" noEditPoints="1" noAdjustHandles="1" noChangeArrowheads="1" noChangeShapeType="1" noTextEdit="1"/>
              </p:cNvSpPr>
              <p:nvPr/>
            </p:nvSpPr>
            <p:spPr>
              <a:xfrm>
                <a:off x="505691" y="5838392"/>
                <a:ext cx="656357" cy="59531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B7CB23-E042-64E9-A9FD-69D62CDFD880}"/>
                  </a:ext>
                </a:extLst>
              </p:cNvPr>
              <p:cNvSpPr txBox="1"/>
              <p:nvPr/>
            </p:nvSpPr>
            <p:spPr>
              <a:xfrm>
                <a:off x="1953491" y="3239869"/>
                <a:ext cx="7637318" cy="646331"/>
              </a:xfrm>
              <a:prstGeom prst="rect">
                <a:avLst/>
              </a:prstGeom>
              <a:noFill/>
            </p:spPr>
            <p:txBody>
              <a:bodyPr wrap="square" rtlCol="0">
                <a:spAutoFit/>
              </a:bodyPr>
              <a:lstStyle/>
              <a:p>
                <a:r>
                  <a:rPr lang="en-US" sz="2800" dirty="0"/>
                  <a:t>Initial concentration level of </a:t>
                </a:r>
                <a14:m>
                  <m:oMath xmlns:m="http://schemas.openxmlformats.org/officeDocument/2006/math">
                    <m:sSub>
                      <m:sSubPr>
                        <m:ctrlPr>
                          <a:rPr lang="en-US" sz="2800" b="1" i="1" smtClean="0">
                            <a:solidFill>
                              <a:schemeClr val="accent1"/>
                            </a:solidFill>
                            <a:latin typeface="Cambria Math" panose="02040503050406030204" pitchFamily="18" charset="0"/>
                          </a:rPr>
                        </m:ctrlPr>
                      </m:sSubPr>
                      <m:e>
                        <m:r>
                          <a:rPr lang="en-US" sz="2800" b="1" i="1" smtClean="0">
                            <a:solidFill>
                              <a:schemeClr val="accent1"/>
                            </a:solidFill>
                            <a:latin typeface="Cambria Math" panose="02040503050406030204" pitchFamily="18" charset="0"/>
                          </a:rPr>
                          <m:t>𝒄</m:t>
                        </m:r>
                      </m:e>
                      <m:sub>
                        <m:r>
                          <a:rPr lang="en-US" sz="2800" b="1" i="1" smtClean="0">
                            <a:solidFill>
                              <a:schemeClr val="accent1"/>
                            </a:solidFill>
                            <a:latin typeface="Cambria Math" panose="02040503050406030204" pitchFamily="18" charset="0"/>
                          </a:rPr>
                          <m:t>𝒑</m:t>
                        </m:r>
                      </m:sub>
                    </m:sSub>
                  </m:oMath>
                </a14:m>
                <a:r>
                  <a:rPr lang="en-US" sz="2800" dirty="0"/>
                  <a:t> </a:t>
                </a:r>
                <a:r>
                  <a:rPr lang="en-US" sz="3600" dirty="0"/>
                  <a:t>(</a:t>
                </a:r>
                <a14:m>
                  <m:oMath xmlns:m="http://schemas.openxmlformats.org/officeDocument/2006/math">
                    <m:r>
                      <a:rPr lang="en-US" sz="2800" b="0" i="1" dirty="0" smtClean="0">
                        <a:latin typeface="Cambria Math" panose="02040503050406030204" pitchFamily="18" charset="0"/>
                      </a:rPr>
                      <m:t>[2.1,2.2]</m:t>
                    </m:r>
                  </m:oMath>
                </a14:m>
                <a:r>
                  <a:rPr lang="en-US" sz="3600" dirty="0"/>
                  <a:t>)</a:t>
                </a:r>
                <a:endParaRPr lang="en-US" sz="2800" dirty="0"/>
              </a:p>
            </p:txBody>
          </p:sp>
        </mc:Choice>
        <mc:Fallback xmlns="">
          <p:sp>
            <p:nvSpPr>
              <p:cNvPr id="18" name="TextBox 17">
                <a:extLst>
                  <a:ext uri="{FF2B5EF4-FFF2-40B4-BE49-F238E27FC236}">
                    <a16:creationId xmlns:a16="http://schemas.microsoft.com/office/drawing/2014/main" id="{60B7CB23-E042-64E9-A9FD-69D62CDFD880}"/>
                  </a:ext>
                </a:extLst>
              </p:cNvPr>
              <p:cNvSpPr txBox="1">
                <a:spLocks noRot="1" noChangeAspect="1" noMove="1" noResize="1" noEditPoints="1" noAdjustHandles="1" noChangeArrowheads="1" noChangeShapeType="1" noTextEdit="1"/>
              </p:cNvSpPr>
              <p:nvPr/>
            </p:nvSpPr>
            <p:spPr>
              <a:xfrm>
                <a:off x="1953491" y="3239869"/>
                <a:ext cx="7637318" cy="646331"/>
              </a:xfrm>
              <a:prstGeom prst="rect">
                <a:avLst/>
              </a:prstGeom>
              <a:blipFill>
                <a:blip r:embed="rId8"/>
                <a:stretch>
                  <a:fillRect l="-1596" t="-14953" b="-327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BB75336-A452-241D-3BDE-19F91448A33D}"/>
                  </a:ext>
                </a:extLst>
              </p:cNvPr>
              <p:cNvSpPr txBox="1"/>
              <p:nvPr/>
            </p:nvSpPr>
            <p:spPr>
              <a:xfrm>
                <a:off x="1953491" y="3876745"/>
                <a:ext cx="7637318" cy="646331"/>
              </a:xfrm>
              <a:prstGeom prst="rect">
                <a:avLst/>
              </a:prstGeom>
              <a:noFill/>
            </p:spPr>
            <p:txBody>
              <a:bodyPr wrap="square" rtlCol="0">
                <a:spAutoFit/>
              </a:bodyPr>
              <a:lstStyle/>
              <a:p>
                <a:r>
                  <a:rPr lang="en-US" sz="2800" dirty="0"/>
                  <a:t>Initial concentration level of </a:t>
                </a:r>
                <a14:m>
                  <m:oMath xmlns:m="http://schemas.openxmlformats.org/officeDocument/2006/math">
                    <m:sSub>
                      <m:sSubPr>
                        <m:ctrlPr>
                          <a:rPr lang="en-US" sz="2800" b="1" i="1" smtClean="0">
                            <a:solidFill>
                              <a:schemeClr val="accent1"/>
                            </a:solidFill>
                            <a:latin typeface="Cambria Math" panose="02040503050406030204" pitchFamily="18" charset="0"/>
                          </a:rPr>
                        </m:ctrlPr>
                      </m:sSubPr>
                      <m:e>
                        <m:r>
                          <a:rPr lang="en-US" sz="2800" b="1" i="1" smtClean="0">
                            <a:solidFill>
                              <a:schemeClr val="accent1"/>
                            </a:solidFill>
                            <a:latin typeface="Cambria Math" panose="02040503050406030204" pitchFamily="18" charset="0"/>
                          </a:rPr>
                          <m:t>𝒄</m:t>
                        </m:r>
                      </m:e>
                      <m:sub>
                        <m:r>
                          <a:rPr lang="en-US" sz="2800" b="1" i="1" smtClean="0">
                            <a:solidFill>
                              <a:schemeClr val="accent1"/>
                            </a:solidFill>
                            <a:latin typeface="Cambria Math" panose="02040503050406030204" pitchFamily="18" charset="0"/>
                          </a:rPr>
                          <m:t>𝟏</m:t>
                        </m:r>
                      </m:sub>
                    </m:sSub>
                  </m:oMath>
                </a14:m>
                <a:r>
                  <a:rPr lang="en-US" sz="2800" dirty="0"/>
                  <a:t> </a:t>
                </a:r>
                <a:r>
                  <a:rPr lang="en-US" sz="3600" dirty="0"/>
                  <a:t>(</a:t>
                </a:r>
                <a14:m>
                  <m:oMath xmlns:m="http://schemas.openxmlformats.org/officeDocument/2006/math">
                    <m:r>
                      <a:rPr lang="en-US" sz="2800" b="0" i="1" dirty="0" smtClean="0">
                        <a:latin typeface="Cambria Math" panose="02040503050406030204" pitchFamily="18" charset="0"/>
                      </a:rPr>
                      <m:t>[2.1,2.15]</m:t>
                    </m:r>
                  </m:oMath>
                </a14:m>
                <a:r>
                  <a:rPr lang="en-US" sz="3600" dirty="0"/>
                  <a:t>)</a:t>
                </a:r>
                <a:endParaRPr lang="en-US" sz="2800" dirty="0"/>
              </a:p>
            </p:txBody>
          </p:sp>
        </mc:Choice>
        <mc:Fallback xmlns="">
          <p:sp>
            <p:nvSpPr>
              <p:cNvPr id="19" name="TextBox 18">
                <a:extLst>
                  <a:ext uri="{FF2B5EF4-FFF2-40B4-BE49-F238E27FC236}">
                    <a16:creationId xmlns:a16="http://schemas.microsoft.com/office/drawing/2014/main" id="{FBB75336-A452-241D-3BDE-19F91448A33D}"/>
                  </a:ext>
                </a:extLst>
              </p:cNvPr>
              <p:cNvSpPr txBox="1">
                <a:spLocks noRot="1" noChangeAspect="1" noMove="1" noResize="1" noEditPoints="1" noAdjustHandles="1" noChangeArrowheads="1" noChangeShapeType="1" noTextEdit="1"/>
              </p:cNvSpPr>
              <p:nvPr/>
            </p:nvSpPr>
            <p:spPr>
              <a:xfrm>
                <a:off x="1953491" y="3876745"/>
                <a:ext cx="7637318" cy="646331"/>
              </a:xfrm>
              <a:prstGeom prst="rect">
                <a:avLst/>
              </a:prstGeom>
              <a:blipFill>
                <a:blip r:embed="rId9"/>
                <a:stretch>
                  <a:fillRect l="-1596"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D26071-436C-E7CD-2151-29A8D26B571D}"/>
                  </a:ext>
                </a:extLst>
              </p:cNvPr>
              <p:cNvSpPr txBox="1"/>
              <p:nvPr/>
            </p:nvSpPr>
            <p:spPr>
              <a:xfrm>
                <a:off x="1953491" y="4668172"/>
                <a:ext cx="7637318" cy="523220"/>
              </a:xfrm>
              <a:prstGeom prst="rect">
                <a:avLst/>
              </a:prstGeom>
              <a:noFill/>
            </p:spPr>
            <p:txBody>
              <a:bodyPr wrap="square" rtlCol="0">
                <a:spAutoFit/>
              </a:bodyPr>
              <a:lstStyle/>
              <a:p>
                <a:r>
                  <a:rPr lang="en-US" sz="2800" dirty="0"/>
                  <a:t>Initial concentration level of </a:t>
                </a:r>
                <a14:m>
                  <m:oMath xmlns:m="http://schemas.openxmlformats.org/officeDocument/2006/math">
                    <m:sSub>
                      <m:sSubPr>
                        <m:ctrlPr>
                          <a:rPr lang="en-US" sz="2800" b="1" i="1" smtClean="0">
                            <a:solidFill>
                              <a:schemeClr val="accent1"/>
                            </a:solidFill>
                            <a:latin typeface="Cambria Math" panose="02040503050406030204" pitchFamily="18" charset="0"/>
                          </a:rPr>
                        </m:ctrlPr>
                      </m:sSubPr>
                      <m:e>
                        <m:r>
                          <a:rPr lang="en-US" sz="2800" b="1" i="1" smtClean="0">
                            <a:solidFill>
                              <a:schemeClr val="accent1"/>
                            </a:solidFill>
                            <a:latin typeface="Cambria Math" panose="02040503050406030204" pitchFamily="18" charset="0"/>
                          </a:rPr>
                          <m:t>𝒄</m:t>
                        </m:r>
                      </m:e>
                      <m:sub>
                        <m:r>
                          <a:rPr lang="en-US" sz="2800" b="1" i="1" smtClean="0">
                            <a:solidFill>
                              <a:schemeClr val="accent1"/>
                            </a:solidFill>
                            <a:latin typeface="Cambria Math" panose="02040503050406030204" pitchFamily="18" charset="0"/>
                          </a:rPr>
                          <m:t>𝟐</m:t>
                        </m:r>
                      </m:sub>
                    </m:sSub>
                  </m:oMath>
                </a14:m>
                <a:endParaRPr lang="en-US" sz="2800" dirty="0"/>
              </a:p>
            </p:txBody>
          </p:sp>
        </mc:Choice>
        <mc:Fallback xmlns="">
          <p:sp>
            <p:nvSpPr>
              <p:cNvPr id="20" name="TextBox 19">
                <a:extLst>
                  <a:ext uri="{FF2B5EF4-FFF2-40B4-BE49-F238E27FC236}">
                    <a16:creationId xmlns:a16="http://schemas.microsoft.com/office/drawing/2014/main" id="{DFD26071-436C-E7CD-2151-29A8D26B571D}"/>
                  </a:ext>
                </a:extLst>
              </p:cNvPr>
              <p:cNvSpPr txBox="1">
                <a:spLocks noRot="1" noChangeAspect="1" noMove="1" noResize="1" noEditPoints="1" noAdjustHandles="1" noChangeArrowheads="1" noChangeShapeType="1" noTextEdit="1"/>
              </p:cNvSpPr>
              <p:nvPr/>
            </p:nvSpPr>
            <p:spPr>
              <a:xfrm>
                <a:off x="1953491" y="4668172"/>
                <a:ext cx="7637318" cy="523220"/>
              </a:xfrm>
              <a:prstGeom prst="rect">
                <a:avLst/>
              </a:prstGeom>
              <a:blipFill>
                <a:blip r:embed="rId10"/>
                <a:stretch>
                  <a:fillRect l="-1596"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BC8F1B4-8728-D9BC-8DF1-E93D277BB670}"/>
                  </a:ext>
                </a:extLst>
              </p:cNvPr>
              <p:cNvSpPr txBox="1"/>
              <p:nvPr/>
            </p:nvSpPr>
            <p:spPr>
              <a:xfrm>
                <a:off x="1953491" y="5201516"/>
                <a:ext cx="7637318" cy="561820"/>
              </a:xfrm>
              <a:prstGeom prst="rect">
                <a:avLst/>
              </a:prstGeom>
              <a:noFill/>
            </p:spPr>
            <p:txBody>
              <a:bodyPr wrap="square" rtlCol="0">
                <a:spAutoFit/>
              </a:bodyPr>
              <a:lstStyle/>
              <a:p>
                <a:r>
                  <a:rPr lang="en-US" sz="2800" dirty="0"/>
                  <a:t>Initial concentration level of </a:t>
                </a:r>
                <a14:m>
                  <m:oMath xmlns:m="http://schemas.openxmlformats.org/officeDocument/2006/math">
                    <m:sSub>
                      <m:sSubPr>
                        <m:ctrlPr>
                          <a:rPr lang="en-US" sz="2800" b="1" i="1" smtClean="0">
                            <a:solidFill>
                              <a:schemeClr val="accent1"/>
                            </a:solidFill>
                            <a:latin typeface="Cambria Math" panose="02040503050406030204" pitchFamily="18" charset="0"/>
                          </a:rPr>
                        </m:ctrlPr>
                      </m:sSubPr>
                      <m:e>
                        <m:r>
                          <a:rPr lang="en-US" sz="2800" b="1" i="1" smtClean="0">
                            <a:solidFill>
                              <a:schemeClr val="accent1"/>
                            </a:solidFill>
                            <a:latin typeface="Cambria Math" panose="02040503050406030204" pitchFamily="18" charset="0"/>
                          </a:rPr>
                          <m:t>𝒄</m:t>
                        </m:r>
                      </m:e>
                      <m:sub>
                        <m:r>
                          <a:rPr lang="en-US" sz="2800" b="1" i="1" smtClean="0">
                            <a:solidFill>
                              <a:schemeClr val="accent1"/>
                            </a:solidFill>
                            <a:latin typeface="Cambria Math" panose="02040503050406030204" pitchFamily="18" charset="0"/>
                          </a:rPr>
                          <m:t>𝒑</m:t>
                        </m:r>
                      </m:sub>
                    </m:sSub>
                  </m:oMath>
                </a14:m>
                <a:endParaRPr lang="en-US" sz="2800" dirty="0"/>
              </a:p>
            </p:txBody>
          </p:sp>
        </mc:Choice>
        <mc:Fallback xmlns="">
          <p:sp>
            <p:nvSpPr>
              <p:cNvPr id="21" name="TextBox 20">
                <a:extLst>
                  <a:ext uri="{FF2B5EF4-FFF2-40B4-BE49-F238E27FC236}">
                    <a16:creationId xmlns:a16="http://schemas.microsoft.com/office/drawing/2014/main" id="{3BC8F1B4-8728-D9BC-8DF1-E93D277BB670}"/>
                  </a:ext>
                </a:extLst>
              </p:cNvPr>
              <p:cNvSpPr txBox="1">
                <a:spLocks noRot="1" noChangeAspect="1" noMove="1" noResize="1" noEditPoints="1" noAdjustHandles="1" noChangeArrowheads="1" noChangeShapeType="1" noTextEdit="1"/>
              </p:cNvSpPr>
              <p:nvPr/>
            </p:nvSpPr>
            <p:spPr>
              <a:xfrm>
                <a:off x="1953491" y="5201516"/>
                <a:ext cx="7637318" cy="561820"/>
              </a:xfrm>
              <a:prstGeom prst="rect">
                <a:avLst/>
              </a:prstGeom>
              <a:blipFill>
                <a:blip r:embed="rId11"/>
                <a:stretch>
                  <a:fillRect l="-1596" t="-9783" b="-23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E5611DB-A50A-7290-643F-C46033523FC1}"/>
                  </a:ext>
                </a:extLst>
              </p:cNvPr>
              <p:cNvSpPr txBox="1"/>
              <p:nvPr/>
            </p:nvSpPr>
            <p:spPr>
              <a:xfrm>
                <a:off x="1953491" y="5812882"/>
                <a:ext cx="7637318" cy="523220"/>
              </a:xfrm>
              <a:prstGeom prst="rect">
                <a:avLst/>
              </a:prstGeom>
              <a:noFill/>
            </p:spPr>
            <p:txBody>
              <a:bodyPr wrap="square" rtlCol="0">
                <a:spAutoFit/>
              </a:bodyPr>
              <a:lstStyle/>
              <a:p>
                <a:r>
                  <a:rPr lang="en-US" sz="2800" dirty="0"/>
                  <a:t>Injected drug </a:t>
                </a:r>
                <a14:m>
                  <m:oMath xmlns:m="http://schemas.openxmlformats.org/officeDocument/2006/math">
                    <m:r>
                      <a:rPr lang="en-US" sz="2800" b="1" i="1" smtClean="0">
                        <a:solidFill>
                          <a:schemeClr val="accent1"/>
                        </a:solidFill>
                        <a:latin typeface="Cambria Math" panose="02040503050406030204" pitchFamily="18" charset="0"/>
                      </a:rPr>
                      <m:t>𝒖</m:t>
                    </m:r>
                  </m:oMath>
                </a14:m>
                <a:endParaRPr lang="en-US" sz="2800" dirty="0"/>
              </a:p>
            </p:txBody>
          </p:sp>
        </mc:Choice>
        <mc:Fallback xmlns="">
          <p:sp>
            <p:nvSpPr>
              <p:cNvPr id="22" name="TextBox 21">
                <a:extLst>
                  <a:ext uri="{FF2B5EF4-FFF2-40B4-BE49-F238E27FC236}">
                    <a16:creationId xmlns:a16="http://schemas.microsoft.com/office/drawing/2014/main" id="{EE5611DB-A50A-7290-643F-C46033523FC1}"/>
                  </a:ext>
                </a:extLst>
              </p:cNvPr>
              <p:cNvSpPr txBox="1">
                <a:spLocks noRot="1" noChangeAspect="1" noMove="1" noResize="1" noEditPoints="1" noAdjustHandles="1" noChangeArrowheads="1" noChangeShapeType="1" noTextEdit="1"/>
              </p:cNvSpPr>
              <p:nvPr/>
            </p:nvSpPr>
            <p:spPr>
              <a:xfrm>
                <a:off x="1953491" y="5812882"/>
                <a:ext cx="7637318" cy="523220"/>
              </a:xfrm>
              <a:prstGeom prst="rect">
                <a:avLst/>
              </a:prstGeom>
              <a:blipFill>
                <a:blip r:embed="rId12"/>
                <a:stretch>
                  <a:fillRect l="-1596" t="-11765" b="-34118"/>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64ED0BA0-BBD2-A9FF-D7E1-51536C21016E}"/>
              </a:ext>
            </a:extLst>
          </p:cNvPr>
          <p:cNvCxnSpPr>
            <a:cxnSpLocks/>
          </p:cNvCxnSpPr>
          <p:nvPr/>
        </p:nvCxnSpPr>
        <p:spPr>
          <a:xfrm flipV="1">
            <a:off x="249382" y="2763982"/>
            <a:ext cx="0" cy="3957493"/>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9C9755-58AD-6101-9076-4749C418C796}"/>
              </a:ext>
            </a:extLst>
          </p:cNvPr>
          <p:cNvCxnSpPr>
            <a:cxnSpLocks/>
          </p:cNvCxnSpPr>
          <p:nvPr/>
        </p:nvCxnSpPr>
        <p:spPr>
          <a:xfrm>
            <a:off x="235528" y="6721475"/>
            <a:ext cx="2227118" cy="0"/>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6" grpId="0" animBg="1"/>
      <p:bldP spid="17" grpId="0" animBg="1"/>
      <p:bldP spid="18" grpId="0"/>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37</a:t>
            </a:fld>
            <a:endParaRPr lang="en-US"/>
          </a:p>
        </p:txBody>
      </p:sp>
      <p:sp>
        <p:nvSpPr>
          <p:cNvPr id="3" name="Freeform: Shape 2">
            <a:extLst>
              <a:ext uri="{FF2B5EF4-FFF2-40B4-BE49-F238E27FC236}">
                <a16:creationId xmlns:a16="http://schemas.microsoft.com/office/drawing/2014/main" id="{F33DF8BB-48FB-FB19-E4A3-2A3511811CEE}"/>
              </a:ext>
            </a:extLst>
          </p:cNvPr>
          <p:cNvSpPr/>
          <p:nvPr/>
        </p:nvSpPr>
        <p:spPr>
          <a:xfrm>
            <a:off x="2369128" y="4175039"/>
            <a:ext cx="6016336" cy="944025"/>
          </a:xfrm>
          <a:custGeom>
            <a:avLst/>
            <a:gdLst>
              <a:gd name="connsiteX0" fmla="*/ 0 w 6068291"/>
              <a:gd name="connsiteY0" fmla="*/ 718429 h 944025"/>
              <a:gd name="connsiteX1" fmla="*/ 2015837 w 6068291"/>
              <a:gd name="connsiteY1" fmla="*/ 1456 h 944025"/>
              <a:gd name="connsiteX2" fmla="*/ 4623955 w 6068291"/>
              <a:gd name="connsiteY2" fmla="*/ 884684 h 944025"/>
              <a:gd name="connsiteX3" fmla="*/ 6068291 w 6068291"/>
              <a:gd name="connsiteY3" fmla="*/ 791166 h 944025"/>
            </a:gdLst>
            <a:ahLst/>
            <a:cxnLst>
              <a:cxn ang="0">
                <a:pos x="connsiteX0" y="connsiteY0"/>
              </a:cxn>
              <a:cxn ang="0">
                <a:pos x="connsiteX1" y="connsiteY1"/>
              </a:cxn>
              <a:cxn ang="0">
                <a:pos x="connsiteX2" y="connsiteY2"/>
              </a:cxn>
              <a:cxn ang="0">
                <a:pos x="connsiteX3" y="connsiteY3"/>
              </a:cxn>
            </a:cxnLst>
            <a:rect l="l" t="t" r="r" b="b"/>
            <a:pathLst>
              <a:path w="6068291" h="944025">
                <a:moveTo>
                  <a:pt x="0" y="718429"/>
                </a:moveTo>
                <a:cubicBezTo>
                  <a:pt x="622589" y="346088"/>
                  <a:pt x="1245178" y="-26253"/>
                  <a:pt x="2015837" y="1456"/>
                </a:cubicBezTo>
                <a:cubicBezTo>
                  <a:pt x="2786496" y="29165"/>
                  <a:pt x="3948546" y="753066"/>
                  <a:pt x="4623955" y="884684"/>
                </a:cubicBezTo>
                <a:cubicBezTo>
                  <a:pt x="5299364" y="1016302"/>
                  <a:pt x="5683827" y="903734"/>
                  <a:pt x="6068291" y="791166"/>
                </a:cubicBezTo>
              </a:path>
            </a:pathLst>
          </a:custGeom>
          <a:noFill/>
          <a:ln w="76200">
            <a:headEnd type="diamond" w="lg" len="lg"/>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1B996EE-B2F4-0BB7-ECF5-E874E9F1A717}"/>
                  </a:ext>
                </a:extLst>
              </p:cNvPr>
              <p:cNvSpPr txBox="1"/>
              <p:nvPr/>
            </p:nvSpPr>
            <p:spPr>
              <a:xfrm>
                <a:off x="2878283" y="3362980"/>
                <a:ext cx="2556162" cy="523220"/>
              </a:xfrm>
              <a:prstGeom prst="rect">
                <a:avLst/>
              </a:prstGeom>
              <a:noFill/>
            </p:spPr>
            <p:txBody>
              <a:bodyPr wrap="square" rtlCol="0">
                <a:spAutoFit/>
              </a:bodyPr>
              <a:lstStyle/>
              <a:p>
                <a:r>
                  <a:rPr lang="en-US" sz="2800" dirty="0"/>
                  <a:t>After time </a:t>
                </a:r>
                <a14:m>
                  <m:oMath xmlns:m="http://schemas.openxmlformats.org/officeDocument/2006/math">
                    <m:r>
                      <a:rPr lang="en-US" sz="2800" b="0" i="1" smtClean="0">
                        <a:latin typeface="Cambria Math" panose="02040503050406030204" pitchFamily="18" charset="0"/>
                      </a:rPr>
                      <m:t>𝑡</m:t>
                    </m:r>
                  </m:oMath>
                </a14:m>
                <a:endParaRPr lang="en-US" sz="2800" dirty="0"/>
              </a:p>
            </p:txBody>
          </p:sp>
        </mc:Choice>
        <mc:Fallback xmlns="">
          <p:sp>
            <p:nvSpPr>
              <p:cNvPr id="5" name="TextBox 4">
                <a:extLst>
                  <a:ext uri="{FF2B5EF4-FFF2-40B4-BE49-F238E27FC236}">
                    <a16:creationId xmlns:a16="http://schemas.microsoft.com/office/drawing/2014/main" id="{E1B996EE-B2F4-0BB7-ECF5-E874E9F1A717}"/>
                  </a:ext>
                </a:extLst>
              </p:cNvPr>
              <p:cNvSpPr txBox="1">
                <a:spLocks noRot="1" noChangeAspect="1" noMove="1" noResize="1" noEditPoints="1" noAdjustHandles="1" noChangeArrowheads="1" noChangeShapeType="1" noTextEdit="1"/>
              </p:cNvSpPr>
              <p:nvPr/>
            </p:nvSpPr>
            <p:spPr>
              <a:xfrm>
                <a:off x="2878283" y="3362980"/>
                <a:ext cx="2556162" cy="523220"/>
              </a:xfrm>
              <a:prstGeom prst="rect">
                <a:avLst/>
              </a:prstGeom>
              <a:blipFill>
                <a:blip r:embed="rId8"/>
                <a:stretch>
                  <a:fillRect l="-4773" t="-1162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7471586-C537-ED46-BAF7-C625DD85C187}"/>
                  </a:ext>
                </a:extLst>
              </p:cNvPr>
              <p:cNvSpPr txBox="1"/>
              <p:nvPr/>
            </p:nvSpPr>
            <p:spPr>
              <a:xfrm>
                <a:off x="6463147" y="1547868"/>
                <a:ext cx="5486401" cy="954107"/>
              </a:xfrm>
              <a:prstGeom prst="rect">
                <a:avLst/>
              </a:prstGeom>
              <a:noFill/>
            </p:spPr>
            <p:txBody>
              <a:bodyPr wrap="square" rtlCol="0">
                <a:spAutoFit/>
              </a:bodyPr>
              <a:lstStyle/>
              <a:p>
                <a:r>
                  <a:rPr lang="en-US" sz="2800" dirty="0">
                    <a:solidFill>
                      <a:schemeClr val="accent1"/>
                    </a:solidFill>
                  </a:rPr>
                  <a:t>Using the dynamics, compute the concentration levels after time </a:t>
                </a:r>
                <a14:m>
                  <m:oMath xmlns:m="http://schemas.openxmlformats.org/officeDocument/2006/math">
                    <m:r>
                      <a:rPr lang="en-US" sz="2800" b="0" i="1" smtClean="0">
                        <a:solidFill>
                          <a:schemeClr val="accent1"/>
                        </a:solidFill>
                        <a:latin typeface="Cambria Math" panose="02040503050406030204" pitchFamily="18" charset="0"/>
                      </a:rPr>
                      <m:t>𝑡</m:t>
                    </m:r>
                  </m:oMath>
                </a14:m>
                <a:endParaRPr lang="en-US" sz="2800" dirty="0">
                  <a:solidFill>
                    <a:schemeClr val="accent1"/>
                  </a:solidFill>
                </a:endParaRPr>
              </a:p>
            </p:txBody>
          </p:sp>
        </mc:Choice>
        <mc:Fallback xmlns="">
          <p:sp>
            <p:nvSpPr>
              <p:cNvPr id="8" name="TextBox 7">
                <a:extLst>
                  <a:ext uri="{FF2B5EF4-FFF2-40B4-BE49-F238E27FC236}">
                    <a16:creationId xmlns:a16="http://schemas.microsoft.com/office/drawing/2014/main" id="{07471586-C537-ED46-BAF7-C625DD85C187}"/>
                  </a:ext>
                </a:extLst>
              </p:cNvPr>
              <p:cNvSpPr txBox="1">
                <a:spLocks noRot="1" noChangeAspect="1" noMove="1" noResize="1" noEditPoints="1" noAdjustHandles="1" noChangeArrowheads="1" noChangeShapeType="1" noTextEdit="1"/>
              </p:cNvSpPr>
              <p:nvPr/>
            </p:nvSpPr>
            <p:spPr>
              <a:xfrm>
                <a:off x="6463147" y="1547868"/>
                <a:ext cx="5486401" cy="954107"/>
              </a:xfrm>
              <a:prstGeom prst="rect">
                <a:avLst/>
              </a:prstGeom>
              <a:blipFill>
                <a:blip r:embed="rId9"/>
                <a:stretch>
                  <a:fillRect l="-2222" t="-6410" b="-1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2D476C-B60E-E686-E1A4-36C6B709B831}"/>
                  </a:ext>
                </a:extLst>
              </p:cNvPr>
              <p:cNvSpPr/>
              <p:nvPr/>
            </p:nvSpPr>
            <p:spPr>
              <a:xfrm>
                <a:off x="8866908" y="3290888"/>
                <a:ext cx="2376055" cy="595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i="1" dirty="0" smtClean="0">
                              <a:latin typeface="Cambria Math" panose="02040503050406030204" pitchFamily="18" charset="0"/>
                            </a:rPr>
                            <m:t>𝑝</m:t>
                          </m:r>
                        </m:sub>
                      </m:sSub>
                    </m:oMath>
                  </m:oMathPara>
                </a14:m>
                <a:endParaRPr lang="en-US" sz="2800" dirty="0"/>
              </a:p>
            </p:txBody>
          </p:sp>
        </mc:Choice>
        <mc:Fallback xmlns="">
          <p:sp>
            <p:nvSpPr>
              <p:cNvPr id="9" name="Rectangle 8">
                <a:extLst>
                  <a:ext uri="{FF2B5EF4-FFF2-40B4-BE49-F238E27FC236}">
                    <a16:creationId xmlns:a16="http://schemas.microsoft.com/office/drawing/2014/main" id="{852D476C-B60E-E686-E1A4-36C6B709B831}"/>
                  </a:ext>
                </a:extLst>
              </p:cNvPr>
              <p:cNvSpPr>
                <a:spLocks noRot="1" noChangeAspect="1" noMove="1" noResize="1" noEditPoints="1" noAdjustHandles="1" noChangeArrowheads="1" noChangeShapeType="1" noTextEdit="1"/>
              </p:cNvSpPr>
              <p:nvPr/>
            </p:nvSpPr>
            <p:spPr>
              <a:xfrm>
                <a:off x="8866908" y="3290888"/>
                <a:ext cx="2376055" cy="59531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88F3A2B-AFF4-4A14-3F35-1C358FB50060}"/>
                  </a:ext>
                </a:extLst>
              </p:cNvPr>
              <p:cNvSpPr/>
              <p:nvPr/>
            </p:nvSpPr>
            <p:spPr>
              <a:xfrm>
                <a:off x="9156121" y="3927764"/>
                <a:ext cx="1712769" cy="5953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10" name="Rectangle 9">
                <a:extLst>
                  <a:ext uri="{FF2B5EF4-FFF2-40B4-BE49-F238E27FC236}">
                    <a16:creationId xmlns:a16="http://schemas.microsoft.com/office/drawing/2014/main" id="{888F3A2B-AFF4-4A14-3F35-1C358FB50060}"/>
                  </a:ext>
                </a:extLst>
              </p:cNvPr>
              <p:cNvSpPr>
                <a:spLocks noRot="1" noChangeAspect="1" noMove="1" noResize="1" noEditPoints="1" noAdjustHandles="1" noChangeArrowheads="1" noChangeShapeType="1" noTextEdit="1"/>
              </p:cNvSpPr>
              <p:nvPr/>
            </p:nvSpPr>
            <p:spPr>
              <a:xfrm>
                <a:off x="9156121" y="3927764"/>
                <a:ext cx="1712769" cy="59531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20D2284-EFA4-6F0B-80F6-67B546DDEE29}"/>
                  </a:ext>
                </a:extLst>
              </p:cNvPr>
              <p:cNvSpPr/>
              <p:nvPr/>
            </p:nvSpPr>
            <p:spPr>
              <a:xfrm>
                <a:off x="8866907" y="4564640"/>
                <a:ext cx="2819401" cy="5953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13" name="Rectangle 12">
                <a:extLst>
                  <a:ext uri="{FF2B5EF4-FFF2-40B4-BE49-F238E27FC236}">
                    <a16:creationId xmlns:a16="http://schemas.microsoft.com/office/drawing/2014/main" id="{420D2284-EFA4-6F0B-80F6-67B546DDEE29}"/>
                  </a:ext>
                </a:extLst>
              </p:cNvPr>
              <p:cNvSpPr>
                <a:spLocks noRot="1" noChangeAspect="1" noMove="1" noResize="1" noEditPoints="1" noAdjustHandles="1" noChangeArrowheads="1" noChangeShapeType="1" noTextEdit="1"/>
              </p:cNvSpPr>
              <p:nvPr/>
            </p:nvSpPr>
            <p:spPr>
              <a:xfrm>
                <a:off x="8866907" y="4564640"/>
                <a:ext cx="2819401" cy="59531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616BA0C-8600-1735-180B-B301954D1254}"/>
                  </a:ext>
                </a:extLst>
              </p:cNvPr>
              <p:cNvSpPr/>
              <p:nvPr/>
            </p:nvSpPr>
            <p:spPr>
              <a:xfrm>
                <a:off x="9156121" y="5201516"/>
                <a:ext cx="881497" cy="59531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𝑒</m:t>
                          </m:r>
                        </m:sub>
                      </m:sSub>
                    </m:oMath>
                  </m:oMathPara>
                </a14:m>
                <a:endParaRPr lang="en-US" sz="2800" dirty="0"/>
              </a:p>
            </p:txBody>
          </p:sp>
        </mc:Choice>
        <mc:Fallback xmlns="">
          <p:sp>
            <p:nvSpPr>
              <p:cNvPr id="14" name="Rectangle 13">
                <a:extLst>
                  <a:ext uri="{FF2B5EF4-FFF2-40B4-BE49-F238E27FC236}">
                    <a16:creationId xmlns:a16="http://schemas.microsoft.com/office/drawing/2014/main" id="{0616BA0C-8600-1735-180B-B301954D1254}"/>
                  </a:ext>
                </a:extLst>
              </p:cNvPr>
              <p:cNvSpPr>
                <a:spLocks noRot="1" noChangeAspect="1" noMove="1" noResize="1" noEditPoints="1" noAdjustHandles="1" noChangeArrowheads="1" noChangeShapeType="1" noTextEdit="1"/>
              </p:cNvSpPr>
              <p:nvPr/>
            </p:nvSpPr>
            <p:spPr>
              <a:xfrm>
                <a:off x="9156121" y="5201516"/>
                <a:ext cx="881497" cy="595312"/>
              </a:xfrm>
              <a:prstGeom prst="rect">
                <a:avLst/>
              </a:prstGeom>
              <a:blipFill>
                <a:blip r:embed="rId13"/>
                <a:stretch>
                  <a:fillRect/>
                </a:stretch>
              </a:blipFill>
              <a:ln>
                <a:solidFill>
                  <a:schemeClr val="accent5"/>
                </a:solidFill>
              </a:ln>
            </p:spPr>
            <p:txBody>
              <a:bodyPr/>
              <a:lstStyle/>
              <a:p>
                <a:r>
                  <a:rPr lang="en-US">
                    <a:noFill/>
                  </a:rPr>
                  <a:t> </a:t>
                </a:r>
              </a:p>
            </p:txBody>
          </p:sp>
        </mc:Fallback>
      </mc:AlternateContent>
      <p:sp>
        <p:nvSpPr>
          <p:cNvPr id="23" name="TextBox 22">
            <a:extLst>
              <a:ext uri="{FF2B5EF4-FFF2-40B4-BE49-F238E27FC236}">
                <a16:creationId xmlns:a16="http://schemas.microsoft.com/office/drawing/2014/main" id="{39000199-3C6C-A22F-5712-9A3EAC3AAAD3}"/>
              </a:ext>
            </a:extLst>
          </p:cNvPr>
          <p:cNvSpPr txBox="1"/>
          <p:nvPr/>
        </p:nvSpPr>
        <p:spPr>
          <a:xfrm>
            <a:off x="242452" y="2347574"/>
            <a:ext cx="2464376" cy="523220"/>
          </a:xfrm>
          <a:prstGeom prst="rect">
            <a:avLst/>
          </a:prstGeom>
          <a:noFill/>
        </p:spPr>
        <p:txBody>
          <a:bodyPr wrap="square" rtlCol="0">
            <a:spAutoFit/>
          </a:bodyPr>
          <a:lstStyle/>
          <a:p>
            <a:r>
              <a:rPr lang="en-US" sz="2800" b="1" dirty="0">
                <a:solidFill>
                  <a:schemeClr val="accent1"/>
                </a:solidFill>
              </a:rPr>
              <a:t>Initial Set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4F19B40-A4B5-8645-2E09-F797CD22DE15}"/>
                  </a:ext>
                </a:extLst>
              </p:cNvPr>
              <p:cNvSpPr txBox="1"/>
              <p:nvPr/>
            </p:nvSpPr>
            <p:spPr>
              <a:xfrm>
                <a:off x="3960673" y="5159952"/>
                <a:ext cx="4649927" cy="523220"/>
              </a:xfrm>
              <a:prstGeom prst="rect">
                <a:avLst/>
              </a:prstGeom>
              <a:noFill/>
            </p:spPr>
            <p:txBody>
              <a:bodyPr wrap="square" rtlCol="0">
                <a:spAutoFit/>
              </a:bodyPr>
              <a:lstStyle/>
              <a:p>
                <a:r>
                  <a:rPr lang="en-US" sz="2800" b="1" dirty="0">
                    <a:solidFill>
                      <a:schemeClr val="accent1"/>
                    </a:solidFill>
                  </a:rPr>
                  <a:t>Reachable Set at time </a:t>
                </a:r>
                <a14:m>
                  <m:oMath xmlns:m="http://schemas.openxmlformats.org/officeDocument/2006/math">
                    <m:r>
                      <a:rPr lang="en-US" sz="2800" b="1" i="1" smtClean="0">
                        <a:solidFill>
                          <a:schemeClr val="accent1"/>
                        </a:solidFill>
                        <a:latin typeface="Cambria Math" panose="02040503050406030204" pitchFamily="18" charset="0"/>
                      </a:rPr>
                      <m:t>𝒕</m:t>
                    </m:r>
                  </m:oMath>
                </a14:m>
                <a:endParaRPr lang="en-US" sz="2800" b="1" dirty="0">
                  <a:solidFill>
                    <a:schemeClr val="accent1"/>
                  </a:solidFill>
                </a:endParaRPr>
              </a:p>
            </p:txBody>
          </p:sp>
        </mc:Choice>
        <mc:Fallback xmlns="">
          <p:sp>
            <p:nvSpPr>
              <p:cNvPr id="24" name="TextBox 23">
                <a:extLst>
                  <a:ext uri="{FF2B5EF4-FFF2-40B4-BE49-F238E27FC236}">
                    <a16:creationId xmlns:a16="http://schemas.microsoft.com/office/drawing/2014/main" id="{54F19B40-A4B5-8645-2E09-F797CD22DE15}"/>
                  </a:ext>
                </a:extLst>
              </p:cNvPr>
              <p:cNvSpPr txBox="1">
                <a:spLocks noRot="1" noChangeAspect="1" noMove="1" noResize="1" noEditPoints="1" noAdjustHandles="1" noChangeArrowheads="1" noChangeShapeType="1" noTextEdit="1"/>
              </p:cNvSpPr>
              <p:nvPr/>
            </p:nvSpPr>
            <p:spPr>
              <a:xfrm>
                <a:off x="3960673" y="5159952"/>
                <a:ext cx="4649927" cy="523220"/>
              </a:xfrm>
              <a:prstGeom prst="rect">
                <a:avLst/>
              </a:prstGeom>
              <a:blipFill>
                <a:blip r:embed="rId15"/>
                <a:stretch>
                  <a:fillRect l="-2752" t="-10465" b="-32558"/>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AFC2B0CF-F463-7EFE-EFAF-28294A6015C8}"/>
              </a:ext>
            </a:extLst>
          </p:cNvPr>
          <p:cNvCxnSpPr>
            <a:cxnSpLocks/>
          </p:cNvCxnSpPr>
          <p:nvPr/>
        </p:nvCxnSpPr>
        <p:spPr>
          <a:xfrm flipV="1">
            <a:off x="8655626" y="2763982"/>
            <a:ext cx="0" cy="3957493"/>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9D61FC9-BD7D-B556-BDC7-B1E7066786DC}"/>
              </a:ext>
            </a:extLst>
          </p:cNvPr>
          <p:cNvCxnSpPr>
            <a:cxnSpLocks/>
          </p:cNvCxnSpPr>
          <p:nvPr/>
        </p:nvCxnSpPr>
        <p:spPr>
          <a:xfrm>
            <a:off x="8641772" y="6721475"/>
            <a:ext cx="3432464" cy="0"/>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4DBFD8F-2A9F-5864-0F5F-27E39BD76697}"/>
                  </a:ext>
                </a:extLst>
              </p:cNvPr>
              <p:cNvSpPr/>
              <p:nvPr/>
            </p:nvSpPr>
            <p:spPr>
              <a:xfrm>
                <a:off x="505691" y="3290888"/>
                <a:ext cx="1333500" cy="595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i="1" dirty="0" smtClean="0">
                              <a:latin typeface="Cambria Math" panose="02040503050406030204" pitchFamily="18" charset="0"/>
                            </a:rPr>
                            <m:t>𝑝</m:t>
                          </m:r>
                        </m:sub>
                      </m:sSub>
                    </m:oMath>
                  </m:oMathPara>
                </a14:m>
                <a:endParaRPr lang="en-US" sz="2800" dirty="0"/>
              </a:p>
            </p:txBody>
          </p:sp>
        </mc:Choice>
        <mc:Fallback xmlns="">
          <p:sp>
            <p:nvSpPr>
              <p:cNvPr id="19" name="Rectangle 18">
                <a:extLst>
                  <a:ext uri="{FF2B5EF4-FFF2-40B4-BE49-F238E27FC236}">
                    <a16:creationId xmlns:a16="http://schemas.microsoft.com/office/drawing/2014/main" id="{34DBFD8F-2A9F-5864-0F5F-27E39BD76697}"/>
                  </a:ext>
                </a:extLst>
              </p:cNvPr>
              <p:cNvSpPr>
                <a:spLocks noRot="1" noChangeAspect="1" noMove="1" noResize="1" noEditPoints="1" noAdjustHandles="1" noChangeArrowheads="1" noChangeShapeType="1" noTextEdit="1"/>
              </p:cNvSpPr>
              <p:nvPr/>
            </p:nvSpPr>
            <p:spPr>
              <a:xfrm>
                <a:off x="505691" y="3290888"/>
                <a:ext cx="1333500" cy="59531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456109F1-4093-37D2-25A7-5DC9281D4D0D}"/>
                  </a:ext>
                </a:extLst>
              </p:cNvPr>
              <p:cNvSpPr/>
              <p:nvPr/>
            </p:nvSpPr>
            <p:spPr>
              <a:xfrm>
                <a:off x="505692" y="3927764"/>
                <a:ext cx="751608" cy="5953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20" name="Rectangle 19">
                <a:extLst>
                  <a:ext uri="{FF2B5EF4-FFF2-40B4-BE49-F238E27FC236}">
                    <a16:creationId xmlns:a16="http://schemas.microsoft.com/office/drawing/2014/main" id="{456109F1-4093-37D2-25A7-5DC9281D4D0D}"/>
                  </a:ext>
                </a:extLst>
              </p:cNvPr>
              <p:cNvSpPr>
                <a:spLocks noRot="1" noChangeAspect="1" noMove="1" noResize="1" noEditPoints="1" noAdjustHandles="1" noChangeArrowheads="1" noChangeShapeType="1" noTextEdit="1"/>
              </p:cNvSpPr>
              <p:nvPr/>
            </p:nvSpPr>
            <p:spPr>
              <a:xfrm>
                <a:off x="505692" y="3927764"/>
                <a:ext cx="751608" cy="59531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AC3B1E0-92C0-3C7A-25EA-35D285A6E742}"/>
                  </a:ext>
                </a:extLst>
              </p:cNvPr>
              <p:cNvSpPr/>
              <p:nvPr/>
            </p:nvSpPr>
            <p:spPr>
              <a:xfrm>
                <a:off x="904875" y="4564640"/>
                <a:ext cx="934315" cy="5953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21" name="Rectangle 20">
                <a:extLst>
                  <a:ext uri="{FF2B5EF4-FFF2-40B4-BE49-F238E27FC236}">
                    <a16:creationId xmlns:a16="http://schemas.microsoft.com/office/drawing/2014/main" id="{3AC3B1E0-92C0-3C7A-25EA-35D285A6E742}"/>
                  </a:ext>
                </a:extLst>
              </p:cNvPr>
              <p:cNvSpPr>
                <a:spLocks noRot="1" noChangeAspect="1" noMove="1" noResize="1" noEditPoints="1" noAdjustHandles="1" noChangeArrowheads="1" noChangeShapeType="1" noTextEdit="1"/>
              </p:cNvSpPr>
              <p:nvPr/>
            </p:nvSpPr>
            <p:spPr>
              <a:xfrm>
                <a:off x="904875" y="4564640"/>
                <a:ext cx="934315" cy="59531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53FB5E0-E046-049C-639E-98B46E7E84DF}"/>
                  </a:ext>
                </a:extLst>
              </p:cNvPr>
              <p:cNvSpPr/>
              <p:nvPr/>
            </p:nvSpPr>
            <p:spPr>
              <a:xfrm>
                <a:off x="657225" y="5201516"/>
                <a:ext cx="751605" cy="59531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𝑒</m:t>
                          </m:r>
                        </m:sub>
                      </m:sSub>
                    </m:oMath>
                  </m:oMathPara>
                </a14:m>
                <a:endParaRPr lang="en-US" sz="2800" dirty="0"/>
              </a:p>
            </p:txBody>
          </p:sp>
        </mc:Choice>
        <mc:Fallback xmlns="">
          <p:sp>
            <p:nvSpPr>
              <p:cNvPr id="22" name="Rectangle 21">
                <a:extLst>
                  <a:ext uri="{FF2B5EF4-FFF2-40B4-BE49-F238E27FC236}">
                    <a16:creationId xmlns:a16="http://schemas.microsoft.com/office/drawing/2014/main" id="{553FB5E0-E046-049C-639E-98B46E7E84DF}"/>
                  </a:ext>
                </a:extLst>
              </p:cNvPr>
              <p:cNvSpPr>
                <a:spLocks noRot="1" noChangeAspect="1" noMove="1" noResize="1" noEditPoints="1" noAdjustHandles="1" noChangeArrowheads="1" noChangeShapeType="1" noTextEdit="1"/>
              </p:cNvSpPr>
              <p:nvPr/>
            </p:nvSpPr>
            <p:spPr>
              <a:xfrm>
                <a:off x="657225" y="5201516"/>
                <a:ext cx="751605" cy="595312"/>
              </a:xfrm>
              <a:prstGeom prst="rect">
                <a:avLst/>
              </a:prstGeom>
              <a:blipFill>
                <a:blip r:embed="rId19"/>
                <a:stretch>
                  <a:fillRect/>
                </a:stretch>
              </a:blipFill>
              <a:ln>
                <a:solidFill>
                  <a:schemeClr val="accent5"/>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A7B7A11-4356-FAFA-ED07-D1D809CEC000}"/>
                  </a:ext>
                </a:extLst>
              </p:cNvPr>
              <p:cNvSpPr/>
              <p:nvPr/>
            </p:nvSpPr>
            <p:spPr>
              <a:xfrm>
                <a:off x="505691" y="5838392"/>
                <a:ext cx="656357" cy="5953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29" name="Rectangle 28">
                <a:extLst>
                  <a:ext uri="{FF2B5EF4-FFF2-40B4-BE49-F238E27FC236}">
                    <a16:creationId xmlns:a16="http://schemas.microsoft.com/office/drawing/2014/main" id="{FA7B7A11-4356-FAFA-ED07-D1D809CEC000}"/>
                  </a:ext>
                </a:extLst>
              </p:cNvPr>
              <p:cNvSpPr>
                <a:spLocks noRot="1" noChangeAspect="1" noMove="1" noResize="1" noEditPoints="1" noAdjustHandles="1" noChangeArrowheads="1" noChangeShapeType="1" noTextEdit="1"/>
              </p:cNvSpPr>
              <p:nvPr/>
            </p:nvSpPr>
            <p:spPr>
              <a:xfrm>
                <a:off x="505691" y="5838392"/>
                <a:ext cx="656357" cy="595312"/>
              </a:xfrm>
              <a:prstGeom prst="rect">
                <a:avLst/>
              </a:prstGeom>
              <a:blipFill>
                <a:blip r:embed="rId20"/>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EDB7D27-393A-80E7-DB60-934E2569F8D2}"/>
              </a:ext>
            </a:extLst>
          </p:cNvPr>
          <p:cNvCxnSpPr>
            <a:cxnSpLocks/>
          </p:cNvCxnSpPr>
          <p:nvPr/>
        </p:nvCxnSpPr>
        <p:spPr>
          <a:xfrm flipV="1">
            <a:off x="249382" y="2763982"/>
            <a:ext cx="0" cy="3957493"/>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CCDA302-933F-814E-4914-D4DEFD345765}"/>
              </a:ext>
            </a:extLst>
          </p:cNvPr>
          <p:cNvCxnSpPr>
            <a:cxnSpLocks/>
          </p:cNvCxnSpPr>
          <p:nvPr/>
        </p:nvCxnSpPr>
        <p:spPr>
          <a:xfrm>
            <a:off x="235528" y="6721475"/>
            <a:ext cx="2227118" cy="0"/>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CB04A26C-F4C4-A170-8E11-007237D826C6}"/>
                  </a:ext>
                </a:extLst>
              </p:cNvPr>
              <p:cNvSpPr/>
              <p:nvPr/>
            </p:nvSpPr>
            <p:spPr>
              <a:xfrm>
                <a:off x="8947439" y="5828508"/>
                <a:ext cx="656357" cy="5953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32" name="Rectangle 31">
                <a:extLst>
                  <a:ext uri="{FF2B5EF4-FFF2-40B4-BE49-F238E27FC236}">
                    <a16:creationId xmlns:a16="http://schemas.microsoft.com/office/drawing/2014/main" id="{CB04A26C-F4C4-A170-8E11-007237D826C6}"/>
                  </a:ext>
                </a:extLst>
              </p:cNvPr>
              <p:cNvSpPr>
                <a:spLocks noRot="1" noChangeAspect="1" noMove="1" noResize="1" noEditPoints="1" noAdjustHandles="1" noChangeArrowheads="1" noChangeShapeType="1" noTextEdit="1"/>
              </p:cNvSpPr>
              <p:nvPr/>
            </p:nvSpPr>
            <p:spPr>
              <a:xfrm>
                <a:off x="8947439" y="5828508"/>
                <a:ext cx="656357" cy="595312"/>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1927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P spid="8" grpId="0"/>
      <p:bldP spid="9" grpId="0" animBg="1"/>
      <p:bldP spid="10" grpId="0" animBg="1"/>
      <p:bldP spid="13" grpId="0" animBg="1"/>
      <p:bldP spid="14" grpId="0" animBg="1"/>
      <p:bldP spid="24" grpId="0"/>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6" name="TextBox 5">
            <a:extLst>
              <a:ext uri="{FF2B5EF4-FFF2-40B4-BE49-F238E27FC236}">
                <a16:creationId xmlns:a16="http://schemas.microsoft.com/office/drawing/2014/main" id="{4DE9CE2B-94AA-F72C-B15C-9918EE1F901C}"/>
              </a:ext>
            </a:extLst>
          </p:cNvPr>
          <p:cNvSpPr txBox="1"/>
          <p:nvPr/>
        </p:nvSpPr>
        <p:spPr>
          <a:xfrm>
            <a:off x="838199" y="2078182"/>
            <a:ext cx="7058889" cy="523220"/>
          </a:xfrm>
          <a:prstGeom prst="rect">
            <a:avLst/>
          </a:prstGeom>
          <a:noFill/>
        </p:spPr>
        <p:txBody>
          <a:bodyPr wrap="square" rtlCol="0">
            <a:spAutoFit/>
          </a:bodyPr>
          <a:lstStyle/>
          <a:p>
            <a:r>
              <a:rPr lang="en-US" sz="2800" dirty="0"/>
              <a:t>Reachable sets are a tool for safety verification</a:t>
            </a:r>
          </a:p>
        </p:txBody>
      </p:sp>
      <p:sp>
        <p:nvSpPr>
          <p:cNvPr id="18" name="TextBox 17">
            <a:extLst>
              <a:ext uri="{FF2B5EF4-FFF2-40B4-BE49-F238E27FC236}">
                <a16:creationId xmlns:a16="http://schemas.microsoft.com/office/drawing/2014/main" id="{CD30D02B-71AE-A355-5B62-D717B64B3F42}"/>
              </a:ext>
            </a:extLst>
          </p:cNvPr>
          <p:cNvSpPr txBox="1"/>
          <p:nvPr/>
        </p:nvSpPr>
        <p:spPr>
          <a:xfrm>
            <a:off x="838199" y="2937164"/>
            <a:ext cx="7058889" cy="523220"/>
          </a:xfrm>
          <a:prstGeom prst="rect">
            <a:avLst/>
          </a:prstGeom>
          <a:noFill/>
        </p:spPr>
        <p:txBody>
          <a:bodyPr wrap="square" rtlCol="0">
            <a:spAutoFit/>
          </a:bodyPr>
          <a:lstStyle/>
          <a:p>
            <a:r>
              <a:rPr lang="en-US" sz="2800" dirty="0"/>
              <a:t>Check if concentration levels are safe</a:t>
            </a:r>
          </a:p>
        </p:txBody>
      </p:sp>
      <p:sp>
        <p:nvSpPr>
          <p:cNvPr id="3" name="Slide Number Placeholder 3">
            <a:extLst>
              <a:ext uri="{FF2B5EF4-FFF2-40B4-BE49-F238E27FC236}">
                <a16:creationId xmlns:a16="http://schemas.microsoft.com/office/drawing/2014/main" id="{6DF578AB-4EEF-220C-01B7-190C2D5355F6}"/>
              </a:ext>
            </a:extLst>
          </p:cNvPr>
          <p:cNvSpPr>
            <a:spLocks noGrp="1"/>
          </p:cNvSpPr>
          <p:nvPr>
            <p:ph type="sldNum" sz="quarter" idx="12"/>
          </p:nvPr>
        </p:nvSpPr>
        <p:spPr>
          <a:xfrm>
            <a:off x="8610600" y="6356350"/>
            <a:ext cx="2743200" cy="365125"/>
          </a:xfrm>
        </p:spPr>
        <p:txBody>
          <a:bodyPr/>
          <a:lstStyle/>
          <a:p>
            <a:fld id="{263E268E-DA18-874E-8CBA-6F80F366F288}" type="slidenum">
              <a:rPr lang="en-US" smtClean="0"/>
              <a:t>38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A307577-A550-16E9-0611-D9A6E15EDB6D}"/>
                  </a:ext>
                </a:extLst>
              </p:cNvPr>
              <p:cNvSpPr/>
              <p:nvPr/>
            </p:nvSpPr>
            <p:spPr>
              <a:xfrm>
                <a:off x="8866908" y="3290888"/>
                <a:ext cx="2376055" cy="5953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i="1" dirty="0" smtClean="0">
                              <a:latin typeface="Cambria Math" panose="02040503050406030204" pitchFamily="18" charset="0"/>
                            </a:rPr>
                            <m:t>𝑝</m:t>
                          </m:r>
                        </m:sub>
                      </m:sSub>
                    </m:oMath>
                  </m:oMathPara>
                </a14:m>
                <a:endParaRPr lang="en-US" sz="2800" dirty="0"/>
              </a:p>
            </p:txBody>
          </p:sp>
        </mc:Choice>
        <mc:Fallback xmlns="">
          <p:sp>
            <p:nvSpPr>
              <p:cNvPr id="5" name="Rectangle 4">
                <a:extLst>
                  <a:ext uri="{FF2B5EF4-FFF2-40B4-BE49-F238E27FC236}">
                    <a16:creationId xmlns:a16="http://schemas.microsoft.com/office/drawing/2014/main" id="{0A307577-A550-16E9-0611-D9A6E15EDB6D}"/>
                  </a:ext>
                </a:extLst>
              </p:cNvPr>
              <p:cNvSpPr>
                <a:spLocks noRot="1" noChangeAspect="1" noMove="1" noResize="1" noEditPoints="1" noAdjustHandles="1" noChangeArrowheads="1" noChangeShapeType="1" noTextEdit="1"/>
              </p:cNvSpPr>
              <p:nvPr/>
            </p:nvSpPr>
            <p:spPr>
              <a:xfrm>
                <a:off x="8866908" y="3290888"/>
                <a:ext cx="2376055" cy="59531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CC974B7-F3E3-E8CE-0F66-921179550DBE}"/>
                  </a:ext>
                </a:extLst>
              </p:cNvPr>
              <p:cNvSpPr/>
              <p:nvPr/>
            </p:nvSpPr>
            <p:spPr>
              <a:xfrm>
                <a:off x="9156121" y="3927764"/>
                <a:ext cx="1712769" cy="5953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1</m:t>
                          </m:r>
                        </m:sub>
                      </m:sSub>
                    </m:oMath>
                  </m:oMathPara>
                </a14:m>
                <a:endParaRPr lang="en-US" sz="2800" dirty="0"/>
              </a:p>
            </p:txBody>
          </p:sp>
        </mc:Choice>
        <mc:Fallback xmlns="">
          <p:sp>
            <p:nvSpPr>
              <p:cNvPr id="7" name="Rectangle 6">
                <a:extLst>
                  <a:ext uri="{FF2B5EF4-FFF2-40B4-BE49-F238E27FC236}">
                    <a16:creationId xmlns:a16="http://schemas.microsoft.com/office/drawing/2014/main" id="{DCC974B7-F3E3-E8CE-0F66-921179550DBE}"/>
                  </a:ext>
                </a:extLst>
              </p:cNvPr>
              <p:cNvSpPr>
                <a:spLocks noRot="1" noChangeAspect="1" noMove="1" noResize="1" noEditPoints="1" noAdjustHandles="1" noChangeArrowheads="1" noChangeShapeType="1" noTextEdit="1"/>
              </p:cNvSpPr>
              <p:nvPr/>
            </p:nvSpPr>
            <p:spPr>
              <a:xfrm>
                <a:off x="9156121" y="3927764"/>
                <a:ext cx="1712769" cy="5953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1F3409D-84DF-528C-5BD8-4162C9EB29B7}"/>
                  </a:ext>
                </a:extLst>
              </p:cNvPr>
              <p:cNvSpPr/>
              <p:nvPr/>
            </p:nvSpPr>
            <p:spPr>
              <a:xfrm>
                <a:off x="8866907" y="4564640"/>
                <a:ext cx="2819401" cy="59531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2</m:t>
                          </m:r>
                        </m:sub>
                      </m:sSub>
                    </m:oMath>
                  </m:oMathPara>
                </a14:m>
                <a:endParaRPr lang="en-US" sz="2800" dirty="0"/>
              </a:p>
            </p:txBody>
          </p:sp>
        </mc:Choice>
        <mc:Fallback xmlns="">
          <p:sp>
            <p:nvSpPr>
              <p:cNvPr id="8" name="Rectangle 7">
                <a:extLst>
                  <a:ext uri="{FF2B5EF4-FFF2-40B4-BE49-F238E27FC236}">
                    <a16:creationId xmlns:a16="http://schemas.microsoft.com/office/drawing/2014/main" id="{61F3409D-84DF-528C-5BD8-4162C9EB29B7}"/>
                  </a:ext>
                </a:extLst>
              </p:cNvPr>
              <p:cNvSpPr>
                <a:spLocks noRot="1" noChangeAspect="1" noMove="1" noResize="1" noEditPoints="1" noAdjustHandles="1" noChangeArrowheads="1" noChangeShapeType="1" noTextEdit="1"/>
              </p:cNvSpPr>
              <p:nvPr/>
            </p:nvSpPr>
            <p:spPr>
              <a:xfrm>
                <a:off x="8866907" y="4564640"/>
                <a:ext cx="2819401" cy="5953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0A42447-FC19-49DD-DB38-8216D5803B8B}"/>
                  </a:ext>
                </a:extLst>
              </p:cNvPr>
              <p:cNvSpPr/>
              <p:nvPr/>
            </p:nvSpPr>
            <p:spPr>
              <a:xfrm>
                <a:off x="9156121" y="5201516"/>
                <a:ext cx="881497" cy="59531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𝐶</m:t>
                          </m:r>
                        </m:e>
                        <m:sub>
                          <m:r>
                            <a:rPr lang="en-US" sz="2800" b="0" i="1" dirty="0" smtClean="0">
                              <a:latin typeface="Cambria Math" panose="02040503050406030204" pitchFamily="18" charset="0"/>
                            </a:rPr>
                            <m:t>𝑒</m:t>
                          </m:r>
                        </m:sub>
                      </m:sSub>
                    </m:oMath>
                  </m:oMathPara>
                </a14:m>
                <a:endParaRPr lang="en-US" sz="2800" dirty="0"/>
              </a:p>
            </p:txBody>
          </p:sp>
        </mc:Choice>
        <mc:Fallback xmlns="">
          <p:sp>
            <p:nvSpPr>
              <p:cNvPr id="11" name="Rectangle 10">
                <a:extLst>
                  <a:ext uri="{FF2B5EF4-FFF2-40B4-BE49-F238E27FC236}">
                    <a16:creationId xmlns:a16="http://schemas.microsoft.com/office/drawing/2014/main" id="{60A42447-FC19-49DD-DB38-8216D5803B8B}"/>
                  </a:ext>
                </a:extLst>
              </p:cNvPr>
              <p:cNvSpPr>
                <a:spLocks noRot="1" noChangeAspect="1" noMove="1" noResize="1" noEditPoints="1" noAdjustHandles="1" noChangeArrowheads="1" noChangeShapeType="1" noTextEdit="1"/>
              </p:cNvSpPr>
              <p:nvPr/>
            </p:nvSpPr>
            <p:spPr>
              <a:xfrm>
                <a:off x="9156121" y="5201516"/>
                <a:ext cx="881497" cy="595312"/>
              </a:xfrm>
              <a:prstGeom prst="rect">
                <a:avLst/>
              </a:prstGeom>
              <a:blipFill>
                <a:blip r:embed="rId6"/>
                <a:stretch>
                  <a:fillRect/>
                </a:stretch>
              </a:blipFill>
              <a:ln>
                <a:solidFill>
                  <a:schemeClr val="accent5"/>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E2F5F3D-3391-001C-18C0-0A05FDA0C495}"/>
              </a:ext>
            </a:extLst>
          </p:cNvPr>
          <p:cNvCxnSpPr>
            <a:cxnSpLocks/>
          </p:cNvCxnSpPr>
          <p:nvPr/>
        </p:nvCxnSpPr>
        <p:spPr>
          <a:xfrm flipV="1">
            <a:off x="8655626" y="2763982"/>
            <a:ext cx="0" cy="3957493"/>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F751E7F-773F-91E0-054A-10737DA9CFCF}"/>
              </a:ext>
            </a:extLst>
          </p:cNvPr>
          <p:cNvCxnSpPr>
            <a:cxnSpLocks/>
          </p:cNvCxnSpPr>
          <p:nvPr/>
        </p:nvCxnSpPr>
        <p:spPr>
          <a:xfrm>
            <a:off x="8641772" y="6721475"/>
            <a:ext cx="3432464" cy="0"/>
          </a:xfrm>
          <a:prstGeom prst="straightConnector1">
            <a:avLst/>
          </a:prstGeom>
          <a:ln w="698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8A9BF69-F03E-55CF-D491-735CD20939D0}"/>
                  </a:ext>
                </a:extLst>
              </p:cNvPr>
              <p:cNvSpPr/>
              <p:nvPr/>
            </p:nvSpPr>
            <p:spPr>
              <a:xfrm>
                <a:off x="8947439" y="5828508"/>
                <a:ext cx="656357" cy="5953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𝑢</m:t>
                      </m:r>
                    </m:oMath>
                  </m:oMathPara>
                </a14:m>
                <a:endParaRPr lang="en-US" sz="2800" dirty="0"/>
              </a:p>
            </p:txBody>
          </p:sp>
        </mc:Choice>
        <mc:Fallback xmlns="">
          <p:sp>
            <p:nvSpPr>
              <p:cNvPr id="17" name="Rectangle 16">
                <a:extLst>
                  <a:ext uri="{FF2B5EF4-FFF2-40B4-BE49-F238E27FC236}">
                    <a16:creationId xmlns:a16="http://schemas.microsoft.com/office/drawing/2014/main" id="{A8A9BF69-F03E-55CF-D491-735CD20939D0}"/>
                  </a:ext>
                </a:extLst>
              </p:cNvPr>
              <p:cNvSpPr>
                <a:spLocks noRot="1" noChangeAspect="1" noMove="1" noResize="1" noEditPoints="1" noAdjustHandles="1" noChangeArrowheads="1" noChangeShapeType="1" noTextEdit="1"/>
              </p:cNvSpPr>
              <p:nvPr/>
            </p:nvSpPr>
            <p:spPr>
              <a:xfrm>
                <a:off x="8947439" y="5828508"/>
                <a:ext cx="656357" cy="59531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130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1EC6-660D-4EA9-9D73-9211D1D7BE81}"/>
              </a:ext>
            </a:extLst>
          </p:cNvPr>
          <p:cNvSpPr>
            <a:spLocks noGrp="1"/>
          </p:cNvSpPr>
          <p:nvPr>
            <p:ph type="title"/>
          </p:nvPr>
        </p:nvSpPr>
        <p:spPr/>
        <p:txBody>
          <a:bodyPr/>
          <a:lstStyle/>
          <a:p>
            <a:r>
              <a:rPr lang="en-US" dirty="0"/>
              <a:t>Uncertainties with an Example: Anesthesia</a:t>
            </a:r>
          </a:p>
        </p:txBody>
      </p:sp>
      <p:sp>
        <p:nvSpPr>
          <p:cNvPr id="4" name="Slide Number Placeholder 3">
            <a:extLst>
              <a:ext uri="{FF2B5EF4-FFF2-40B4-BE49-F238E27FC236}">
                <a16:creationId xmlns:a16="http://schemas.microsoft.com/office/drawing/2014/main" id="{8EFB2A38-E0FD-40C5-87E2-E67ECA5075AD}"/>
              </a:ext>
            </a:extLst>
          </p:cNvPr>
          <p:cNvSpPr>
            <a:spLocks noGrp="1"/>
          </p:cNvSpPr>
          <p:nvPr>
            <p:ph type="sldNum" sz="quarter" idx="12"/>
          </p:nvPr>
        </p:nvSpPr>
        <p:spPr/>
        <p:txBody>
          <a:bodyPr/>
          <a:lstStyle/>
          <a:p>
            <a:fld id="{263E268E-DA18-874E-8CBA-6F80F366F288}" type="slidenum">
              <a:rPr lang="en-US" smtClean="0"/>
              <a:t>39</a:t>
            </a:fld>
            <a:endParaRPr lang="en-US"/>
          </a:p>
        </p:txBody>
      </p:sp>
      <p:pic>
        <p:nvPicPr>
          <p:cNvPr id="1026" name="Picture 2" descr="Image result for anesthesia using propofol images">
            <a:extLst>
              <a:ext uri="{FF2B5EF4-FFF2-40B4-BE49-F238E27FC236}">
                <a16:creationId xmlns:a16="http://schemas.microsoft.com/office/drawing/2014/main" id="{635DADF6-08C8-4561-891D-476431146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933" y="1463139"/>
            <a:ext cx="3669646" cy="26987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4906036-3B6E-4FCC-89DF-0CC0808284EB}"/>
              </a:ext>
            </a:extLst>
          </p:cNvPr>
          <p:cNvSpPr txBox="1"/>
          <p:nvPr/>
        </p:nvSpPr>
        <p:spPr>
          <a:xfrm>
            <a:off x="6231423" y="2335444"/>
            <a:ext cx="5280067" cy="954107"/>
          </a:xfrm>
          <a:prstGeom prst="rect">
            <a:avLst/>
          </a:prstGeom>
          <a:noFill/>
        </p:spPr>
        <p:txBody>
          <a:bodyPr wrap="square" rtlCol="0">
            <a:spAutoFit/>
          </a:bodyPr>
          <a:lstStyle/>
          <a:p>
            <a:pPr algn="ctr"/>
            <a:r>
              <a:rPr lang="en-US" sz="2800" dirty="0"/>
              <a:t>A safety critical event that occurs before (almost) all surgeries.</a:t>
            </a:r>
          </a:p>
        </p:txBody>
      </p:sp>
      <p:sp>
        <p:nvSpPr>
          <p:cNvPr id="7" name="TextBox 6">
            <a:extLst>
              <a:ext uri="{FF2B5EF4-FFF2-40B4-BE49-F238E27FC236}">
                <a16:creationId xmlns:a16="http://schemas.microsoft.com/office/drawing/2014/main" id="{12D02EA8-2C9A-4E6E-86C2-F6E7D18DF64C}"/>
              </a:ext>
            </a:extLst>
          </p:cNvPr>
          <p:cNvSpPr txBox="1"/>
          <p:nvPr/>
        </p:nvSpPr>
        <p:spPr>
          <a:xfrm>
            <a:off x="373568" y="4637694"/>
            <a:ext cx="5587011" cy="1815882"/>
          </a:xfrm>
          <a:prstGeom prst="rect">
            <a:avLst/>
          </a:prstGeom>
          <a:noFill/>
        </p:spPr>
        <p:txBody>
          <a:bodyPr wrap="square" rtlCol="0">
            <a:spAutoFit/>
          </a:bodyPr>
          <a:lstStyle/>
          <a:p>
            <a:r>
              <a:rPr lang="en-US" sz="2800" u="sng" dirty="0"/>
              <a:t>Determining its </a:t>
            </a:r>
            <a:r>
              <a:rPr lang="en-US" sz="2800" i="1" u="sng" dirty="0"/>
              <a:t>safety</a:t>
            </a:r>
            <a:r>
              <a:rPr lang="en-US" sz="2800" u="sng" dirty="0"/>
              <a:t>:</a:t>
            </a:r>
          </a:p>
          <a:p>
            <a:pPr marL="342900" indent="-342900">
              <a:buFont typeface="Arial" panose="020B0604020202020204" pitchFamily="34" charset="0"/>
              <a:buChar char="•"/>
            </a:pPr>
            <a:r>
              <a:rPr lang="en-US" sz="2800" dirty="0"/>
              <a:t>Understanding of how it is metabolized.</a:t>
            </a:r>
          </a:p>
          <a:p>
            <a:pPr marL="342900" indent="-342900">
              <a:buFont typeface="Arial" panose="020B0604020202020204" pitchFamily="34" charset="0"/>
              <a:buChar char="•"/>
            </a:pPr>
            <a:r>
              <a:rPr lang="en-US" sz="2800" dirty="0"/>
              <a:t>Its effect on the depth of </a:t>
            </a:r>
            <a:r>
              <a:rPr lang="en-US" sz="2800" i="1" dirty="0"/>
              <a:t>hypnosis.</a:t>
            </a:r>
            <a:endParaRPr lang="en-US" sz="2800" dirty="0"/>
          </a:p>
        </p:txBody>
      </p:sp>
      <p:sp>
        <p:nvSpPr>
          <p:cNvPr id="9" name="TextBox 8">
            <a:extLst>
              <a:ext uri="{FF2B5EF4-FFF2-40B4-BE49-F238E27FC236}">
                <a16:creationId xmlns:a16="http://schemas.microsoft.com/office/drawing/2014/main" id="{22701CAB-2D41-48C4-8D54-BD6DE26A7FA6}"/>
              </a:ext>
            </a:extLst>
          </p:cNvPr>
          <p:cNvSpPr txBox="1"/>
          <p:nvPr/>
        </p:nvSpPr>
        <p:spPr>
          <a:xfrm>
            <a:off x="8563993" y="6453576"/>
            <a:ext cx="1331650" cy="276999"/>
          </a:xfrm>
          <a:prstGeom prst="rect">
            <a:avLst/>
          </a:prstGeom>
          <a:noFill/>
        </p:spPr>
        <p:txBody>
          <a:bodyPr wrap="square" rtlCol="0">
            <a:spAutoFit/>
          </a:bodyPr>
          <a:lstStyle/>
          <a:p>
            <a:r>
              <a:rPr lang="en-US" sz="1200" dirty="0">
                <a:solidFill>
                  <a:schemeClr val="bg1"/>
                </a:solidFill>
              </a:rPr>
              <a:t>UNC Chapel Hill</a:t>
            </a:r>
          </a:p>
        </p:txBody>
      </p:sp>
      <p:sp>
        <p:nvSpPr>
          <p:cNvPr id="3" name="TextBox 2">
            <a:extLst>
              <a:ext uri="{FF2B5EF4-FFF2-40B4-BE49-F238E27FC236}">
                <a16:creationId xmlns:a16="http://schemas.microsoft.com/office/drawing/2014/main" id="{8538732D-793E-CFD1-E779-D8339829F1F2}"/>
              </a:ext>
            </a:extLst>
          </p:cNvPr>
          <p:cNvSpPr txBox="1"/>
          <p:nvPr/>
        </p:nvSpPr>
        <p:spPr>
          <a:xfrm>
            <a:off x="5288973" y="4854713"/>
            <a:ext cx="6263891" cy="584775"/>
          </a:xfrm>
          <a:prstGeom prst="rect">
            <a:avLst/>
          </a:prstGeom>
          <a:noFill/>
        </p:spPr>
        <p:txBody>
          <a:bodyPr wrap="square" rtlCol="0">
            <a:spAutoFit/>
          </a:bodyPr>
          <a:lstStyle/>
          <a:p>
            <a:r>
              <a:rPr lang="en-US" sz="3200" dirty="0">
                <a:solidFill>
                  <a:schemeClr val="accent1"/>
                </a:solidFill>
              </a:rPr>
              <a:t>Safety Analysis Using Reachable Sets</a:t>
            </a:r>
          </a:p>
        </p:txBody>
      </p:sp>
    </p:spTree>
    <p:extLst>
      <p:ext uri="{BB962C8B-B14F-4D97-AF65-F5344CB8AC3E}">
        <p14:creationId xmlns:p14="http://schemas.microsoft.com/office/powerpoint/2010/main" val="13331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4BFD-B6CF-3F5F-07EC-D91B1FC93A5B}"/>
              </a:ext>
            </a:extLst>
          </p:cNvPr>
          <p:cNvSpPr>
            <a:spLocks noGrp="1"/>
          </p:cNvSpPr>
          <p:nvPr>
            <p:ph type="title"/>
          </p:nvPr>
        </p:nvSpPr>
        <p:spPr/>
        <p:txBody>
          <a:bodyPr/>
          <a:lstStyle/>
          <a:p>
            <a:r>
              <a:rPr lang="en-US" dirty="0"/>
              <a:t>Grading</a:t>
            </a:r>
          </a:p>
        </p:txBody>
      </p:sp>
      <p:sp>
        <p:nvSpPr>
          <p:cNvPr id="3" name="Content Placeholder 2">
            <a:extLst>
              <a:ext uri="{FF2B5EF4-FFF2-40B4-BE49-F238E27FC236}">
                <a16:creationId xmlns:a16="http://schemas.microsoft.com/office/drawing/2014/main" id="{79D1A598-720E-7119-3582-F87C8E4D2E5D}"/>
              </a:ext>
            </a:extLst>
          </p:cNvPr>
          <p:cNvSpPr>
            <a:spLocks noGrp="1"/>
          </p:cNvSpPr>
          <p:nvPr>
            <p:ph idx="1"/>
          </p:nvPr>
        </p:nvSpPr>
        <p:spPr/>
        <p:txBody>
          <a:bodyPr/>
          <a:lstStyle/>
          <a:p>
            <a:r>
              <a:rPr lang="en-US" b="1" dirty="0"/>
              <a:t>Homework:</a:t>
            </a:r>
            <a:r>
              <a:rPr lang="en-US" dirty="0"/>
              <a:t> 30%</a:t>
            </a:r>
          </a:p>
          <a:p>
            <a:endParaRPr lang="en-US" dirty="0"/>
          </a:p>
          <a:p>
            <a:r>
              <a:rPr lang="en-US" b="1" dirty="0"/>
              <a:t>Paper presentation, and leading class discussion (1-3 papers):</a:t>
            </a:r>
            <a:r>
              <a:rPr lang="en-US" dirty="0"/>
              <a:t> 30%</a:t>
            </a:r>
          </a:p>
          <a:p>
            <a:endParaRPr lang="en-US" dirty="0"/>
          </a:p>
          <a:p>
            <a:r>
              <a:rPr lang="en-US" b="1" dirty="0"/>
              <a:t>Final project:</a:t>
            </a:r>
            <a:r>
              <a:rPr lang="en-US" dirty="0"/>
              <a:t> 30%</a:t>
            </a:r>
          </a:p>
          <a:p>
            <a:endParaRPr lang="en-US" dirty="0"/>
          </a:p>
          <a:p>
            <a:r>
              <a:rPr lang="en-US" b="1" dirty="0"/>
              <a:t>Class participation &amp; student’s growth:</a:t>
            </a:r>
            <a:r>
              <a:rPr lang="en-US" dirty="0"/>
              <a:t> 10% </a:t>
            </a:r>
          </a:p>
        </p:txBody>
      </p:sp>
    </p:spTree>
    <p:extLst>
      <p:ext uri="{BB962C8B-B14F-4D97-AF65-F5344CB8AC3E}">
        <p14:creationId xmlns:p14="http://schemas.microsoft.com/office/powerpoint/2010/main" val="259477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08DD-5217-C10D-B6B7-DEA5CE6DB236}"/>
              </a:ext>
            </a:extLst>
          </p:cNvPr>
          <p:cNvSpPr>
            <a:spLocks noGrp="1"/>
          </p:cNvSpPr>
          <p:nvPr>
            <p:ph type="title"/>
          </p:nvPr>
        </p:nvSpPr>
        <p:spPr/>
        <p:txBody>
          <a:bodyPr/>
          <a:lstStyle/>
          <a:p>
            <a:r>
              <a:rPr lang="en-US" dirty="0"/>
              <a:t>Student’s Growth</a:t>
            </a:r>
          </a:p>
        </p:txBody>
      </p:sp>
      <p:sp>
        <p:nvSpPr>
          <p:cNvPr id="3" name="Content Placeholder 2">
            <a:extLst>
              <a:ext uri="{FF2B5EF4-FFF2-40B4-BE49-F238E27FC236}">
                <a16:creationId xmlns:a16="http://schemas.microsoft.com/office/drawing/2014/main" id="{71AF4B45-9878-E96F-0BA3-2072C03EF7D9}"/>
              </a:ext>
            </a:extLst>
          </p:cNvPr>
          <p:cNvSpPr>
            <a:spLocks noGrp="1"/>
          </p:cNvSpPr>
          <p:nvPr>
            <p:ph idx="1"/>
          </p:nvPr>
        </p:nvSpPr>
        <p:spPr/>
        <p:txBody>
          <a:bodyPr/>
          <a:lstStyle/>
          <a:p>
            <a:r>
              <a:rPr lang="en-US" dirty="0"/>
              <a:t>Identifies the effort being made by a student to understand the concepts being taught, despite their prior backgrounds. </a:t>
            </a:r>
          </a:p>
          <a:p>
            <a:endParaRPr lang="en-US" dirty="0"/>
          </a:p>
          <a:p>
            <a:r>
              <a:rPr lang="en-US" dirty="0"/>
              <a:t>In other words, this can be used identify the efforts being put in by a student even if it is not being reflected in their scores. </a:t>
            </a:r>
          </a:p>
          <a:p>
            <a:endParaRPr lang="en-US" dirty="0"/>
          </a:p>
          <a:p>
            <a:r>
              <a:rPr lang="en-US" dirty="0"/>
              <a:t>Discussing with instructor (especially during office hours) is a good way to demonstrate that.</a:t>
            </a:r>
          </a:p>
        </p:txBody>
      </p:sp>
    </p:spTree>
    <p:extLst>
      <p:ext uri="{BB962C8B-B14F-4D97-AF65-F5344CB8AC3E}">
        <p14:creationId xmlns:p14="http://schemas.microsoft.com/office/powerpoint/2010/main" val="249111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35EA-ACD9-76DF-9B2F-98AAD3EA007E}"/>
              </a:ext>
            </a:extLst>
          </p:cNvPr>
          <p:cNvSpPr>
            <a:spLocks noGrp="1"/>
          </p:cNvSpPr>
          <p:nvPr>
            <p:ph type="title"/>
          </p:nvPr>
        </p:nvSpPr>
        <p:spPr/>
        <p:txBody>
          <a:bodyPr/>
          <a:lstStyle/>
          <a:p>
            <a:r>
              <a:rPr lang="en-US" dirty="0"/>
              <a:t>Late Work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B5E441-B95C-95F1-2224-241B6477FE59}"/>
                  </a:ext>
                </a:extLst>
              </p:cNvPr>
              <p:cNvSpPr>
                <a:spLocks noGrp="1"/>
              </p:cNvSpPr>
              <p:nvPr>
                <p:ph idx="1"/>
              </p:nvPr>
            </p:nvSpPr>
            <p:spPr/>
            <p:txBody>
              <a:bodyPr>
                <a:normAutofit lnSpcReduction="10000"/>
              </a:bodyPr>
              <a:lstStyle/>
              <a:p>
                <a:r>
                  <a:rPr lang="en-US" dirty="0"/>
                  <a:t>One late assignment will have </a:t>
                </a:r>
                <a14:m>
                  <m:oMath xmlns:m="http://schemas.openxmlformats.org/officeDocument/2006/math">
                    <m:r>
                      <a:rPr lang="en-US" i="1" dirty="0" smtClean="0">
                        <a:latin typeface="Cambria Math" panose="02040503050406030204" pitchFamily="18" charset="0"/>
                      </a:rPr>
                      <m:t>0</m:t>
                    </m:r>
                  </m:oMath>
                </a14:m>
                <a:r>
                  <a:rPr lang="en-US" dirty="0"/>
                  <a:t> (zero) penalty, if submitted within a week of the posted deadline.</a:t>
                </a:r>
              </a:p>
              <a:p>
                <a:endParaRPr lang="en-US" dirty="0"/>
              </a:p>
              <a:p>
                <a:r>
                  <a:rPr lang="en-US" dirty="0"/>
                  <a:t>Any further late assignments will result in the following deduction scheme: </a:t>
                </a:r>
                <a14:m>
                  <m:oMath xmlns:m="http://schemas.openxmlformats.org/officeDocument/2006/math">
                    <m:r>
                      <m:rPr>
                        <m:sty m:val="p"/>
                      </m:rPr>
                      <a:rPr lang="en-US" i="1" dirty="0" smtClean="0">
                        <a:latin typeface="Cambria Math" panose="02040503050406030204" pitchFamily="18" charset="0"/>
                      </a:rPr>
                      <m:t>min</m:t>
                    </m:r>
                    <m:r>
                      <a:rPr lang="en-US" i="1" dirty="0" smtClean="0">
                        <a:latin typeface="Cambria Math" panose="02040503050406030204" pitchFamily="18" charset="0"/>
                      </a:rPr>
                      <m:t>⁡( 15×(</m:t>
                    </m:r>
                    <m:r>
                      <a:rPr lang="en-US" i="1" dirty="0" smtClean="0">
                        <a:latin typeface="Cambria Math" panose="02040503050406030204" pitchFamily="18" charset="0"/>
                      </a:rPr>
                      <m:t>𝑛𝑜</m:t>
                    </m:r>
                    <m:r>
                      <a:rPr lang="en-US" i="1" dirty="0" smtClean="0">
                        <a:latin typeface="Cambria Math" panose="02040503050406030204" pitchFamily="18" charset="0"/>
                      </a:rPr>
                      <m:t>−</m:t>
                    </m:r>
                    <m:r>
                      <a:rPr lang="en-US" i="1" dirty="0" smtClean="0">
                        <a:latin typeface="Cambria Math" panose="02040503050406030204" pitchFamily="18" charset="0"/>
                      </a:rPr>
                      <m:t>𝑜𝑓</m:t>
                    </m:r>
                    <m:r>
                      <a:rPr lang="en-US" i="1" dirty="0" smtClean="0">
                        <a:latin typeface="Cambria Math" panose="02040503050406030204" pitchFamily="18" charset="0"/>
                      </a:rPr>
                      <m:t>−</m:t>
                    </m:r>
                    <m:r>
                      <a:rPr lang="en-US" i="1" dirty="0" smtClean="0">
                        <a:latin typeface="Cambria Math" panose="02040503050406030204" pitchFamily="18" charset="0"/>
                      </a:rPr>
                      <m:t>𝑑𝑎𝑦𝑠</m:t>
                    </m:r>
                    <m:r>
                      <a:rPr lang="en-US" i="1" dirty="0" smtClean="0">
                        <a:latin typeface="Cambria Math" panose="02040503050406030204" pitchFamily="18" charset="0"/>
                      </a:rPr>
                      <m:t>−</m:t>
                    </m:r>
                    <m:r>
                      <a:rPr lang="en-US" i="1" dirty="0" smtClean="0">
                        <a:latin typeface="Cambria Math" panose="02040503050406030204" pitchFamily="18" charset="0"/>
                      </a:rPr>
                      <m:t>𝑙𝑎𝑡𝑒</m:t>
                    </m:r>
                    <m:r>
                      <a:rPr lang="en-US" i="1" dirty="0" smtClean="0">
                        <a:latin typeface="Cambria Math" panose="02040503050406030204" pitchFamily="18" charset="0"/>
                      </a:rPr>
                      <m:t>),100)</m:t>
                    </m:r>
                  </m:oMath>
                </a14:m>
                <a:r>
                  <a:rPr lang="en-US" dirty="0"/>
                  <a:t>% will be deducted.</a:t>
                </a:r>
              </a:p>
              <a:p>
                <a:endParaRPr lang="en-US" dirty="0"/>
              </a:p>
              <a:p>
                <a:r>
                  <a:rPr lang="en-US" dirty="0"/>
                  <a:t>In case of emergency (or unforeseen cases), please speak to instructor. The instructor will try his best to accommodate for the situation (subject to proof) in accordance with the university policy.</a:t>
                </a:r>
              </a:p>
            </p:txBody>
          </p:sp>
        </mc:Choice>
        <mc:Fallback xmlns="">
          <p:sp>
            <p:nvSpPr>
              <p:cNvPr id="3" name="Content Placeholder 2">
                <a:extLst>
                  <a:ext uri="{FF2B5EF4-FFF2-40B4-BE49-F238E27FC236}">
                    <a16:creationId xmlns:a16="http://schemas.microsoft.com/office/drawing/2014/main" id="{AAB5E441-B95C-95F1-2224-241B6477FE59}"/>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Tree>
    <p:extLst>
      <p:ext uri="{BB962C8B-B14F-4D97-AF65-F5344CB8AC3E}">
        <p14:creationId xmlns:p14="http://schemas.microsoft.com/office/powerpoint/2010/main" val="410336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E12E-CD80-B6D5-0AAB-E452D4BC5CBE}"/>
              </a:ext>
            </a:extLst>
          </p:cNvPr>
          <p:cNvSpPr>
            <a:spLocks noGrp="1"/>
          </p:cNvSpPr>
          <p:nvPr>
            <p:ph type="title"/>
          </p:nvPr>
        </p:nvSpPr>
        <p:spPr/>
        <p:txBody>
          <a:bodyPr/>
          <a:lstStyle/>
          <a:p>
            <a:r>
              <a:rPr lang="en-US" dirty="0"/>
              <a:t>Final Project: Types</a:t>
            </a:r>
          </a:p>
        </p:txBody>
      </p:sp>
      <p:sp>
        <p:nvSpPr>
          <p:cNvPr id="3" name="Content Placeholder 2">
            <a:extLst>
              <a:ext uri="{FF2B5EF4-FFF2-40B4-BE49-F238E27FC236}">
                <a16:creationId xmlns:a16="http://schemas.microsoft.com/office/drawing/2014/main" id="{F2D101F3-B250-9CBC-9440-3B9F9395B411}"/>
              </a:ext>
            </a:extLst>
          </p:cNvPr>
          <p:cNvSpPr>
            <a:spLocks noGrp="1"/>
          </p:cNvSpPr>
          <p:nvPr>
            <p:ph idx="1"/>
          </p:nvPr>
        </p:nvSpPr>
        <p:spPr/>
        <p:txBody>
          <a:bodyPr>
            <a:normAutofit fontScale="92500" lnSpcReduction="20000"/>
          </a:bodyPr>
          <a:lstStyle/>
          <a:p>
            <a:r>
              <a:rPr lang="en-US" b="1" dirty="0"/>
              <a:t>Survey.</a:t>
            </a:r>
            <a:r>
              <a:rPr lang="en-US" dirty="0"/>
              <a:t> Extensive survey about the research on a topic of your interest. Not a reading and copy-paste of existing papers. Expected to identify the core of the problem and provide deep insights.</a:t>
            </a:r>
          </a:p>
          <a:p>
            <a:endParaRPr lang="en-US" dirty="0"/>
          </a:p>
          <a:p>
            <a:r>
              <a:rPr lang="en-US" b="1" dirty="0"/>
              <a:t>Applications.</a:t>
            </a:r>
            <a:r>
              <a:rPr lang="en-US" dirty="0"/>
              <a:t> Pick an application of your interest and verifying it. Might require deploying several techniques and tools. Might lead to interesting theoretical results. The application should be nontrivial and “interesting” enough.</a:t>
            </a:r>
          </a:p>
          <a:p>
            <a:endParaRPr lang="en-US" dirty="0"/>
          </a:p>
          <a:p>
            <a:r>
              <a:rPr lang="en-US" b="1" dirty="0"/>
              <a:t>Theory.</a:t>
            </a:r>
            <a:r>
              <a:rPr lang="en-US" dirty="0"/>
              <a:t> Identify a theoretical problem (algorithm/property of models) and develop new fundamental solutions. Fairly challenging task. Identifying a “good” candidate solution or proving an “interesting” property suffices.</a:t>
            </a:r>
          </a:p>
        </p:txBody>
      </p:sp>
    </p:spTree>
    <p:extLst>
      <p:ext uri="{BB962C8B-B14F-4D97-AF65-F5344CB8AC3E}">
        <p14:creationId xmlns:p14="http://schemas.microsoft.com/office/powerpoint/2010/main" val="395284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8E4CE-05F1-B186-1644-803010C4803C}"/>
              </a:ext>
            </a:extLst>
          </p:cNvPr>
          <p:cNvSpPr>
            <a:spLocks noGrp="1"/>
          </p:cNvSpPr>
          <p:nvPr>
            <p:ph type="title"/>
          </p:nvPr>
        </p:nvSpPr>
        <p:spPr/>
        <p:txBody>
          <a:bodyPr/>
          <a:lstStyle/>
          <a:p>
            <a:r>
              <a:rPr lang="en-US" dirty="0"/>
              <a:t>Final Project: Logistics</a:t>
            </a:r>
          </a:p>
        </p:txBody>
      </p:sp>
      <p:sp>
        <p:nvSpPr>
          <p:cNvPr id="3" name="Content Placeholder 2">
            <a:extLst>
              <a:ext uri="{FF2B5EF4-FFF2-40B4-BE49-F238E27FC236}">
                <a16:creationId xmlns:a16="http://schemas.microsoft.com/office/drawing/2014/main" id="{4BE9EC01-410F-DF0E-C603-FD083105D853}"/>
              </a:ext>
            </a:extLst>
          </p:cNvPr>
          <p:cNvSpPr>
            <a:spLocks noGrp="1"/>
          </p:cNvSpPr>
          <p:nvPr>
            <p:ph idx="1"/>
          </p:nvPr>
        </p:nvSpPr>
        <p:spPr/>
        <p:txBody>
          <a:bodyPr/>
          <a:lstStyle/>
          <a:p>
            <a:r>
              <a:rPr lang="en-US" b="1" dirty="0"/>
              <a:t>Reports:</a:t>
            </a:r>
            <a:r>
              <a:rPr lang="en-US" dirty="0"/>
              <a:t> 1-3 reports maybe due before the final report and presentation to share progress with the class.</a:t>
            </a:r>
          </a:p>
          <a:p>
            <a:endParaRPr lang="en-US" dirty="0"/>
          </a:p>
          <a:p>
            <a:r>
              <a:rPr lang="en-US" b="1" dirty="0"/>
              <a:t>Presentation:</a:t>
            </a:r>
            <a:r>
              <a:rPr lang="en-US" dirty="0"/>
              <a:t> Discussion, debate, comparative analysis.</a:t>
            </a:r>
          </a:p>
        </p:txBody>
      </p:sp>
    </p:spTree>
    <p:extLst>
      <p:ext uri="{BB962C8B-B14F-4D97-AF65-F5344CB8AC3E}">
        <p14:creationId xmlns:p14="http://schemas.microsoft.com/office/powerpoint/2010/main" val="328407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0D8A-523E-B245-2630-E188833E36C8}"/>
              </a:ext>
            </a:extLst>
          </p:cNvPr>
          <p:cNvSpPr>
            <a:spLocks noGrp="1"/>
          </p:cNvSpPr>
          <p:nvPr>
            <p:ph type="title"/>
          </p:nvPr>
        </p:nvSpPr>
        <p:spPr/>
        <p:txBody>
          <a:bodyPr/>
          <a:lstStyle/>
          <a:p>
            <a:r>
              <a:rPr lang="en-US" dirty="0"/>
              <a:t>Presentation Topics</a:t>
            </a:r>
          </a:p>
        </p:txBody>
      </p:sp>
      <p:sp>
        <p:nvSpPr>
          <p:cNvPr id="3" name="Content Placeholder 2">
            <a:extLst>
              <a:ext uri="{FF2B5EF4-FFF2-40B4-BE49-F238E27FC236}">
                <a16:creationId xmlns:a16="http://schemas.microsoft.com/office/drawing/2014/main" id="{4E7954F6-DA7E-B20B-82A3-E5A9C93D0C75}"/>
              </a:ext>
            </a:extLst>
          </p:cNvPr>
          <p:cNvSpPr>
            <a:spLocks noGrp="1"/>
          </p:cNvSpPr>
          <p:nvPr>
            <p:ph idx="1"/>
          </p:nvPr>
        </p:nvSpPr>
        <p:spPr/>
        <p:txBody>
          <a:bodyPr>
            <a:normAutofit fontScale="85000" lnSpcReduction="20000"/>
          </a:bodyPr>
          <a:lstStyle/>
          <a:p>
            <a:r>
              <a:rPr lang="en-US" dirty="0"/>
              <a:t>Problem statement</a:t>
            </a:r>
          </a:p>
          <a:p>
            <a:endParaRPr lang="en-US" dirty="0"/>
          </a:p>
          <a:p>
            <a:r>
              <a:rPr lang="en-US" dirty="0"/>
              <a:t>Related work</a:t>
            </a:r>
          </a:p>
          <a:p>
            <a:endParaRPr lang="en-US" dirty="0"/>
          </a:p>
          <a:p>
            <a:r>
              <a:rPr lang="en-US" dirty="0"/>
              <a:t>Methodology</a:t>
            </a:r>
          </a:p>
          <a:p>
            <a:endParaRPr lang="en-US" dirty="0"/>
          </a:p>
          <a:p>
            <a:r>
              <a:rPr lang="en-US" dirty="0"/>
              <a:t>Main novelty</a:t>
            </a:r>
          </a:p>
          <a:p>
            <a:endParaRPr lang="en-US" b="1" dirty="0"/>
          </a:p>
          <a:p>
            <a:r>
              <a:rPr lang="en-US" b="1" dirty="0"/>
              <a:t>Results.</a:t>
            </a:r>
            <a:r>
              <a:rPr lang="en-US" dirty="0"/>
              <a:t> Identify the interesting parts (your opinion)</a:t>
            </a:r>
          </a:p>
          <a:p>
            <a:endParaRPr lang="en-US" dirty="0"/>
          </a:p>
          <a:p>
            <a:r>
              <a:rPr lang="en-US" dirty="0"/>
              <a:t>Have at least </a:t>
            </a:r>
            <a:r>
              <a:rPr lang="en-US" i="1" dirty="0"/>
              <a:t>two</a:t>
            </a:r>
            <a:r>
              <a:rPr lang="en-US" dirty="0"/>
              <a:t> questions for the class. </a:t>
            </a:r>
          </a:p>
        </p:txBody>
      </p:sp>
    </p:spTree>
    <p:extLst>
      <p:ext uri="{BB962C8B-B14F-4D97-AF65-F5344CB8AC3E}">
        <p14:creationId xmlns:p14="http://schemas.microsoft.com/office/powerpoint/2010/main" val="1830322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2569</Words>
  <Application>Microsoft Office PowerPoint</Application>
  <PresentationFormat>Widescreen</PresentationFormat>
  <Paragraphs>400</Paragraphs>
  <Slides>39</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Cambria Math</vt:lpstr>
      <vt:lpstr>SFRM1000</vt:lpstr>
      <vt:lpstr>Office Theme</vt:lpstr>
      <vt:lpstr>Trustworthy Autonomy Lecture 2</vt:lpstr>
      <vt:lpstr>Previous Lecture</vt:lpstr>
      <vt:lpstr>Today’s Lecture</vt:lpstr>
      <vt:lpstr>Grading</vt:lpstr>
      <vt:lpstr>Student’s Growth</vt:lpstr>
      <vt:lpstr>Late Work Policy</vt:lpstr>
      <vt:lpstr>Final Project: Types</vt:lpstr>
      <vt:lpstr>Final Project: Logistics</vt:lpstr>
      <vt:lpstr>Presentation Topics</vt:lpstr>
      <vt:lpstr>Presentation Report</vt:lpstr>
      <vt:lpstr>Typical Class Activity</vt:lpstr>
      <vt:lpstr>Research </vt:lpstr>
      <vt:lpstr>Autonomous Systems</vt:lpstr>
      <vt:lpstr>Toy Car Example: Modeling Autonomous Systems</vt:lpstr>
      <vt:lpstr>Toy Example: Modeling Autonomous Systems</vt:lpstr>
      <vt:lpstr>Toy Example: Modeling Autonomous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Autonomous Systems Under Uncertainties</vt:lpstr>
      <vt:lpstr>Robotic Maneuvers</vt:lpstr>
      <vt:lpstr>Robotic Maneuvers</vt:lpstr>
      <vt:lpstr>Robotic Maneuvers</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lpstr>Uncertainties with an Example: Anesthesia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Trustworthy Autonomy Lecture 1</dc:title>
  <dc:creator>Bineet Ghosh</dc:creator>
  <cp:lastModifiedBy>Bineet Ghosh</cp:lastModifiedBy>
  <cp:revision>11</cp:revision>
  <dcterms:created xsi:type="dcterms:W3CDTF">2024-01-11T18:24:27Z</dcterms:created>
  <dcterms:modified xsi:type="dcterms:W3CDTF">2024-01-20T04:01:41Z</dcterms:modified>
</cp:coreProperties>
</file>