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7" r:id="rId2"/>
    <p:sldId id="812" r:id="rId3"/>
    <p:sldId id="813" r:id="rId4"/>
    <p:sldId id="778" r:id="rId5"/>
    <p:sldId id="779" r:id="rId6"/>
    <p:sldId id="780" r:id="rId7"/>
    <p:sldId id="781" r:id="rId8"/>
    <p:sldId id="934" r:id="rId9"/>
    <p:sldId id="935" r:id="rId10"/>
    <p:sldId id="814" r:id="rId11"/>
    <p:sldId id="815" r:id="rId12"/>
    <p:sldId id="933" r:id="rId13"/>
    <p:sldId id="932" r:id="rId14"/>
    <p:sldId id="816" r:id="rId15"/>
    <p:sldId id="817" r:id="rId16"/>
    <p:sldId id="931" r:id="rId17"/>
    <p:sldId id="818" r:id="rId18"/>
    <p:sldId id="819" r:id="rId19"/>
    <p:sldId id="820" r:id="rId20"/>
    <p:sldId id="821" r:id="rId21"/>
    <p:sldId id="822" r:id="rId22"/>
    <p:sldId id="823" r:id="rId23"/>
    <p:sldId id="824" r:id="rId24"/>
    <p:sldId id="825" r:id="rId25"/>
    <p:sldId id="358" r:id="rId26"/>
    <p:sldId id="359" r:id="rId27"/>
    <p:sldId id="361" r:id="rId28"/>
    <p:sldId id="362" r:id="rId29"/>
    <p:sldId id="905" r:id="rId30"/>
    <p:sldId id="906" r:id="rId31"/>
    <p:sldId id="907" r:id="rId32"/>
    <p:sldId id="90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103" autoAdjust="0"/>
  </p:normalViewPr>
  <p:slideViewPr>
    <p:cSldViewPr snapToGrid="0">
      <p:cViewPr varScale="1">
        <p:scale>
          <a:sx n="103" d="100"/>
          <a:sy n="103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0EECD-641C-49D3-849E-9C42000ACAB9}" type="datetimeFigureOut">
              <a:rPr lang="en-US" smtClean="0"/>
              <a:t>3/20/24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C6BA7-76C9-4E59-8553-3DFA1FB5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48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And this what is the dynamics of the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BEF65-3D8D-4BBB-9733-C9D45AD5A6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69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Given a continuous time system, we discretize the system, and compute it’s controller.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B9357-42F7-45A1-8DED-AFFD3823E24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76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follow the LET (Logical Execution Time) paradigm.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That is, the controller input is computed within a control period.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 applied at the beginning of the next control period.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B9357-42F7-45A1-8DED-AFFD3823E2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22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Now that we have discretized dynamics, and its controller.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can augment the two, and obtain a single dynamics-matrix.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B9357-42F7-45A1-8DED-AFFD3823E2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76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augmented system is said to be stable, </a:t>
            </a:r>
            <a:r>
              <a:rPr lang="en-US" dirty="0" err="1"/>
              <a:t>iff</a:t>
            </a:r>
            <a:r>
              <a:rPr lang="en-US" dirty="0"/>
              <a:t>, the magnitude of the eigenvalues of the dynamics matrix (A) are strictly less than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B9357-42F7-45A1-8DED-AFFD3823E24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68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Now that we have the dynamics of the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BEF65-3D8D-4BBB-9733-C9D45AD5A6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73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Which gives us the rate of change of concertation levels.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We can compute the possible concentration levels after time 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And this is what we call the reachable sets.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BEF65-3D8D-4BBB-9733-C9D45AD5A6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80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As an illustration, let us consider the following initial concentration levels.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BEF65-3D8D-4BBB-9733-C9D45AD5A6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23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BEF65-3D8D-4BBB-9733-C9D45AD5A6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06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Now the question is, why do we care about computing reachable sets?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We care about computing reachable sets is because, it is a handy tool to perform safety verification, among many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Now that we know possible concentration levels after time t </a:t>
            </a:r>
            <a:r>
              <a:rPr lang="en-US" b="0" dirty="0" err="1"/>
              <a:t>apriori</a:t>
            </a:r>
            <a:r>
              <a:rPr lang="en-US" b="0" dirty="0"/>
              <a:t>, we can check if those concentration levels are indeed withing the safe limits or not. That is, not too high, or not too 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BEF65-3D8D-4BBB-9733-C9D45AD5A6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3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Unless some need arises, we will stick to these dates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Papers: Help you in your project. Write these works as related work. So definitely start reading all the papers.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Presentation: 30 mins, see previous slides for details on how to prepare the slides. 10-15 Q&amp;A. Rest of the class we will discuss updates </a:t>
            </a:r>
            <a:r>
              <a:rPr lang="en-US"/>
              <a:t>on projects.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Final Project report: IEEE two column format, max 8 pages. Must have experiments, problem statement, related 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C6BA7-76C9-4E59-8553-3DFA1FB58E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6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Model: room temp, airflow, (rate of drop in temp with a airflow, rate of increase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A7BB-4185-4FE5-BB58-0066A18368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09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Note: The matrix changes at every time step unlike time-invariant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A7BB-4185-4FE5-BB58-0066A183683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9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568AE-3F9E-4A4D-82F3-2E3B96740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C26AF3-6388-4170-8240-77D96282E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B716B-660F-4A51-B914-087FDD87F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21F6-DD26-4D87-BFE1-9C4FFB5CDC12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FF377-AE6F-4931-A4FE-BF95D46C8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7D578-2318-491E-9BDF-DC7733C1C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AD29-A17A-4029-A1D1-6B3393072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8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F54BC-F7D6-4574-9697-D58FA8B3D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095D6-4AAF-483F-804F-22DBB008E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A92B7-5337-4339-9690-D6F749477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21F6-DD26-4D87-BFE1-9C4FFB5CDC12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21BAF-CD64-4966-968B-1B6F88F74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4BB95-E979-42ED-A89D-538CB130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AD29-A17A-4029-A1D1-6B3393072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87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9A9C4F-1AF8-4CCE-A5BC-DBA8CE3BE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292D3A-C184-4CB0-AB4E-6C4BC23FF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878FD-FB0A-4F57-933E-E839DDDBA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21F6-DD26-4D87-BFE1-9C4FFB5CDC12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EDCA7-A378-448C-AE5C-2FD8D471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F5DD0-82F8-45C7-8D19-AA7D6AC34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AD29-A17A-4029-A1D1-6B3393072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1F322-BDD6-4FB5-A0D4-C3AC21E2F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59F99-27B5-4EF7-BF50-A94731809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436F2-7BDD-42BD-A6B7-FD612E5A7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21F6-DD26-4D87-BFE1-9C4FFB5CDC12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106E5-4087-4719-B8FB-35C5C175D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70DF-100D-4530-AA95-70C9284C0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AD29-A17A-4029-A1D1-6B3393072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53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BA891-5B9D-4FFE-8A2A-3C2962FA8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F590B-CCC4-43B8-9F84-E26FB50E2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78FE9-572D-4343-9C05-83E739299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21F6-DD26-4D87-BFE1-9C4FFB5CDC12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21753-02C0-410D-A1C2-9AE655D7B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09E2D-ED3C-4D82-8984-BF38B7FC8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AD29-A17A-4029-A1D1-6B3393072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4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B04E1-A688-47E3-B4AD-52D22577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D0F9F-97BC-474B-9254-BC756F9FFB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E0CF85-07BB-4282-BADF-F64CF9298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77195-1E1A-4A7B-9860-38E503C59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21F6-DD26-4D87-BFE1-9C4FFB5CDC12}" type="datetimeFigureOut">
              <a:rPr lang="en-US" smtClean="0"/>
              <a:t>3/20/24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33984-497B-43A0-8F3F-759A9655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CF7DB-053F-41EF-8B45-D2A61F550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AD29-A17A-4029-A1D1-6B3393072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7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6812-1E59-4FB8-AF58-2860B8291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B05FB-189A-4E3B-BFFD-18D8EA33B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3754A-CB53-43BF-9806-910FF3309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90EC3F-F97C-4929-B03E-E04F3BDBE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EE6EB3-A62D-438C-B547-481C3D86D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2D3C30-8031-4342-8EB1-984E8CEED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21F6-DD26-4D87-BFE1-9C4FFB5CDC12}" type="datetimeFigureOut">
              <a:rPr lang="en-US" smtClean="0"/>
              <a:t>3/20/24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FB6EA-B639-4876-93C5-937678E69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F597B2-9F81-4C88-B4C2-AA3DFF8CC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AD29-A17A-4029-A1D1-6B3393072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5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8E415-8091-4F2B-9E82-0EE3A7A4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AF5DE8-2E3C-4DB5-A8BD-ACAC7E7CD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21F6-DD26-4D87-BFE1-9C4FFB5CDC12}" type="datetimeFigureOut">
              <a:rPr lang="en-US" smtClean="0"/>
              <a:t>3/20/24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727BB6-0938-419F-8B1E-71A114E54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E42503-446E-474E-8223-28C9B08A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AD29-A17A-4029-A1D1-6B3393072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54A783-234F-4B6B-A6F8-95A5C26DA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21F6-DD26-4D87-BFE1-9C4FFB5CDC12}" type="datetimeFigureOut">
              <a:rPr lang="en-US" smtClean="0"/>
              <a:t>3/20/24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EBD77D-398E-4F38-9E03-6057D58C5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B7C57-0CCF-4158-B72A-F77ECC1DF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AD29-A17A-4029-A1D1-6B3393072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8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694C1-1B07-498D-B7B7-53BA71C88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24433-D95A-40E2-BB20-B4F35E286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75819-7249-41D2-B7B6-F1A939585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83DE0-4582-4621-832C-8BFCF05A4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21F6-DD26-4D87-BFE1-9C4FFB5CDC12}" type="datetimeFigureOut">
              <a:rPr lang="en-US" smtClean="0"/>
              <a:t>3/20/24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56802-CF69-4575-8829-E4B6AD25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F3357-5816-4C90-BFBA-C427C6593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AD29-A17A-4029-A1D1-6B3393072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13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083BE-8115-4E36-A0B5-8ED1C5CFD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A788E1-4180-43EC-85E1-BC945EA337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2C07E-30BB-425E-8BA7-D6D1B8AE7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E8BD30-678F-4A67-84C5-F69D28F82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21F6-DD26-4D87-BFE1-9C4FFB5CDC12}" type="datetimeFigureOut">
              <a:rPr lang="en-US" smtClean="0"/>
              <a:t>3/20/24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80B11-8099-4441-8F4A-E3A83D251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9FDCE-0E63-42A3-9B73-AE4F3A0A1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AD29-A17A-4029-A1D1-6B3393072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3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EB91B1-3124-4453-BCC3-32CDBD030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FA01C-D353-44E6-88B1-CB1F68625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B0E87-3825-4AA7-ADE1-11A040A87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721F6-DD26-4D87-BFE1-9C4FFB5CDC12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0B758-5B6C-42E3-88AA-D9F29E4CAB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A90EA-3781-43C3-A757-CC60FFDDC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3AD29-A17A-4029-A1D1-6B3393072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8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ineet@ua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70.png"/><Relationship Id="rId7" Type="http://schemas.openxmlformats.org/officeDocument/2006/relationships/image" Target="../media/image200.png"/><Relationship Id="rId12" Type="http://schemas.openxmlformats.org/officeDocument/2006/relationships/image" Target="../media/image2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30.png"/><Relationship Id="rId5" Type="http://schemas.openxmlformats.org/officeDocument/2006/relationships/image" Target="../media/image180.png"/><Relationship Id="rId10" Type="http://schemas.openxmlformats.org/officeDocument/2006/relationships/image" Target="../media/image220.png"/><Relationship Id="rId4" Type="http://schemas.openxmlformats.org/officeDocument/2006/relationships/image" Target="../media/image171.png"/><Relationship Id="rId9" Type="http://schemas.openxmlformats.org/officeDocument/2006/relationships/image" Target="../media/image2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../media/image420.png"/><Relationship Id="rId18" Type="http://schemas.openxmlformats.org/officeDocument/2006/relationships/image" Target="../media/image180.png"/><Relationship Id="rId21" Type="http://schemas.openxmlformats.org/officeDocument/2006/relationships/image" Target="../media/image280.png"/><Relationship Id="rId12" Type="http://schemas.openxmlformats.org/officeDocument/2006/relationships/image" Target="../media/image410.png"/><Relationship Id="rId17" Type="http://schemas.openxmlformats.org/officeDocument/2006/relationships/image" Target="../media/image17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0.png"/><Relationship Id="rId20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00.png"/><Relationship Id="rId15" Type="http://schemas.openxmlformats.org/officeDocument/2006/relationships/image" Target="../media/image440.png"/><Relationship Id="rId10" Type="http://schemas.openxmlformats.org/officeDocument/2006/relationships/image" Target="../media/image390.png"/><Relationship Id="rId19" Type="http://schemas.openxmlformats.org/officeDocument/2006/relationships/image" Target="../media/image190.png"/><Relationship Id="rId9" Type="http://schemas.openxmlformats.org/officeDocument/2006/relationships/image" Target="../media/image3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7B26F-2C17-F8C7-0A49-CAA12FC153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Trustworthy Autonomy</a:t>
            </a:r>
            <a:br>
              <a:rPr lang="en-US" dirty="0"/>
            </a:br>
            <a:r>
              <a:rPr lang="en-US" sz="4800" dirty="0"/>
              <a:t>Lecture 18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6DDE6A-20F0-D446-C223-B44AB63492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Bineet Ghosh</a:t>
            </a:r>
          </a:p>
          <a:p>
            <a:r>
              <a:rPr lang="en-US" dirty="0">
                <a:hlinkClick r:id="rId2"/>
              </a:rPr>
              <a:t>bineet@ua.edu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1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4B8608-F3CF-751A-9CD6-80BA0AD6B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991" y="1154344"/>
            <a:ext cx="6066046" cy="40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77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9C391A-C6E1-E980-E127-51C373AF4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836" y="643466"/>
            <a:ext cx="10662328" cy="55710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72622B-F442-4B93-B4E4-391EE8071198}"/>
              </a:ext>
            </a:extLst>
          </p:cNvPr>
          <p:cNvSpPr/>
          <p:nvPr/>
        </p:nvSpPr>
        <p:spPr>
          <a:xfrm>
            <a:off x="538480" y="1971040"/>
            <a:ext cx="11115040" cy="4612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18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9C391A-C6E1-E980-E127-51C373AF4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836" y="643466"/>
            <a:ext cx="10662328" cy="55710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72622B-F442-4B93-B4E4-391EE8071198}"/>
              </a:ext>
            </a:extLst>
          </p:cNvPr>
          <p:cNvSpPr/>
          <p:nvPr/>
        </p:nvSpPr>
        <p:spPr>
          <a:xfrm>
            <a:off x="538480" y="4185920"/>
            <a:ext cx="11115040" cy="239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36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9C391A-C6E1-E980-E127-51C373AF4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836" y="643466"/>
            <a:ext cx="1066232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26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15DBF9-449F-25CD-22E0-FB540E2F2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467" y="1070779"/>
            <a:ext cx="10905066" cy="471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6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35C6AC-1825-B85B-F273-FBD1772FC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90" y="279668"/>
            <a:ext cx="8275010" cy="629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72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266858-C47C-CA18-D6B4-C1C4225C8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8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916D6E2-3416-46E8-84B7-2E1459BE66E3}"/>
              </a:ext>
            </a:extLst>
          </p:cNvPr>
          <p:cNvSpPr/>
          <p:nvPr/>
        </p:nvSpPr>
        <p:spPr>
          <a:xfrm>
            <a:off x="4533089" y="6011694"/>
            <a:ext cx="1906622" cy="845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8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266858-C47C-CA18-D6B4-C1C4225C8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8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64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20D5F4-587F-D4A3-17F1-DF0648EBB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162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06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F9B250-2EEE-A932-85B1-6C280429E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0131" y="643466"/>
            <a:ext cx="721173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1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1EC6-660D-4EA9-9D73-9211D1D7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Uncertainties with an Example: Anesthesia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B2A38-E0FD-40C5-87E2-E67ECA507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268E-DA18-874E-8CBA-6F80F366F288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0C54F1-2BEF-4D93-B0A8-1C945ADF70D5}"/>
              </a:ext>
            </a:extLst>
          </p:cNvPr>
          <p:cNvSpPr txBox="1"/>
          <p:nvPr/>
        </p:nvSpPr>
        <p:spPr>
          <a:xfrm>
            <a:off x="385608" y="2025118"/>
            <a:ext cx="3988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Obtain a dynamical model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AE040B8-E35F-F159-6ACD-0CBD23B41D4C}"/>
              </a:ext>
            </a:extLst>
          </p:cNvPr>
          <p:cNvSpPr/>
          <p:nvPr/>
        </p:nvSpPr>
        <p:spPr>
          <a:xfrm>
            <a:off x="4374573" y="1558475"/>
            <a:ext cx="1922318" cy="1456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modeling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6F0AB-EDAA-92F2-885B-19DA71B587EB}"/>
              </a:ext>
            </a:extLst>
          </p:cNvPr>
          <p:cNvSpPr txBox="1"/>
          <p:nvPr/>
        </p:nvSpPr>
        <p:spPr>
          <a:xfrm>
            <a:off x="6447913" y="2025118"/>
            <a:ext cx="544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The evolution of the state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8F9A1C86-320F-8A9E-B9C9-687AAE739A4B}"/>
                  </a:ext>
                </a:extLst>
              </p:cNvPr>
              <p:cNvSpPr/>
              <p:nvPr/>
            </p:nvSpPr>
            <p:spPr>
              <a:xfrm>
                <a:off x="592282" y="4873336"/>
                <a:ext cx="2545772" cy="1091045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Rate of Change </a:t>
                </a:r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8F9A1C86-320F-8A9E-B9C9-687AAE739A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82" y="4873336"/>
                <a:ext cx="2545772" cy="1091045"/>
              </a:xfrm>
              <a:prstGeom prst="roundRect">
                <a:avLst/>
              </a:prstGeom>
              <a:blipFill>
                <a:blip r:embed="rId3"/>
                <a:stretch>
                  <a:fillRect l="-1190" r="-4048" b="-7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quals 11">
            <a:extLst>
              <a:ext uri="{FF2B5EF4-FFF2-40B4-BE49-F238E27FC236}">
                <a16:creationId xmlns:a16="http://schemas.microsoft.com/office/drawing/2014/main" id="{8B5F1EF4-46E3-78B9-FDBE-4CDBC31BC86B}"/>
              </a:ext>
            </a:extLst>
          </p:cNvPr>
          <p:cNvSpPr/>
          <p:nvPr/>
        </p:nvSpPr>
        <p:spPr>
          <a:xfrm>
            <a:off x="3138054" y="5047417"/>
            <a:ext cx="1059872" cy="789709"/>
          </a:xfrm>
          <a:prstGeom prst="mathEqual">
            <a:avLst>
              <a:gd name="adj1" fmla="val 14309"/>
              <a:gd name="adj2" fmla="val 22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4EFA140-CB06-091E-6166-7E8497345049}"/>
                  </a:ext>
                </a:extLst>
              </p:cNvPr>
              <p:cNvSpPr/>
              <p:nvPr/>
            </p:nvSpPr>
            <p:spPr>
              <a:xfrm>
                <a:off x="4457700" y="4862946"/>
                <a:ext cx="3106882" cy="110143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Previous Values of </a:t>
                </a:r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4EFA140-CB06-091E-6166-7E84973450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700" y="4862946"/>
                <a:ext cx="3106882" cy="1101436"/>
              </a:xfrm>
              <a:prstGeom prst="roundRect">
                <a:avLst/>
              </a:prstGeom>
              <a:blipFill>
                <a:blip r:embed="rId4"/>
                <a:stretch>
                  <a:fillRect r="-1563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lus Sign 13">
            <a:extLst>
              <a:ext uri="{FF2B5EF4-FFF2-40B4-BE49-F238E27FC236}">
                <a16:creationId xmlns:a16="http://schemas.microsoft.com/office/drawing/2014/main" id="{EDC75777-18F7-36E0-357B-6D668A710E85}"/>
              </a:ext>
            </a:extLst>
          </p:cNvPr>
          <p:cNvSpPr/>
          <p:nvPr/>
        </p:nvSpPr>
        <p:spPr>
          <a:xfrm>
            <a:off x="7651175" y="4980431"/>
            <a:ext cx="938644" cy="923679"/>
          </a:xfrm>
          <a:prstGeom prst="mathPlus">
            <a:avLst>
              <a:gd name="adj1" fmla="val 1303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902633B-372C-106D-50CE-B5810FD8377B}"/>
                  </a:ext>
                </a:extLst>
              </p:cNvPr>
              <p:cNvSpPr/>
              <p:nvPr/>
            </p:nvSpPr>
            <p:spPr>
              <a:xfrm>
                <a:off x="8693727" y="4873336"/>
                <a:ext cx="2545772" cy="103077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Effect of Input </a:t>
                </a:r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902633B-372C-106D-50CE-B5810FD837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727" y="4873336"/>
                <a:ext cx="2545772" cy="1030774"/>
              </a:xfrm>
              <a:prstGeom prst="roundRect">
                <a:avLst/>
              </a:prstGeom>
              <a:blipFill>
                <a:blip r:embed="rId5"/>
                <a:stretch>
                  <a:fillRect t="-581" r="-1667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BBA91FD-6060-FF09-0C49-29BED6406CC5}"/>
              </a:ext>
            </a:extLst>
          </p:cNvPr>
          <p:cNvSpPr/>
          <p:nvPr/>
        </p:nvSpPr>
        <p:spPr>
          <a:xfrm>
            <a:off x="4270664" y="4696691"/>
            <a:ext cx="7083136" cy="145650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844454-52D1-7882-8A00-DDD08B841282}"/>
                  </a:ext>
                </a:extLst>
              </p:cNvPr>
              <p:cNvSpPr txBox="1"/>
              <p:nvPr/>
            </p:nvSpPr>
            <p:spPr>
              <a:xfrm>
                <a:off x="5959188" y="3211380"/>
                <a:ext cx="43226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6">
                        <a:lumMod val="75000"/>
                      </a:schemeClr>
                    </a:solidFill>
                  </a:rPr>
                  <a:t>Parameters: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844454-52D1-7882-8A00-DDD08B841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188" y="3211380"/>
                <a:ext cx="4322618" cy="523220"/>
              </a:xfrm>
              <a:prstGeom prst="rect">
                <a:avLst/>
              </a:prstGeom>
              <a:blipFill>
                <a:blip r:embed="rId6"/>
                <a:stretch>
                  <a:fillRect l="-2962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row: Down 22">
            <a:extLst>
              <a:ext uri="{FF2B5EF4-FFF2-40B4-BE49-F238E27FC236}">
                <a16:creationId xmlns:a16="http://schemas.microsoft.com/office/drawing/2014/main" id="{D65EA24A-FC6F-744A-0404-FB314795683B}"/>
              </a:ext>
            </a:extLst>
          </p:cNvPr>
          <p:cNvSpPr/>
          <p:nvPr/>
        </p:nvSpPr>
        <p:spPr>
          <a:xfrm>
            <a:off x="6134100" y="3873913"/>
            <a:ext cx="3089564" cy="66883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Dictated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A7E9AC-EEFD-841B-DD55-1AB22E6A81AC}"/>
              </a:ext>
            </a:extLst>
          </p:cNvPr>
          <p:cNvSpPr txBox="1"/>
          <p:nvPr/>
        </p:nvSpPr>
        <p:spPr>
          <a:xfrm>
            <a:off x="7218218" y="6107263"/>
            <a:ext cx="221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Interaction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08B0F26-F7C4-A0C9-5ADE-6544E4017FFC}"/>
              </a:ext>
            </a:extLst>
          </p:cNvPr>
          <p:cNvSpPr/>
          <p:nvPr/>
        </p:nvSpPr>
        <p:spPr>
          <a:xfrm>
            <a:off x="311727" y="3096491"/>
            <a:ext cx="11450782" cy="3624984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731804-CA3C-DDD8-0279-87E5FCF37C47}"/>
              </a:ext>
            </a:extLst>
          </p:cNvPr>
          <p:cNvSpPr txBox="1"/>
          <p:nvPr/>
        </p:nvSpPr>
        <p:spPr>
          <a:xfrm>
            <a:off x="1101438" y="3175145"/>
            <a:ext cx="1891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Dynamics</a:t>
            </a:r>
          </a:p>
        </p:txBody>
      </p:sp>
    </p:spTree>
    <p:extLst>
      <p:ext uri="{BB962C8B-B14F-4D97-AF65-F5344CB8AC3E}">
        <p14:creationId xmlns:p14="http://schemas.microsoft.com/office/powerpoint/2010/main" val="356609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361C7F-55DE-CF6B-7326-C3EA11938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8167" y="643466"/>
            <a:ext cx="683566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00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331451-540E-C6FD-734C-FE35815B5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3321" y="643467"/>
            <a:ext cx="7165357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0127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1A65A2-BEE5-3D3D-C644-5F412B3C5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8039" y="643466"/>
            <a:ext cx="801592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38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324AD1-5C1C-6205-8C3E-D38A5C85D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356" y="643466"/>
            <a:ext cx="960528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28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F72E8D-3278-3502-86A8-39BCEC766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1765" y="643466"/>
            <a:ext cx="752847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31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D1254-6BD4-1C2A-6EB9-34A899165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FD91E1-767E-A9F4-34A2-DF1A32EE5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067" y="2019254"/>
            <a:ext cx="3076575" cy="600075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F13B3697-41C3-BD2D-1C30-F7B8CD92A445}"/>
              </a:ext>
            </a:extLst>
          </p:cNvPr>
          <p:cNvSpPr/>
          <p:nvPr/>
        </p:nvSpPr>
        <p:spPr>
          <a:xfrm>
            <a:off x="3453414" y="2924792"/>
            <a:ext cx="3355759" cy="1638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Discretize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0F1BF7-5DF0-C29F-3085-960150CE4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528" y="4765690"/>
            <a:ext cx="314325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01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2FE39-F97E-59B0-3C56-2BA53B3FF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Paradigm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0235FB1-545F-C015-E16E-4868E3485D88}"/>
              </a:ext>
            </a:extLst>
          </p:cNvPr>
          <p:cNvCxnSpPr/>
          <p:nvPr/>
        </p:nvCxnSpPr>
        <p:spPr>
          <a:xfrm>
            <a:off x="2238375" y="4032484"/>
            <a:ext cx="5210175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6ADBC4-4E2B-C9EE-B75E-644D7CF4CA0C}"/>
              </a:ext>
            </a:extLst>
          </p:cNvPr>
          <p:cNvCxnSpPr/>
          <p:nvPr/>
        </p:nvCxnSpPr>
        <p:spPr>
          <a:xfrm>
            <a:off x="2743200" y="3748399"/>
            <a:ext cx="0" cy="56817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0A0C5C-EA3C-FE60-F23E-52BB940E3E26}"/>
              </a:ext>
            </a:extLst>
          </p:cNvPr>
          <p:cNvCxnSpPr/>
          <p:nvPr/>
        </p:nvCxnSpPr>
        <p:spPr>
          <a:xfrm>
            <a:off x="3721223" y="3757277"/>
            <a:ext cx="0" cy="56817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4AD10B-F04B-D133-2531-2885C22E846A}"/>
              </a:ext>
            </a:extLst>
          </p:cNvPr>
          <p:cNvCxnSpPr/>
          <p:nvPr/>
        </p:nvCxnSpPr>
        <p:spPr>
          <a:xfrm>
            <a:off x="4717002" y="3757277"/>
            <a:ext cx="0" cy="56817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9EE530-7F9D-D9D9-C275-F7B69A84CF56}"/>
              </a:ext>
            </a:extLst>
          </p:cNvPr>
          <p:cNvCxnSpPr/>
          <p:nvPr/>
        </p:nvCxnSpPr>
        <p:spPr>
          <a:xfrm>
            <a:off x="5632881" y="3757277"/>
            <a:ext cx="0" cy="56817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E452DE-864C-9C74-F6CE-617880D06D28}"/>
              </a:ext>
            </a:extLst>
          </p:cNvPr>
          <p:cNvCxnSpPr/>
          <p:nvPr/>
        </p:nvCxnSpPr>
        <p:spPr>
          <a:xfrm>
            <a:off x="6602026" y="3786684"/>
            <a:ext cx="0" cy="56817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82C214D-233A-077D-1FE7-1E1F7C46D914}"/>
              </a:ext>
            </a:extLst>
          </p:cNvPr>
          <p:cNvSpPr/>
          <p:nvPr/>
        </p:nvSpPr>
        <p:spPr>
          <a:xfrm>
            <a:off x="2920753" y="3418630"/>
            <a:ext cx="541538" cy="2914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3339D7-B667-40B1-1BA6-F27332C61EEA}"/>
              </a:ext>
            </a:extLst>
          </p:cNvPr>
          <p:cNvSpPr txBox="1"/>
          <p:nvPr/>
        </p:nvSpPr>
        <p:spPr>
          <a:xfrm>
            <a:off x="736847" y="1986122"/>
            <a:ext cx="8531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controller input is computed within a control period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BF571A25-A112-546B-2CE2-267D6B00D0C4}"/>
              </a:ext>
            </a:extLst>
          </p:cNvPr>
          <p:cNvSpPr/>
          <p:nvPr/>
        </p:nvSpPr>
        <p:spPr>
          <a:xfrm>
            <a:off x="3080551" y="2599976"/>
            <a:ext cx="213065" cy="7469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5448C3-D956-2FEE-19E4-D4C402130E8C}"/>
              </a:ext>
            </a:extLst>
          </p:cNvPr>
          <p:cNvSpPr txBox="1"/>
          <p:nvPr/>
        </p:nvSpPr>
        <p:spPr>
          <a:xfrm>
            <a:off x="4379652" y="3209877"/>
            <a:ext cx="8531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Applied at the beginning of the next control period</a:t>
            </a:r>
          </a:p>
        </p:txBody>
      </p:sp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38508460-98E0-CDA1-B8ED-C68FEAB18E65}"/>
              </a:ext>
            </a:extLst>
          </p:cNvPr>
          <p:cNvSpPr/>
          <p:nvPr/>
        </p:nvSpPr>
        <p:spPr>
          <a:xfrm rot="20545103" flipH="1">
            <a:off x="3428862" y="2959794"/>
            <a:ext cx="1286060" cy="568156"/>
          </a:xfrm>
          <a:prstGeom prst="curvedDownArrow">
            <a:avLst>
              <a:gd name="adj1" fmla="val 25000"/>
              <a:gd name="adj2" fmla="val 56300"/>
              <a:gd name="adj3" fmla="val 39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2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E6466-34A8-000D-8C9E-1685AEA1B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 Loop Controller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F2F027-D6AF-EB12-E8FE-F2B37FC19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153" y="2269123"/>
            <a:ext cx="3781425" cy="561975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59C91056-3F24-91AC-E7FD-C64C78E41D03}"/>
              </a:ext>
            </a:extLst>
          </p:cNvPr>
          <p:cNvSpPr/>
          <p:nvPr/>
        </p:nvSpPr>
        <p:spPr>
          <a:xfrm>
            <a:off x="3237389" y="3095624"/>
            <a:ext cx="3994951" cy="13494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Augmented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50F5CA-3EC7-DC6A-9147-02F44ADB8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926" y="5045103"/>
            <a:ext cx="6524625" cy="1609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AE4C75-D780-90D5-C758-5795468A98A5}"/>
                  </a:ext>
                </a:extLst>
              </p:cNvPr>
              <p:cNvSpPr txBox="1"/>
              <p:nvPr/>
            </p:nvSpPr>
            <p:spPr>
              <a:xfrm>
                <a:off x="7622728" y="2905780"/>
                <a:ext cx="46728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: Number of states variables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AE4C75-D780-90D5-C758-5795468A9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728" y="2905780"/>
                <a:ext cx="4672845" cy="523220"/>
              </a:xfrm>
              <a:prstGeom prst="rect">
                <a:avLst/>
              </a:prstGeom>
              <a:blipFill>
                <a:blip r:embed="rId5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69B01E-8298-33E5-6132-1D31136BC35F}"/>
                  </a:ext>
                </a:extLst>
              </p:cNvPr>
              <p:cNvSpPr txBox="1"/>
              <p:nvPr/>
            </p:nvSpPr>
            <p:spPr>
              <a:xfrm>
                <a:off x="7622728" y="3429000"/>
                <a:ext cx="34192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800" dirty="0"/>
                  <a:t>: Identity matrix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69B01E-8298-33E5-6132-1D31136BC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728" y="3429000"/>
                <a:ext cx="3419290" cy="523220"/>
              </a:xfrm>
              <a:prstGeom prst="rect">
                <a:avLst/>
              </a:prstGeom>
              <a:blipFill>
                <a:blip r:embed="rId6"/>
                <a:stretch>
                  <a:fillRect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3483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BEAA5-0D7B-BDB0-7C9B-9B45AC613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301FA2-7DEF-684C-5736-1449D067D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739" y="1946795"/>
            <a:ext cx="6524625" cy="16097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011AE1-F16D-D639-5D83-274405C44850}"/>
              </a:ext>
            </a:extLst>
          </p:cNvPr>
          <p:cNvSpPr txBox="1"/>
          <p:nvPr/>
        </p:nvSpPr>
        <p:spPr>
          <a:xfrm>
            <a:off x="1349406" y="4580878"/>
            <a:ext cx="1162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Stable</a:t>
            </a: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CE81C112-8200-D87E-7639-6DFDC6E53384}"/>
              </a:ext>
            </a:extLst>
          </p:cNvPr>
          <p:cNvSpPr/>
          <p:nvPr/>
        </p:nvSpPr>
        <p:spPr>
          <a:xfrm>
            <a:off x="2681056" y="4580878"/>
            <a:ext cx="1171853" cy="5592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591A23-31CB-DAAF-5E7C-6028E1EE1C37}"/>
                  </a:ext>
                </a:extLst>
              </p:cNvPr>
              <p:cNvSpPr txBox="1"/>
              <p:nvPr/>
            </p:nvSpPr>
            <p:spPr>
              <a:xfrm>
                <a:off x="4089645" y="4383471"/>
                <a:ext cx="761112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Magnitude of the eigenvalues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are strictly less than 1.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591A23-31CB-DAAF-5E7C-6028E1EE1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645" y="4383471"/>
                <a:ext cx="7611124" cy="954107"/>
              </a:xfrm>
              <a:prstGeom prst="rect">
                <a:avLst/>
              </a:prstGeom>
              <a:blipFill>
                <a:blip r:embed="rId4"/>
                <a:stretch>
                  <a:fillRect l="-1683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949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962D-8DEC-43ED-9D0E-60304265E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Eigenvalues of 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DF4126-71AB-414B-B1BF-1DBC16A7E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01" y="2876521"/>
            <a:ext cx="11608397" cy="11049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238CF8-7783-4A59-A312-56148123C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483" y="5094189"/>
            <a:ext cx="997001" cy="3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17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1EC6-660D-4EA9-9D73-9211D1D7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Uncertainties with an Example: Anesthesia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B2A38-E0FD-40C5-87E2-E67ECA507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268E-DA18-874E-8CBA-6F80F366F288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0C54F1-2BEF-4D93-B0A8-1C945ADF70D5}"/>
              </a:ext>
            </a:extLst>
          </p:cNvPr>
          <p:cNvSpPr txBox="1"/>
          <p:nvPr/>
        </p:nvSpPr>
        <p:spPr>
          <a:xfrm>
            <a:off x="385608" y="2025118"/>
            <a:ext cx="3988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Obtain a dynamical model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AE040B8-E35F-F159-6ACD-0CBD23B41D4C}"/>
              </a:ext>
            </a:extLst>
          </p:cNvPr>
          <p:cNvSpPr/>
          <p:nvPr/>
        </p:nvSpPr>
        <p:spPr>
          <a:xfrm>
            <a:off x="4374573" y="1558475"/>
            <a:ext cx="1922318" cy="1456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modeling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6F0AB-EDAA-92F2-885B-19DA71B587EB}"/>
              </a:ext>
            </a:extLst>
          </p:cNvPr>
          <p:cNvSpPr txBox="1"/>
          <p:nvPr/>
        </p:nvSpPr>
        <p:spPr>
          <a:xfrm>
            <a:off x="6447913" y="2025118"/>
            <a:ext cx="544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The evolution of the state variables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BB945D7-ABFD-87A9-B774-0E583E7CD0F0}"/>
              </a:ext>
            </a:extLst>
          </p:cNvPr>
          <p:cNvSpPr/>
          <p:nvPr/>
        </p:nvSpPr>
        <p:spPr>
          <a:xfrm>
            <a:off x="1111827" y="4343401"/>
            <a:ext cx="3730337" cy="20129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Dynamics</a:t>
            </a:r>
          </a:p>
        </p:txBody>
      </p:sp>
    </p:spTree>
    <p:extLst>
      <p:ext uri="{BB962C8B-B14F-4D97-AF65-F5344CB8AC3E}">
        <p14:creationId xmlns:p14="http://schemas.microsoft.com/office/powerpoint/2010/main" val="2354598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02ECF8-C107-4ABB-974A-58D340AE2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318" y="1396981"/>
            <a:ext cx="7335748" cy="442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60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6259B0-A474-4218-AB41-5545A3917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244" y="2065106"/>
            <a:ext cx="8299228" cy="313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03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92F11C-97BA-41B5-9BCF-6035F89B7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61" y="1945105"/>
            <a:ext cx="11388163" cy="327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19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1EC6-660D-4EA9-9D73-9211D1D7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Uncertainties with an Example: Anesthesia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B2A38-E0FD-40C5-87E2-E67ECA507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268E-DA18-874E-8CBA-6F80F366F288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0C54F1-2BEF-4D93-B0A8-1C945ADF70D5}"/>
              </a:ext>
            </a:extLst>
          </p:cNvPr>
          <p:cNvSpPr txBox="1"/>
          <p:nvPr/>
        </p:nvSpPr>
        <p:spPr>
          <a:xfrm>
            <a:off x="184775" y="1731142"/>
            <a:ext cx="3988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Given the rate of change of the concentration levels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AE040B8-E35F-F159-6ACD-0CBD23B41D4C}"/>
              </a:ext>
            </a:extLst>
          </p:cNvPr>
          <p:cNvSpPr/>
          <p:nvPr/>
        </p:nvSpPr>
        <p:spPr>
          <a:xfrm>
            <a:off x="3997661" y="1731142"/>
            <a:ext cx="2052687" cy="1456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Compute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06F0AB-EDAA-92F2-885B-19DA71B587EB}"/>
                  </a:ext>
                </a:extLst>
              </p:cNvPr>
              <p:cNvSpPr txBox="1"/>
              <p:nvPr/>
            </p:nvSpPr>
            <p:spPr>
              <a:xfrm>
                <a:off x="6096000" y="2158878"/>
                <a:ext cx="54496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/>
                    </a:solidFill>
                  </a:rPr>
                  <a:t>Concentration levels after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06F0AB-EDAA-92F2-885B-19DA71B58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158878"/>
                <a:ext cx="5449677" cy="523220"/>
              </a:xfrm>
              <a:prstGeom prst="rect">
                <a:avLst/>
              </a:prstGeom>
              <a:blipFill>
                <a:blip r:embed="rId3"/>
                <a:stretch>
                  <a:fillRect l="-223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F22607E-6130-2BE5-6FC6-90BA287B5E75}"/>
              </a:ext>
            </a:extLst>
          </p:cNvPr>
          <p:cNvSpPr txBox="1"/>
          <p:nvPr/>
        </p:nvSpPr>
        <p:spPr>
          <a:xfrm>
            <a:off x="7517824" y="3004594"/>
            <a:ext cx="2904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Reachable Sets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0B2458-84C4-B143-059B-4FEAC3964215}"/>
              </a:ext>
            </a:extLst>
          </p:cNvPr>
          <p:cNvSpPr/>
          <p:nvPr/>
        </p:nvSpPr>
        <p:spPr>
          <a:xfrm>
            <a:off x="1111827" y="4343401"/>
            <a:ext cx="3730337" cy="20129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Dynamics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4AD7A44A-7636-3D8E-40F6-246B10237298}"/>
              </a:ext>
            </a:extLst>
          </p:cNvPr>
          <p:cNvCxnSpPr/>
          <p:nvPr/>
        </p:nvCxnSpPr>
        <p:spPr>
          <a:xfrm rot="16200000" flipV="1">
            <a:off x="1706116" y="3108889"/>
            <a:ext cx="1388369" cy="935182"/>
          </a:xfrm>
          <a:prstGeom prst="curvedConnector3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85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1EC6-660D-4EA9-9D73-9211D1D7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Uncertainties with an Example: Anesthesia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B2A38-E0FD-40C5-87E2-E67ECA507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268E-DA18-874E-8CBA-6F80F366F288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D0D134D-EF42-127F-2D20-AF775A9CA921}"/>
                  </a:ext>
                </a:extLst>
              </p:cNvPr>
              <p:cNvSpPr/>
              <p:nvPr/>
            </p:nvSpPr>
            <p:spPr>
              <a:xfrm>
                <a:off x="505691" y="3290888"/>
                <a:ext cx="1333500" cy="595312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D0D134D-EF42-127F-2D20-AF775A9CA9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91" y="3290888"/>
                <a:ext cx="1333500" cy="595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5F296D9-8A03-BDC3-1FCE-254C7C336D12}"/>
                  </a:ext>
                </a:extLst>
              </p:cNvPr>
              <p:cNvSpPr/>
              <p:nvPr/>
            </p:nvSpPr>
            <p:spPr>
              <a:xfrm>
                <a:off x="505692" y="3927764"/>
                <a:ext cx="751608" cy="595312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5F296D9-8A03-BDC3-1FCE-254C7C336D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92" y="3927764"/>
                <a:ext cx="751608" cy="5953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589B2B0-6FC6-A5CD-A3BA-54E5E938A932}"/>
                  </a:ext>
                </a:extLst>
              </p:cNvPr>
              <p:cNvSpPr/>
              <p:nvPr/>
            </p:nvSpPr>
            <p:spPr>
              <a:xfrm>
                <a:off x="904875" y="4564640"/>
                <a:ext cx="934315" cy="595312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589B2B0-6FC6-A5CD-A3BA-54E5E938A9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75" y="4564640"/>
                <a:ext cx="934315" cy="5953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3FA87A7-3715-917D-8752-9EE900E8B023}"/>
                  </a:ext>
                </a:extLst>
              </p:cNvPr>
              <p:cNvSpPr/>
              <p:nvPr/>
            </p:nvSpPr>
            <p:spPr>
              <a:xfrm>
                <a:off x="657225" y="5201516"/>
                <a:ext cx="751605" cy="595312"/>
              </a:xfrm>
              <a:prstGeom prst="rect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3FA87A7-3715-917D-8752-9EE900E8B0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5" y="5201516"/>
                <a:ext cx="751605" cy="5953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8CF60F-F648-DD91-3801-CAC5E04A0B11}"/>
                  </a:ext>
                </a:extLst>
              </p:cNvPr>
              <p:cNvSpPr/>
              <p:nvPr/>
            </p:nvSpPr>
            <p:spPr>
              <a:xfrm>
                <a:off x="505691" y="5838392"/>
                <a:ext cx="656357" cy="5953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8CF60F-F648-DD91-3801-CAC5E04A0B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91" y="5838392"/>
                <a:ext cx="656357" cy="5953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B7CB23-E042-64E9-A9FD-69D62CDFD880}"/>
                  </a:ext>
                </a:extLst>
              </p:cNvPr>
              <p:cNvSpPr txBox="1"/>
              <p:nvPr/>
            </p:nvSpPr>
            <p:spPr>
              <a:xfrm>
                <a:off x="1953491" y="3239869"/>
                <a:ext cx="76373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Initial concentration level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3600" dirty="0"/>
                  <a:t>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[2.1,2.2]</m:t>
                    </m:r>
                  </m:oMath>
                </a14:m>
                <a:r>
                  <a:rPr lang="en-US" sz="3600" dirty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B7CB23-E042-64E9-A9FD-69D62CDFD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491" y="3239869"/>
                <a:ext cx="7637318" cy="646331"/>
              </a:xfrm>
              <a:prstGeom prst="rect">
                <a:avLst/>
              </a:prstGeom>
              <a:blipFill>
                <a:blip r:embed="rId8"/>
                <a:stretch>
                  <a:fillRect l="-1596" t="-14953" b="-3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B75336-A452-241D-3BDE-19F91448A33D}"/>
                  </a:ext>
                </a:extLst>
              </p:cNvPr>
              <p:cNvSpPr txBox="1"/>
              <p:nvPr/>
            </p:nvSpPr>
            <p:spPr>
              <a:xfrm>
                <a:off x="1953491" y="3876745"/>
                <a:ext cx="76373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Initial concentration level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3600" dirty="0"/>
                  <a:t>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[2.1,2.15]</m:t>
                    </m:r>
                  </m:oMath>
                </a14:m>
                <a:r>
                  <a:rPr lang="en-US" sz="3600" dirty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B75336-A452-241D-3BDE-19F91448A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491" y="3876745"/>
                <a:ext cx="7637318" cy="646331"/>
              </a:xfrm>
              <a:prstGeom prst="rect">
                <a:avLst/>
              </a:prstGeom>
              <a:blipFill>
                <a:blip r:embed="rId9"/>
                <a:stretch>
                  <a:fillRect l="-1596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FD26071-436C-E7CD-2151-29A8D26B571D}"/>
                  </a:ext>
                </a:extLst>
              </p:cNvPr>
              <p:cNvSpPr txBox="1"/>
              <p:nvPr/>
            </p:nvSpPr>
            <p:spPr>
              <a:xfrm>
                <a:off x="1953491" y="4668172"/>
                <a:ext cx="76373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Initial concentration level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FD26071-436C-E7CD-2151-29A8D26B5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491" y="4668172"/>
                <a:ext cx="7637318" cy="523220"/>
              </a:xfrm>
              <a:prstGeom prst="rect">
                <a:avLst/>
              </a:prstGeom>
              <a:blipFill>
                <a:blip r:embed="rId10"/>
                <a:stretch>
                  <a:fillRect l="-1596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BC8F1B4-8728-D9BC-8DF1-E93D277BB670}"/>
                  </a:ext>
                </a:extLst>
              </p:cNvPr>
              <p:cNvSpPr txBox="1"/>
              <p:nvPr/>
            </p:nvSpPr>
            <p:spPr>
              <a:xfrm>
                <a:off x="1953491" y="5201516"/>
                <a:ext cx="7637318" cy="56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Initial concentration level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BC8F1B4-8728-D9BC-8DF1-E93D277BB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491" y="5201516"/>
                <a:ext cx="7637318" cy="561820"/>
              </a:xfrm>
              <a:prstGeom prst="rect">
                <a:avLst/>
              </a:prstGeom>
              <a:blipFill>
                <a:blip r:embed="rId11"/>
                <a:stretch>
                  <a:fillRect l="-1596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E5611DB-A50A-7290-643F-C46033523FC1}"/>
                  </a:ext>
                </a:extLst>
              </p:cNvPr>
              <p:cNvSpPr txBox="1"/>
              <p:nvPr/>
            </p:nvSpPr>
            <p:spPr>
              <a:xfrm>
                <a:off x="1953491" y="5812882"/>
                <a:ext cx="76373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Injected drug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E5611DB-A50A-7290-643F-C46033523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491" y="5812882"/>
                <a:ext cx="7637318" cy="523220"/>
              </a:xfrm>
              <a:prstGeom prst="rect">
                <a:avLst/>
              </a:prstGeom>
              <a:blipFill>
                <a:blip r:embed="rId12"/>
                <a:stretch>
                  <a:fillRect l="-1596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4ED0BA0-BBD2-A9FF-D7E1-51536C21016E}"/>
              </a:ext>
            </a:extLst>
          </p:cNvPr>
          <p:cNvCxnSpPr>
            <a:cxnSpLocks/>
          </p:cNvCxnSpPr>
          <p:nvPr/>
        </p:nvCxnSpPr>
        <p:spPr>
          <a:xfrm flipV="1">
            <a:off x="249382" y="2763982"/>
            <a:ext cx="0" cy="3957493"/>
          </a:xfrm>
          <a:prstGeom prst="straightConnector1">
            <a:avLst/>
          </a:prstGeom>
          <a:ln w="698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F9C9755-58AD-6101-9076-4749C418C796}"/>
              </a:ext>
            </a:extLst>
          </p:cNvPr>
          <p:cNvCxnSpPr>
            <a:cxnSpLocks/>
          </p:cNvCxnSpPr>
          <p:nvPr/>
        </p:nvCxnSpPr>
        <p:spPr>
          <a:xfrm>
            <a:off x="235528" y="6721475"/>
            <a:ext cx="2227118" cy="0"/>
          </a:xfrm>
          <a:prstGeom prst="straightConnector1">
            <a:avLst/>
          </a:prstGeom>
          <a:ln w="698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74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1EC6-660D-4EA9-9D73-9211D1D7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Uncertainties with an Example: Anesthesia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B2A38-E0FD-40C5-87E2-E67ECA507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268E-DA18-874E-8CBA-6F80F366F288}" type="slidenum">
              <a:rPr lang="en-US" smtClean="0"/>
              <a:t>6</a:t>
            </a:fld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33DF8BB-48FB-FB19-E4A3-2A3511811CEE}"/>
              </a:ext>
            </a:extLst>
          </p:cNvPr>
          <p:cNvSpPr/>
          <p:nvPr/>
        </p:nvSpPr>
        <p:spPr>
          <a:xfrm>
            <a:off x="2369128" y="4175039"/>
            <a:ext cx="6016336" cy="944025"/>
          </a:xfrm>
          <a:custGeom>
            <a:avLst/>
            <a:gdLst>
              <a:gd name="connsiteX0" fmla="*/ 0 w 6068291"/>
              <a:gd name="connsiteY0" fmla="*/ 718429 h 944025"/>
              <a:gd name="connsiteX1" fmla="*/ 2015837 w 6068291"/>
              <a:gd name="connsiteY1" fmla="*/ 1456 h 944025"/>
              <a:gd name="connsiteX2" fmla="*/ 4623955 w 6068291"/>
              <a:gd name="connsiteY2" fmla="*/ 884684 h 944025"/>
              <a:gd name="connsiteX3" fmla="*/ 6068291 w 6068291"/>
              <a:gd name="connsiteY3" fmla="*/ 791166 h 94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8291" h="944025">
                <a:moveTo>
                  <a:pt x="0" y="718429"/>
                </a:moveTo>
                <a:cubicBezTo>
                  <a:pt x="622589" y="346088"/>
                  <a:pt x="1245178" y="-26253"/>
                  <a:pt x="2015837" y="1456"/>
                </a:cubicBezTo>
                <a:cubicBezTo>
                  <a:pt x="2786496" y="29165"/>
                  <a:pt x="3948546" y="753066"/>
                  <a:pt x="4623955" y="884684"/>
                </a:cubicBezTo>
                <a:cubicBezTo>
                  <a:pt x="5299364" y="1016302"/>
                  <a:pt x="5683827" y="903734"/>
                  <a:pt x="6068291" y="791166"/>
                </a:cubicBezTo>
              </a:path>
            </a:pathLst>
          </a:custGeom>
          <a:noFill/>
          <a:ln w="76200">
            <a:headEnd type="diamond" w="lg" len="lg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B996EE-B2F4-0BB7-ECF5-E874E9F1A717}"/>
                  </a:ext>
                </a:extLst>
              </p:cNvPr>
              <p:cNvSpPr txBox="1"/>
              <p:nvPr/>
            </p:nvSpPr>
            <p:spPr>
              <a:xfrm>
                <a:off x="2878283" y="3362980"/>
                <a:ext cx="25561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After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B996EE-B2F4-0BB7-ECF5-E874E9F1A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283" y="3362980"/>
                <a:ext cx="2556162" cy="523220"/>
              </a:xfrm>
              <a:prstGeom prst="rect">
                <a:avLst/>
              </a:prstGeom>
              <a:blipFill>
                <a:blip r:embed="rId8"/>
                <a:stretch>
                  <a:fillRect l="-4773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471586-C537-ED46-BAF7-C625DD85C187}"/>
                  </a:ext>
                </a:extLst>
              </p:cNvPr>
              <p:cNvSpPr txBox="1"/>
              <p:nvPr/>
            </p:nvSpPr>
            <p:spPr>
              <a:xfrm>
                <a:off x="6463147" y="1547868"/>
                <a:ext cx="548640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/>
                    </a:solidFill>
                  </a:rPr>
                  <a:t>Using the dynamics, compute the concentration levels after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471586-C537-ED46-BAF7-C625DD85C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147" y="1547868"/>
                <a:ext cx="5486401" cy="954107"/>
              </a:xfrm>
              <a:prstGeom prst="rect">
                <a:avLst/>
              </a:prstGeom>
              <a:blipFill>
                <a:blip r:embed="rId9"/>
                <a:stretch>
                  <a:fillRect l="-2222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52D476C-B60E-E686-E1A4-36C6B709B831}"/>
                  </a:ext>
                </a:extLst>
              </p:cNvPr>
              <p:cNvSpPr/>
              <p:nvPr/>
            </p:nvSpPr>
            <p:spPr>
              <a:xfrm>
                <a:off x="8866908" y="3290888"/>
                <a:ext cx="2376055" cy="595312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52D476C-B60E-E686-E1A4-36C6B709B8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908" y="3290888"/>
                <a:ext cx="2376055" cy="5953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88F3A2B-AFF4-4A14-3F35-1C358FB50060}"/>
                  </a:ext>
                </a:extLst>
              </p:cNvPr>
              <p:cNvSpPr/>
              <p:nvPr/>
            </p:nvSpPr>
            <p:spPr>
              <a:xfrm>
                <a:off x="9156121" y="3927764"/>
                <a:ext cx="1712769" cy="595312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88F3A2B-AFF4-4A14-3F35-1C358FB500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121" y="3927764"/>
                <a:ext cx="1712769" cy="5953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20D2284-EFA4-6F0B-80F6-67B546DDEE29}"/>
                  </a:ext>
                </a:extLst>
              </p:cNvPr>
              <p:cNvSpPr/>
              <p:nvPr/>
            </p:nvSpPr>
            <p:spPr>
              <a:xfrm>
                <a:off x="8866907" y="4564640"/>
                <a:ext cx="2819401" cy="595312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20D2284-EFA4-6F0B-80F6-67B546DD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907" y="4564640"/>
                <a:ext cx="2819401" cy="59531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616BA0C-8600-1735-180B-B301954D1254}"/>
                  </a:ext>
                </a:extLst>
              </p:cNvPr>
              <p:cNvSpPr/>
              <p:nvPr/>
            </p:nvSpPr>
            <p:spPr>
              <a:xfrm>
                <a:off x="9156121" y="5201516"/>
                <a:ext cx="881497" cy="595312"/>
              </a:xfrm>
              <a:prstGeom prst="rect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616BA0C-8600-1735-180B-B301954D12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121" y="5201516"/>
                <a:ext cx="881497" cy="59531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39000199-3C6C-A22F-5712-9A3EAC3AAAD3}"/>
              </a:ext>
            </a:extLst>
          </p:cNvPr>
          <p:cNvSpPr txBox="1"/>
          <p:nvPr/>
        </p:nvSpPr>
        <p:spPr>
          <a:xfrm>
            <a:off x="242452" y="2347574"/>
            <a:ext cx="246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Initial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4F19B40-A4B5-8645-2E09-F797CD22DE15}"/>
                  </a:ext>
                </a:extLst>
              </p:cNvPr>
              <p:cNvSpPr txBox="1"/>
              <p:nvPr/>
            </p:nvSpPr>
            <p:spPr>
              <a:xfrm>
                <a:off x="3960673" y="5159952"/>
                <a:ext cx="46499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1"/>
                    </a:solidFill>
                  </a:rPr>
                  <a:t>Reachable Set at time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4F19B40-A4B5-8645-2E09-F797CD22D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673" y="5159952"/>
                <a:ext cx="4649927" cy="523220"/>
              </a:xfrm>
              <a:prstGeom prst="rect">
                <a:avLst/>
              </a:prstGeom>
              <a:blipFill>
                <a:blip r:embed="rId15"/>
                <a:stretch>
                  <a:fillRect l="-275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FC2B0CF-F463-7EFE-EFAF-28294A6015C8}"/>
              </a:ext>
            </a:extLst>
          </p:cNvPr>
          <p:cNvCxnSpPr>
            <a:cxnSpLocks/>
          </p:cNvCxnSpPr>
          <p:nvPr/>
        </p:nvCxnSpPr>
        <p:spPr>
          <a:xfrm flipV="1">
            <a:off x="8655626" y="2763982"/>
            <a:ext cx="0" cy="3957493"/>
          </a:xfrm>
          <a:prstGeom prst="straightConnector1">
            <a:avLst/>
          </a:prstGeom>
          <a:ln w="698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9D61FC9-BD7D-B556-BDC7-B1E7066786DC}"/>
              </a:ext>
            </a:extLst>
          </p:cNvPr>
          <p:cNvCxnSpPr>
            <a:cxnSpLocks/>
          </p:cNvCxnSpPr>
          <p:nvPr/>
        </p:nvCxnSpPr>
        <p:spPr>
          <a:xfrm>
            <a:off x="8641772" y="6721475"/>
            <a:ext cx="3432464" cy="0"/>
          </a:xfrm>
          <a:prstGeom prst="straightConnector1">
            <a:avLst/>
          </a:prstGeom>
          <a:ln w="698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4DBFD8F-2A9F-5864-0F5F-27E39BD76697}"/>
                  </a:ext>
                </a:extLst>
              </p:cNvPr>
              <p:cNvSpPr/>
              <p:nvPr/>
            </p:nvSpPr>
            <p:spPr>
              <a:xfrm>
                <a:off x="505691" y="3290888"/>
                <a:ext cx="1333500" cy="595312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4DBFD8F-2A9F-5864-0F5F-27E39BD766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91" y="3290888"/>
                <a:ext cx="1333500" cy="59531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56109F1-4093-37D2-25A7-5DC9281D4D0D}"/>
                  </a:ext>
                </a:extLst>
              </p:cNvPr>
              <p:cNvSpPr/>
              <p:nvPr/>
            </p:nvSpPr>
            <p:spPr>
              <a:xfrm>
                <a:off x="505692" y="3927764"/>
                <a:ext cx="751608" cy="595312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56109F1-4093-37D2-25A7-5DC9281D4D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92" y="3927764"/>
                <a:ext cx="751608" cy="59531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AC3B1E0-92C0-3C7A-25EA-35D285A6E742}"/>
                  </a:ext>
                </a:extLst>
              </p:cNvPr>
              <p:cNvSpPr/>
              <p:nvPr/>
            </p:nvSpPr>
            <p:spPr>
              <a:xfrm>
                <a:off x="904875" y="4564640"/>
                <a:ext cx="934315" cy="595312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AC3B1E0-92C0-3C7A-25EA-35D285A6E7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75" y="4564640"/>
                <a:ext cx="934315" cy="59531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53FB5E0-E046-049C-639E-98B46E7E84DF}"/>
                  </a:ext>
                </a:extLst>
              </p:cNvPr>
              <p:cNvSpPr/>
              <p:nvPr/>
            </p:nvSpPr>
            <p:spPr>
              <a:xfrm>
                <a:off x="657225" y="5201516"/>
                <a:ext cx="751605" cy="595312"/>
              </a:xfrm>
              <a:prstGeom prst="rect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53FB5E0-E046-049C-639E-98B46E7E84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5" y="5201516"/>
                <a:ext cx="751605" cy="59531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7B7A11-4356-FAFA-ED07-D1D809CEC000}"/>
                  </a:ext>
                </a:extLst>
              </p:cNvPr>
              <p:cNvSpPr/>
              <p:nvPr/>
            </p:nvSpPr>
            <p:spPr>
              <a:xfrm>
                <a:off x="505691" y="5838392"/>
                <a:ext cx="656357" cy="5953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7B7A11-4356-FAFA-ED07-D1D809CEC0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91" y="5838392"/>
                <a:ext cx="656357" cy="59531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EDB7D27-393A-80E7-DB60-934E2569F8D2}"/>
              </a:ext>
            </a:extLst>
          </p:cNvPr>
          <p:cNvCxnSpPr>
            <a:cxnSpLocks/>
          </p:cNvCxnSpPr>
          <p:nvPr/>
        </p:nvCxnSpPr>
        <p:spPr>
          <a:xfrm flipV="1">
            <a:off x="249382" y="2763982"/>
            <a:ext cx="0" cy="3957493"/>
          </a:xfrm>
          <a:prstGeom prst="straightConnector1">
            <a:avLst/>
          </a:prstGeom>
          <a:ln w="698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CCDA302-933F-814E-4914-D4DEFD345765}"/>
              </a:ext>
            </a:extLst>
          </p:cNvPr>
          <p:cNvCxnSpPr>
            <a:cxnSpLocks/>
          </p:cNvCxnSpPr>
          <p:nvPr/>
        </p:nvCxnSpPr>
        <p:spPr>
          <a:xfrm>
            <a:off x="235528" y="6721475"/>
            <a:ext cx="2227118" cy="0"/>
          </a:xfrm>
          <a:prstGeom prst="straightConnector1">
            <a:avLst/>
          </a:prstGeom>
          <a:ln w="698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B04A26C-F4C4-A170-8E11-007237D826C6}"/>
                  </a:ext>
                </a:extLst>
              </p:cNvPr>
              <p:cNvSpPr/>
              <p:nvPr/>
            </p:nvSpPr>
            <p:spPr>
              <a:xfrm>
                <a:off x="8947439" y="5828508"/>
                <a:ext cx="656357" cy="5953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B04A26C-F4C4-A170-8E11-007237D826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7439" y="5828508"/>
                <a:ext cx="656357" cy="59531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927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/>
      <p:bldP spid="8" grpId="0"/>
      <p:bldP spid="9" grpId="0" animBg="1"/>
      <p:bldP spid="10" grpId="0" animBg="1"/>
      <p:bldP spid="13" grpId="0" animBg="1"/>
      <p:bldP spid="14" grpId="0" animBg="1"/>
      <p:bldP spid="24" grpId="0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1EC6-660D-4EA9-9D73-9211D1D7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Uncertainties with an Example: Anesthesia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9CE2B-94AA-F72C-B15C-9918EE1F901C}"/>
              </a:ext>
            </a:extLst>
          </p:cNvPr>
          <p:cNvSpPr txBox="1"/>
          <p:nvPr/>
        </p:nvSpPr>
        <p:spPr>
          <a:xfrm>
            <a:off x="838199" y="2078182"/>
            <a:ext cx="7058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Reachable sets are a tool for safety verification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30D02B-71AE-A355-5B62-D717B64B3F42}"/>
              </a:ext>
            </a:extLst>
          </p:cNvPr>
          <p:cNvSpPr txBox="1"/>
          <p:nvPr/>
        </p:nvSpPr>
        <p:spPr>
          <a:xfrm>
            <a:off x="838199" y="2937164"/>
            <a:ext cx="7058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Check if concentration levels are safe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DF578AB-4EEF-220C-01B7-190C2D535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63E268E-DA18-874E-8CBA-6F80F366F288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A307577-A550-16E9-0611-D9A6E15EDB6D}"/>
                  </a:ext>
                </a:extLst>
              </p:cNvPr>
              <p:cNvSpPr/>
              <p:nvPr/>
            </p:nvSpPr>
            <p:spPr>
              <a:xfrm>
                <a:off x="8866908" y="3290888"/>
                <a:ext cx="2376055" cy="595312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A307577-A550-16E9-0611-D9A6E15EDB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908" y="3290888"/>
                <a:ext cx="2376055" cy="595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CC974B7-F3E3-E8CE-0F66-921179550DBE}"/>
                  </a:ext>
                </a:extLst>
              </p:cNvPr>
              <p:cNvSpPr/>
              <p:nvPr/>
            </p:nvSpPr>
            <p:spPr>
              <a:xfrm>
                <a:off x="9156121" y="3927764"/>
                <a:ext cx="1712769" cy="595312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CC974B7-F3E3-E8CE-0F66-921179550D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121" y="3927764"/>
                <a:ext cx="1712769" cy="5953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1F3409D-84DF-528C-5BD8-4162C9EB29B7}"/>
                  </a:ext>
                </a:extLst>
              </p:cNvPr>
              <p:cNvSpPr/>
              <p:nvPr/>
            </p:nvSpPr>
            <p:spPr>
              <a:xfrm>
                <a:off x="8866907" y="4564640"/>
                <a:ext cx="2819401" cy="595312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1F3409D-84DF-528C-5BD8-4162C9EB2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907" y="4564640"/>
                <a:ext cx="2819401" cy="5953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0A42447-FC19-49DD-DB38-8216D5803B8B}"/>
                  </a:ext>
                </a:extLst>
              </p:cNvPr>
              <p:cNvSpPr/>
              <p:nvPr/>
            </p:nvSpPr>
            <p:spPr>
              <a:xfrm>
                <a:off x="9156121" y="5201516"/>
                <a:ext cx="881497" cy="595312"/>
              </a:xfrm>
              <a:prstGeom prst="rect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0A42447-FC19-49DD-DB38-8216D5803B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121" y="5201516"/>
                <a:ext cx="881497" cy="5953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E2F5F3D-3391-001C-18C0-0A05FDA0C495}"/>
              </a:ext>
            </a:extLst>
          </p:cNvPr>
          <p:cNvCxnSpPr>
            <a:cxnSpLocks/>
          </p:cNvCxnSpPr>
          <p:nvPr/>
        </p:nvCxnSpPr>
        <p:spPr>
          <a:xfrm flipV="1">
            <a:off x="8655626" y="2763982"/>
            <a:ext cx="0" cy="3957493"/>
          </a:xfrm>
          <a:prstGeom prst="straightConnector1">
            <a:avLst/>
          </a:prstGeom>
          <a:ln w="698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F751E7F-773F-91E0-054A-10737DA9CFCF}"/>
              </a:ext>
            </a:extLst>
          </p:cNvPr>
          <p:cNvCxnSpPr>
            <a:cxnSpLocks/>
          </p:cNvCxnSpPr>
          <p:nvPr/>
        </p:nvCxnSpPr>
        <p:spPr>
          <a:xfrm>
            <a:off x="8641772" y="6721475"/>
            <a:ext cx="3432464" cy="0"/>
          </a:xfrm>
          <a:prstGeom prst="straightConnector1">
            <a:avLst/>
          </a:prstGeom>
          <a:ln w="698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8A9BF69-F03E-55CF-D491-735CD20939D0}"/>
                  </a:ext>
                </a:extLst>
              </p:cNvPr>
              <p:cNvSpPr/>
              <p:nvPr/>
            </p:nvSpPr>
            <p:spPr>
              <a:xfrm>
                <a:off x="8947439" y="5828508"/>
                <a:ext cx="656357" cy="5953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8A9BF69-F03E-55CF-D491-735CD2093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7439" y="5828508"/>
                <a:ext cx="656357" cy="5953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01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97D52-76D9-4B42-B203-8F95D059A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7A861-E425-4EC9-A389-163E17199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Today: </a:t>
            </a:r>
            <a:r>
              <a:rPr lang="en-US" dirty="0"/>
              <a:t>March 20</a:t>
            </a:r>
          </a:p>
          <a:p>
            <a:endParaRPr lang="en-US" b="1" dirty="0"/>
          </a:p>
          <a:p>
            <a:r>
              <a:rPr lang="en-US" b="1" dirty="0"/>
              <a:t>Last Class:</a:t>
            </a:r>
            <a:r>
              <a:rPr lang="en-US" dirty="0"/>
              <a:t> April 24</a:t>
            </a:r>
          </a:p>
          <a:p>
            <a:endParaRPr lang="en-US" dirty="0"/>
          </a:p>
          <a:p>
            <a:r>
              <a:rPr lang="en-US" b="1" dirty="0"/>
              <a:t>Student Presentations (1-3 Papers):</a:t>
            </a:r>
            <a:r>
              <a:rPr lang="en-US" dirty="0"/>
              <a:t> April 15 &amp; April 17</a:t>
            </a:r>
          </a:p>
          <a:p>
            <a:pPr lvl="1"/>
            <a:r>
              <a:rPr lang="en-US" dirty="0"/>
              <a:t>Papers uploaded to Blackboard.</a:t>
            </a:r>
          </a:p>
          <a:p>
            <a:pPr lvl="1"/>
            <a:r>
              <a:rPr lang="en-US" dirty="0"/>
              <a:t>Submit preferences by: April 1</a:t>
            </a:r>
          </a:p>
          <a:p>
            <a:endParaRPr lang="en-US" dirty="0"/>
          </a:p>
          <a:p>
            <a:r>
              <a:rPr lang="en-US" b="1" dirty="0"/>
              <a:t>Final Project Report:</a:t>
            </a:r>
            <a:r>
              <a:rPr lang="en-US" dirty="0"/>
              <a:t> April 24 - May 1 (</a:t>
            </a:r>
            <a:r>
              <a:rPr lang="en-US" i="1" dirty="0"/>
              <a:t>Discuss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b="1" dirty="0"/>
              <a:t>Homework:</a:t>
            </a:r>
            <a:r>
              <a:rPr lang="en-US" dirty="0"/>
              <a:t> 1-2 more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153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7812B-7D6C-4232-B0AF-BDBA29A50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Next: Controller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844D9-82A9-4B7F-85D6-541043E7A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37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1641</Words>
  <Application>Microsoft Office PowerPoint</Application>
  <PresentationFormat>Widescreen</PresentationFormat>
  <Paragraphs>252</Paragraphs>
  <Slides>32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Trustworthy Autonomy Lecture 18</vt:lpstr>
      <vt:lpstr>Uncertainties with an Example: Anesthesia</vt:lpstr>
      <vt:lpstr>Uncertainties with an Example: Anesthesia</vt:lpstr>
      <vt:lpstr>Uncertainties with an Example: Anesthesia</vt:lpstr>
      <vt:lpstr>Uncertainties with an Example: Anesthesia</vt:lpstr>
      <vt:lpstr>Uncertainties with an Example: Anesthesia</vt:lpstr>
      <vt:lpstr>Uncertainties with an Example: Anesthesia</vt:lpstr>
      <vt:lpstr>Important Dates</vt:lpstr>
      <vt:lpstr>Next: Controller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Dynamics</vt:lpstr>
      <vt:lpstr>LET Paradigm</vt:lpstr>
      <vt:lpstr>Closed Loop Controller</vt:lpstr>
      <vt:lpstr>Stability</vt:lpstr>
      <vt:lpstr>Eigenvalues of 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Trustworthy Autonomy Lecture 18</dc:title>
  <dc:creator>Bineet Ghosh</dc:creator>
  <cp:lastModifiedBy>Bineet Ghosh</cp:lastModifiedBy>
  <cp:revision>12</cp:revision>
  <dcterms:created xsi:type="dcterms:W3CDTF">2024-03-20T17:49:31Z</dcterms:created>
  <dcterms:modified xsi:type="dcterms:W3CDTF">2024-03-20T23:27:47Z</dcterms:modified>
</cp:coreProperties>
</file>