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97" r:id="rId2"/>
    <p:sldId id="267" r:id="rId3"/>
    <p:sldId id="276" r:id="rId4"/>
    <p:sldId id="283" r:id="rId5"/>
    <p:sldId id="284" r:id="rId6"/>
    <p:sldId id="268" r:id="rId7"/>
    <p:sldId id="285" r:id="rId8"/>
    <p:sldId id="286" r:id="rId9"/>
    <p:sldId id="269" r:id="rId10"/>
    <p:sldId id="287" r:id="rId11"/>
    <p:sldId id="288" r:id="rId12"/>
    <p:sldId id="291" r:id="rId13"/>
    <p:sldId id="270" r:id="rId14"/>
    <p:sldId id="290" r:id="rId15"/>
    <p:sldId id="289" r:id="rId16"/>
    <p:sldId id="294" r:id="rId17"/>
    <p:sldId id="934" r:id="rId18"/>
    <p:sldId id="258" r:id="rId19"/>
    <p:sldId id="272" r:id="rId20"/>
    <p:sldId id="298" r:id="rId21"/>
    <p:sldId id="271" r:id="rId22"/>
    <p:sldId id="273" r:id="rId23"/>
    <p:sldId id="274" r:id="rId24"/>
    <p:sldId id="480" r:id="rId25"/>
    <p:sldId id="481" r:id="rId26"/>
    <p:sldId id="476" r:id="rId27"/>
    <p:sldId id="771" r:id="rId28"/>
    <p:sldId id="811" r:id="rId29"/>
    <p:sldId id="812" r:id="rId30"/>
    <p:sldId id="813" r:id="rId31"/>
    <p:sldId id="778" r:id="rId32"/>
    <p:sldId id="779" r:id="rId33"/>
    <p:sldId id="780" r:id="rId34"/>
    <p:sldId id="781" r:id="rId35"/>
    <p:sldId id="814" r:id="rId36"/>
    <p:sldId id="815" r:id="rId37"/>
    <p:sldId id="933" r:id="rId38"/>
    <p:sldId id="932" r:id="rId39"/>
    <p:sldId id="816" r:id="rId40"/>
    <p:sldId id="817" r:id="rId41"/>
    <p:sldId id="931" r:id="rId42"/>
    <p:sldId id="818" r:id="rId43"/>
    <p:sldId id="819" r:id="rId44"/>
    <p:sldId id="820" r:id="rId45"/>
    <p:sldId id="821" r:id="rId46"/>
    <p:sldId id="822" r:id="rId47"/>
    <p:sldId id="823" r:id="rId48"/>
    <p:sldId id="824" r:id="rId49"/>
    <p:sldId id="82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701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60" autoAdjust="0"/>
  </p:normalViewPr>
  <p:slideViewPr>
    <p:cSldViewPr snapToGrid="0">
      <p:cViewPr varScale="1">
        <p:scale>
          <a:sx n="94" d="100"/>
          <a:sy n="94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15A23-F894-47F1-9306-F39EDEBF5C5F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4539-6089-4B1E-80C8-8E3F667B1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Learnt techniques for FM (The cyber part)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Toy example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Next, we learn about the physical part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Now that we have the dynamics of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73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Which gives us the rate of change of concertation levels.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We can compute the possible concentration levels after time 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And this is what we call the reachable 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8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As an illustration, let us consider the following initial concentration levels.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3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0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Now the question is, why do we care about computing reachable sets?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We care about computing reachable sets is because, it is a handy tool to perform safety verification, among many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Now that we know possible concentration levels after time t </a:t>
            </a:r>
            <a:r>
              <a:rPr lang="en-US" b="0" dirty="0" err="1"/>
              <a:t>apriori</a:t>
            </a:r>
            <a:r>
              <a:rPr lang="en-US" b="0" dirty="0"/>
              <a:t>, we can check if those concentration levels are indeed withing the safe limits or not. That is, not too high, or not too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Model: room temp, airflow, (rate of drop in temp with a airflow, rate of increase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9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Note: The matrix changes at every time step unlike time-invariant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We will learn it through control theory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0A7BB-4185-4FE5-BB58-0066A18368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349CD-38E7-4914-BB36-C9516C0834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3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Next we will review some results from recent result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By the end of this course, you will gain enough understanding to actually understand the techniques involved in this research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1989A-07A8-4015-884B-F1B7230A7A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5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Components -&gt; Compartments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High concertation level: </a:t>
            </a:r>
            <a:r>
              <a:rPr lang="en-US" b="0" dirty="0"/>
              <a:t>Unconscious for longer period of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Low concentration level:</a:t>
            </a:r>
            <a:r>
              <a:rPr lang="en-US" b="0" dirty="0"/>
              <a:t> Remains conscious during the surgery – </a:t>
            </a:r>
            <a:r>
              <a:rPr lang="en-US" b="1" dirty="0"/>
              <a:t>traumatic.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8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To perform safety analysis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7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Intuitively, the rate to change of the state variables is an interaction between its previous values and the effect of input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And this interaction is dictated by some parameters, 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One such examples is shown in this equation.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b="0" dirty="0"/>
                  <a:t> denotes the rate of change of concentration</a:t>
                </a:r>
                <a:r>
                  <a:rPr lang="en-US" b="0" baseline="0" dirty="0"/>
                  <a:t> level of the state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.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Which is equl to: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(the previous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)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/>
                  <a:t> times the input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Intuitively, the rate to change of the state variables is an interaction between its previous values and the effect of input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And this interaction is dictated by some parameters, say </a:t>
                </a:r>
                <a:r>
                  <a:rPr lang="en-US" b="0" i="0">
                    <a:latin typeface="Cambria Math" panose="02040503050406030204" pitchFamily="18" charset="0"/>
                  </a:rPr>
                  <a:t>𝜃_1</a:t>
                </a:r>
                <a:r>
                  <a:rPr lang="en-US" b="0" dirty="0"/>
                  <a:t>, </a:t>
                </a:r>
                <a:r>
                  <a:rPr lang="en-US" b="0" i="0">
                    <a:latin typeface="Cambria Math" panose="02040503050406030204" pitchFamily="18" charset="0"/>
                  </a:rPr>
                  <a:t>𝜃_2</a:t>
                </a:r>
                <a:r>
                  <a:rPr lang="en-US" b="0" dirty="0"/>
                  <a:t>, and </a:t>
                </a:r>
                <a:r>
                  <a:rPr lang="en-US" b="0" i="0">
                    <a:latin typeface="Cambria Math" panose="02040503050406030204" pitchFamily="18" charset="0"/>
                  </a:rPr>
                  <a:t>𝜃_3</a:t>
                </a:r>
                <a:r>
                  <a:rPr lang="en-US" b="0" dirty="0"/>
                  <a:t>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One such examples is shown in this equation.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Where </a:t>
                </a:r>
                <a:r>
                  <a:rPr lang="en-US" b="0" i="0">
                    <a:latin typeface="Cambria Math" panose="02040503050406030204" pitchFamily="18" charset="0"/>
                  </a:rPr>
                  <a:t>𝑐 ̇</a:t>
                </a:r>
                <a:r>
                  <a:rPr lang="en-US" b="0" dirty="0"/>
                  <a:t> denotes the rate of change of concentration</a:t>
                </a:r>
                <a:r>
                  <a:rPr lang="en-US" b="0" baseline="0" dirty="0"/>
                  <a:t> level of the state variable </a:t>
                </a:r>
                <a:r>
                  <a:rPr lang="en-US" b="0" i="0" baseline="0">
                    <a:latin typeface="Cambria Math" panose="02040503050406030204" pitchFamily="18" charset="0"/>
                  </a:rPr>
                  <a:t>𝑐_1</a:t>
                </a:r>
                <a:r>
                  <a:rPr lang="en-US" b="0" dirty="0"/>
                  <a:t>.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:r>
                  <a:rPr lang="en-US" b="0" dirty="0"/>
                  <a:t>Which is equl to: </a:t>
                </a:r>
                <a:r>
                  <a:rPr lang="en-US" b="0" i="0">
                    <a:latin typeface="Cambria Math" panose="02040503050406030204" pitchFamily="18" charset="0"/>
                  </a:rPr>
                  <a:t>𝜃_1</a:t>
                </a:r>
                <a:r>
                  <a:rPr lang="en-US" b="0" dirty="0"/>
                  <a:t> times </a:t>
                </a:r>
                <a:r>
                  <a:rPr lang="en-US" b="0" i="0">
                    <a:latin typeface="Cambria Math" panose="02040503050406030204" pitchFamily="18" charset="0"/>
                  </a:rPr>
                  <a:t>𝑐_1</a:t>
                </a:r>
                <a:r>
                  <a:rPr lang="en-US" b="0" dirty="0"/>
                  <a:t>(the previous value of </a:t>
                </a:r>
                <a:r>
                  <a:rPr lang="en-US" b="0" i="0">
                    <a:latin typeface="Cambria Math" panose="02040503050406030204" pitchFamily="18" charset="0"/>
                  </a:rPr>
                  <a:t>𝑐_1</a:t>
                </a:r>
                <a:r>
                  <a:rPr lang="en-US" b="0" dirty="0"/>
                  <a:t>) + </a:t>
                </a:r>
                <a:r>
                  <a:rPr lang="en-US" b="0" i="0">
                    <a:latin typeface="Cambria Math" panose="02040503050406030204" pitchFamily="18" charset="0"/>
                  </a:rPr>
                  <a:t>𝜃_3</a:t>
                </a:r>
                <a:r>
                  <a:rPr lang="en-US" b="0" dirty="0"/>
                  <a:t> times the input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5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Note that these parameters are obtained empirically.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These are dependent on several factors of the patient, such as, weight, lung capacity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4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And this what is the dynamics of the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BEF65-3D8D-4BBB-9733-C9D45AD5A68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6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2EB0-42F6-F0E4-8256-59910CF13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A2101-5476-A2DE-A8A7-E3ACC423B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CE430-31A4-C0A3-1F0A-C790D8F1E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DCBB-F4AC-4280-B85A-4B552D5BEDD1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FAD10-963C-BFF8-8673-A06A9C5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F9ED-26ED-804B-AC0D-1B747E42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20BA-A6F7-CD28-0421-A98D6B47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23754-1389-BD89-ECD8-042BAD72B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56783-98F2-E8D3-1141-5479B62F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EACB-D04E-4148-B83D-DB3DA529F9B1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8FBA9-E639-447C-F0BC-32B3C9CF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940D9-26F4-A069-5DE0-F7D05315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317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5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AAA3A-B02D-4F58-7C45-0490A4CBA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3F1F4-76E2-6069-2364-9085E5DB3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5FEC-D7CD-A6E9-D440-3953B8DD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C7A6-CF04-440D-BEB0-59DAEDC118C6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63BCE-C21B-D577-371F-B4754953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7A3BC-B027-E5EF-2BAE-70370178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3D6F-3F2D-FD24-5BD7-23F95004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52B28-3A37-F53B-6F4A-C1ABAB1DE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57C21-7A50-A38B-D7E3-7F1CA8B0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7518-9C9A-4B71-9C90-8543F4CD6745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625B0-1243-49FF-8332-D3C74B610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6204-1F51-EB75-8FD4-9BA5B75A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957" y="4762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4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96E5-6FC1-9F5E-7E4E-DCD8E72E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7F4D4-FFBC-0923-BAFA-851304A4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A512A-69DB-E33A-11A9-2F292BE1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4D95-112A-4928-9DF8-6F393E0A4742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A7790-0511-850A-70AC-E84A4C7C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3EDD-DDC2-E342-BCED-AB7E4570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B21B-9EF9-ED43-51A7-DC511AC6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AFA8-1CF3-94F5-AE94-48589F1F0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E2AAE0-0D2B-8757-AA34-3928AC302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DDD79-F80F-29E7-0CD0-51B42C13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06D-9272-41E6-A330-D8B8CD3A1AE0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237B5-ECC5-5644-A618-9C384C48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5A6DE-1714-FD97-E199-B2F1B0A2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-62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2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13A58-2FD3-3BC0-137D-5EBCAD12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5313C-E1AB-AE83-6BC4-9D1B187E8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06EBD-F144-4CB6-0295-C2D3FB181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44474-63E9-4F4E-A34F-555232555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4E61A-F02F-4AB6-7465-79335866F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7B8C89-2499-9AE6-3AAA-E926E292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B3FA-FECC-43A9-A163-284BFB941114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C101B3-E64D-F25D-FC3E-AB477BED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A61428-5588-2F5C-768D-3E430D0A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15875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2594-9061-6239-EC1D-425F61B0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397FC-5264-818B-3FE5-18ECF794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0CD55-52C8-41FF-BBC0-1814B9054A8F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DF6E2-4536-51C8-6065-864C193D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C67EAA-F24F-1EA6-808C-F5531BA7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2CC74-00B5-D0FF-2101-EE095C8F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E2C3F-8077-42E0-944C-0AF6577FD047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D51D6-A769-0CB8-C8DF-F12C0420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E8D3E-0D3A-95CC-608F-F51DD6EC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7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ADB6-07B7-6377-4F97-7BFBA167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7EA16-E9B9-0421-160E-547B056C8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2E70B-16C2-9E76-1D09-79BC9E8C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09331-AD20-DFD1-4368-4CC5AD0D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5AF3-4EB6-4360-A88C-3D5E02D4E3EB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61B7B-46F1-2ED3-73DF-2D42D3A8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F3A12-F322-A1CE-9E25-16D66E41F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18CA-9D58-404C-8852-CB517365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91F69-3D87-D073-0D04-571A04438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18B1C-156D-2DB1-87B7-3C6C84EEB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FAA38-C4CD-9D38-13C7-61329EA8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20F4-DA79-43F6-B493-7FE61C776FE0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0C0511-3ABA-B04E-73D4-897E271D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C20C-FBF7-8BEE-4BA4-C3C71579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26571"/>
            <a:ext cx="2743200" cy="365125"/>
          </a:xfrm>
        </p:spPr>
        <p:txBody>
          <a:bodyPr/>
          <a:lstStyle/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A9824-B0F8-BFAA-0086-370E47A0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78B62-7C2B-8486-4F4F-1F456CE3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DB46A-0A82-35FE-4D84-85450BD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39080-20BE-49BF-A439-EBB9291503C5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6EE08-42A2-A6B4-E481-5E592D10B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CCCB9-8B70-41AA-B03C-EBF25959A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CF447-9D9E-4BF8-BCFA-AAC05AB09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0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ineet@ua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2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200.png"/><Relationship Id="rId12" Type="http://schemas.openxmlformats.org/officeDocument/2006/relationships/image" Target="../media/image2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0.png"/><Relationship Id="rId5" Type="http://schemas.openxmlformats.org/officeDocument/2006/relationships/image" Target="../media/image180.png"/><Relationship Id="rId10" Type="http://schemas.openxmlformats.org/officeDocument/2006/relationships/image" Target="../media/image220.png"/><Relationship Id="rId4" Type="http://schemas.openxmlformats.org/officeDocument/2006/relationships/image" Target="../media/image171.png"/><Relationship Id="rId9" Type="http://schemas.openxmlformats.org/officeDocument/2006/relationships/image" Target="../media/image2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0.png"/><Relationship Id="rId18" Type="http://schemas.openxmlformats.org/officeDocument/2006/relationships/image" Target="../media/image180.png"/><Relationship Id="rId21" Type="http://schemas.openxmlformats.org/officeDocument/2006/relationships/image" Target="../media/image280.png"/><Relationship Id="rId12" Type="http://schemas.openxmlformats.org/officeDocument/2006/relationships/image" Target="../media/image410.png"/><Relationship Id="rId17" Type="http://schemas.openxmlformats.org/officeDocument/2006/relationships/image" Target="../media/image17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0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0.png"/><Relationship Id="rId15" Type="http://schemas.openxmlformats.org/officeDocument/2006/relationships/image" Target="../media/image440.png"/><Relationship Id="rId10" Type="http://schemas.openxmlformats.org/officeDocument/2006/relationships/image" Target="../media/image390.png"/><Relationship Id="rId19" Type="http://schemas.openxmlformats.org/officeDocument/2006/relationships/image" Target="../media/image190.png"/><Relationship Id="rId9" Type="http://schemas.openxmlformats.org/officeDocument/2006/relationships/image" Target="../media/image3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B26F-2C17-F8C7-0A49-CAA12FC15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Trustworthy Autonomy</a:t>
            </a:r>
            <a:br>
              <a:rPr lang="en-US" dirty="0"/>
            </a:br>
            <a:r>
              <a:rPr lang="en-US" sz="4800" dirty="0"/>
              <a:t>Lecture 17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DDE6A-20F0-D446-C223-B44AB6349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Bineet Ghosh</a:t>
            </a:r>
          </a:p>
          <a:p>
            <a:r>
              <a:rPr lang="en-US" dirty="0">
                <a:hlinkClick r:id="rId2"/>
              </a:rPr>
              <a:t>bineet@ua.edu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1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49BA102E-1B8C-C570-D26E-1B0873A396C3}"/>
                  </a:ext>
                </a:extLst>
              </p:cNvPr>
              <p:cNvSpPr/>
              <p:nvPr/>
            </p:nvSpPr>
            <p:spPr>
              <a:xfrm>
                <a:off x="7914442" y="1819923"/>
                <a:ext cx="1717830" cy="4154749"/>
              </a:xfrm>
              <a:prstGeom prst="hexagon">
                <a:avLst>
                  <a:gd name="adj" fmla="val 0"/>
                  <a:gd name="vf" fmla="val 115470"/>
                </a:avLst>
              </a:prstGeom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49BA102E-1B8C-C570-D26E-1B0873A39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442" y="1819923"/>
                <a:ext cx="1717830" cy="4154749"/>
              </a:xfrm>
              <a:prstGeom prst="hexagon">
                <a:avLst>
                  <a:gd name="adj" fmla="val 0"/>
                  <a:gd name="vf" fmla="val 115470"/>
                </a:avLst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3C23F0A-4491-FCB1-4BA8-229A6908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Monitoring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0400796-1E2D-E694-38BD-096CDCA8FB02}"/>
              </a:ext>
            </a:extLst>
          </p:cNvPr>
          <p:cNvSpPr/>
          <p:nvPr/>
        </p:nvSpPr>
        <p:spPr>
          <a:xfrm>
            <a:off x="1775534" y="2663301"/>
            <a:ext cx="1233996" cy="2317072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1FC518-9AD8-BE1A-9A21-27DA7D5289E2}"/>
              </a:ext>
            </a:extLst>
          </p:cNvPr>
          <p:cNvCxnSpPr>
            <a:cxnSpLocks/>
          </p:cNvCxnSpPr>
          <p:nvPr/>
        </p:nvCxnSpPr>
        <p:spPr>
          <a:xfrm>
            <a:off x="1208473" y="2075177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6CB5E0-BB88-91CC-FB38-C8DAAB1BF313}"/>
              </a:ext>
            </a:extLst>
          </p:cNvPr>
          <p:cNvCxnSpPr>
            <a:cxnSpLocks/>
          </p:cNvCxnSpPr>
          <p:nvPr/>
        </p:nvCxnSpPr>
        <p:spPr>
          <a:xfrm flipV="1">
            <a:off x="1383438" y="6075352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E3F45F35-E71F-045C-6CA6-4D461BE0E535}"/>
                  </a:ext>
                </a:extLst>
              </p:cNvPr>
              <p:cNvSpPr txBox="1"/>
              <p:nvPr/>
            </p:nvSpPr>
            <p:spPr>
              <a:xfrm>
                <a:off x="1251937" y="5199164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E3F45F35-E71F-045C-6CA6-4D461BE0E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37" y="5199164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exagon 28">
            <a:extLst>
              <a:ext uri="{FF2B5EF4-FFF2-40B4-BE49-F238E27FC236}">
                <a16:creationId xmlns:a16="http://schemas.microsoft.com/office/drawing/2014/main" id="{C8EA4DCF-9C43-2CBE-028E-32C9D5BBD8F9}"/>
              </a:ext>
            </a:extLst>
          </p:cNvPr>
          <p:cNvSpPr/>
          <p:nvPr/>
        </p:nvSpPr>
        <p:spPr>
          <a:xfrm>
            <a:off x="2411766" y="5241047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9B2E062A-D524-E7FE-3119-A996DAC01470}"/>
                  </a:ext>
                </a:extLst>
              </p:cNvPr>
              <p:cNvSpPr/>
              <p:nvPr/>
            </p:nvSpPr>
            <p:spPr>
              <a:xfrm>
                <a:off x="3187084" y="2438338"/>
                <a:ext cx="1233996" cy="2827936"/>
              </a:xfrm>
              <a:prstGeom prst="hexagon">
                <a:avLst>
                  <a:gd name="adj" fmla="val 11331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9B2E062A-D524-E7FE-3119-A996DAC014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084" y="2438338"/>
                <a:ext cx="1233996" cy="2827936"/>
              </a:xfrm>
              <a:prstGeom prst="hexagon">
                <a:avLst>
                  <a:gd name="adj" fmla="val 11331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4169BD54-BE38-1292-DF88-AD1978E62FD9}"/>
                  </a:ext>
                </a:extLst>
              </p:cNvPr>
              <p:cNvSpPr/>
              <p:nvPr/>
            </p:nvSpPr>
            <p:spPr>
              <a:xfrm>
                <a:off x="4802819" y="2383256"/>
                <a:ext cx="1518082" cy="3197268"/>
              </a:xfrm>
              <a:prstGeom prst="hexagon">
                <a:avLst>
                  <a:gd name="adj" fmla="val 5483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4169BD54-BE38-1292-DF88-AD1978E62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819" y="2383256"/>
                <a:ext cx="1518082" cy="3197268"/>
              </a:xfrm>
              <a:prstGeom prst="hexagon">
                <a:avLst>
                  <a:gd name="adj" fmla="val 5483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DA012AD9-1BA2-D477-C112-521B3A6FC940}"/>
                  </a:ext>
                </a:extLst>
              </p:cNvPr>
              <p:cNvSpPr/>
              <p:nvPr/>
            </p:nvSpPr>
            <p:spPr>
              <a:xfrm>
                <a:off x="6418554" y="2223203"/>
                <a:ext cx="1287263" cy="3600548"/>
              </a:xfrm>
              <a:prstGeom prst="hexagon">
                <a:avLst>
                  <a:gd name="adj" fmla="val 5483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DA012AD9-1BA2-D477-C112-521B3A6FC9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54" y="2223203"/>
                <a:ext cx="1287263" cy="3600548"/>
              </a:xfrm>
              <a:prstGeom prst="hexagon">
                <a:avLst>
                  <a:gd name="adj" fmla="val 5483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155A616-7084-952B-DA62-C14857B3565E}"/>
              </a:ext>
            </a:extLst>
          </p:cNvPr>
          <p:cNvSpPr txBox="1"/>
          <p:nvPr/>
        </p:nvSpPr>
        <p:spPr>
          <a:xfrm>
            <a:off x="7761302" y="481706"/>
            <a:ext cx="2422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log at this step is needed!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8D2855-F0DA-01F0-0F69-3AA8C5189229}"/>
                  </a:ext>
                </a:extLst>
              </p:cNvPr>
              <p:cNvSpPr txBox="1"/>
              <p:nvPr/>
            </p:nvSpPr>
            <p:spPr>
              <a:xfrm>
                <a:off x="9780234" y="2383256"/>
                <a:ext cx="232872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Certainly safe until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sz="2400" dirty="0"/>
                  <a:t>. So, any logs, in between, are practically useless.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8D2855-F0DA-01F0-0F69-3AA8C5189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234" y="2383256"/>
                <a:ext cx="2328724" cy="2308324"/>
              </a:xfrm>
              <a:prstGeom prst="rect">
                <a:avLst/>
              </a:prstGeom>
              <a:blipFill>
                <a:blip r:embed="rId7"/>
                <a:stretch>
                  <a:fillRect l="-3927" t="-2111" r="-5236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D76857E-2136-9F31-DD69-E89CDCF1030B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5760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6" grpId="0" animBg="1"/>
      <p:bldP spid="27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580-AACE-821A-85DA-3DB8E03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0910FE-6827-8CB7-1A2D-6D128F58ADC4}"/>
              </a:ext>
            </a:extLst>
          </p:cNvPr>
          <p:cNvSpPr/>
          <p:nvPr/>
        </p:nvSpPr>
        <p:spPr>
          <a:xfrm>
            <a:off x="2707690" y="1808548"/>
            <a:ext cx="5992427" cy="41192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A8241-8159-76D1-2193-CA8DA91BEA62}"/>
              </a:ext>
            </a:extLst>
          </p:cNvPr>
          <p:cNvSpPr/>
          <p:nvPr/>
        </p:nvSpPr>
        <p:spPr>
          <a:xfrm>
            <a:off x="2840855" y="2651926"/>
            <a:ext cx="1793289" cy="31515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1335E7-7E7C-BDF8-13CE-82EB3205BE8F}"/>
              </a:ext>
            </a:extLst>
          </p:cNvPr>
          <p:cNvSpPr/>
          <p:nvPr/>
        </p:nvSpPr>
        <p:spPr>
          <a:xfrm>
            <a:off x="4767309" y="2651926"/>
            <a:ext cx="3818878" cy="31515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C0EB4-C59C-CDC9-E4AD-C560B1A20407}"/>
              </a:ext>
            </a:extLst>
          </p:cNvPr>
          <p:cNvSpPr txBox="1"/>
          <p:nvPr/>
        </p:nvSpPr>
        <p:spPr>
          <a:xfrm>
            <a:off x="585927" y="2204472"/>
            <a:ext cx="2121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Models the metabolization of the drug by the body.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247077-4B2B-D193-D2FF-8F29E0DD7CF8}"/>
              </a:ext>
            </a:extLst>
          </p:cNvPr>
          <p:cNvSpPr/>
          <p:nvPr/>
        </p:nvSpPr>
        <p:spPr>
          <a:xfrm>
            <a:off x="2840855" y="1906201"/>
            <a:ext cx="1793289" cy="710213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8E5282-93A7-478D-164E-A809F0B5EE61}"/>
              </a:ext>
            </a:extLst>
          </p:cNvPr>
          <p:cNvSpPr/>
          <p:nvPr/>
        </p:nvSpPr>
        <p:spPr>
          <a:xfrm>
            <a:off x="4767309" y="1906201"/>
            <a:ext cx="3818878" cy="710213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PD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319D1E3-06CD-4BFB-E33A-663C98E0F1B8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2094697" y="1458314"/>
            <a:ext cx="298270" cy="119404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AB392C-4C83-07B4-A3F7-B6053EF9905D}"/>
              </a:ext>
            </a:extLst>
          </p:cNvPr>
          <p:cNvSpPr txBox="1"/>
          <p:nvPr/>
        </p:nvSpPr>
        <p:spPr>
          <a:xfrm>
            <a:off x="9101091" y="2616414"/>
            <a:ext cx="212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Models the </a:t>
            </a:r>
            <a:r>
              <a:rPr lang="en-US" sz="2400" b="0" i="0" u="none" strike="noStrike" baseline="0" dirty="0">
                <a:latin typeface="SFRM1000"/>
              </a:rPr>
              <a:t>effect of drug on the body.</a:t>
            </a:r>
            <a:endParaRPr lang="en-US" sz="2400" dirty="0"/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9DD1B4F-4AEA-D6F0-9663-AEB9D59C27BA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8586187" y="2261308"/>
            <a:ext cx="1472954" cy="355106"/>
          </a:xfrm>
          <a:prstGeom prst="bentConnector3">
            <a:avLst>
              <a:gd name="adj1" fmla="val -12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1EE25E-77BC-B9A0-DE0F-6757F601FA16}"/>
                  </a:ext>
                </a:extLst>
              </p:cNvPr>
              <p:cNvSpPr txBox="1"/>
              <p:nvPr/>
            </p:nvSpPr>
            <p:spPr>
              <a:xfrm>
                <a:off x="3195961" y="3514224"/>
                <a:ext cx="8345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41EE25E-77BC-B9A0-DE0F-6757F601F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61" y="3514224"/>
                <a:ext cx="834501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7927FA-A5B0-590C-1512-3A533B5750C2}"/>
                  </a:ext>
                </a:extLst>
              </p:cNvPr>
              <p:cNvSpPr txBox="1"/>
              <p:nvPr/>
            </p:nvSpPr>
            <p:spPr>
              <a:xfrm>
                <a:off x="4767309" y="3064469"/>
                <a:ext cx="3818878" cy="196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1</a:t>
                </a:r>
                <a:r>
                  <a:rPr lang="en-US" sz="2000" b="0" baseline="30000" dirty="0"/>
                  <a:t>st</a:t>
                </a:r>
                <a:r>
                  <a:rPr lang="en-US" sz="2000" b="0" dirty="0"/>
                  <a:t> Peripheral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Peripheral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Plasma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7927FA-A5B0-590C-1512-3A533B57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309" y="3064469"/>
                <a:ext cx="3818878" cy="1962653"/>
              </a:xfrm>
              <a:prstGeom prst="rect">
                <a:avLst/>
              </a:prstGeom>
              <a:blipFill>
                <a:blip r:embed="rId3"/>
                <a:stretch>
                  <a:fillRect l="-1438" t="-1863" r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6874835-451E-7541-B9EC-E9D895CDD379}"/>
              </a:ext>
            </a:extLst>
          </p:cNvPr>
          <p:cNvSpPr txBox="1"/>
          <p:nvPr/>
        </p:nvSpPr>
        <p:spPr>
          <a:xfrm>
            <a:off x="9101091" y="4603170"/>
            <a:ext cx="285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variables, modelling concentration levels.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039097-8F38-F4AD-CBFA-49732D1B4534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6676748" y="4818078"/>
            <a:ext cx="2424343" cy="385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58C451-EDD8-D1FC-0D64-6A3D3ECEE5EE}"/>
              </a:ext>
            </a:extLst>
          </p:cNvPr>
          <p:cNvCxnSpPr>
            <a:cxnSpLocks/>
            <a:stCxn id="20" idx="1"/>
            <a:endCxn id="18" idx="2"/>
          </p:cNvCxnSpPr>
          <p:nvPr/>
        </p:nvCxnSpPr>
        <p:spPr>
          <a:xfrm flipH="1" flipV="1">
            <a:off x="3613212" y="4098999"/>
            <a:ext cx="5487879" cy="1104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B6D330-EA60-512F-A5EE-A8CDAB9251E7}"/>
              </a:ext>
            </a:extLst>
          </p:cNvPr>
          <p:cNvSpPr txBox="1"/>
          <p:nvPr/>
        </p:nvSpPr>
        <p:spPr>
          <a:xfrm>
            <a:off x="0" y="6257836"/>
            <a:ext cx="120586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“Benchmark Problem: A PK/PD Model and Safety Constraints for Anesthesia Delivery”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Victor Gan, Guy Albert Dumont, and Ian Mitchell.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2014 and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87E8E-D7D5-9A8A-FCDF-1A12016F369F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4775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1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1EB7-0099-EDC0-4208-E113A694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9F4AB9-FC4B-7A76-20E1-70F3687F2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Logs of a patient.</a:t>
                </a:r>
              </a:p>
              <a:p>
                <a:endParaRPr lang="en-US" dirty="0"/>
              </a:p>
              <a:p>
                <a:r>
                  <a:rPr lang="en-US" dirty="0"/>
                  <a:t>Task 1: Whether the plasma concertation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) of the patient violated the safe range at any time?</a:t>
                </a:r>
              </a:p>
              <a:p>
                <a:endParaRPr lang="en-US" dirty="0"/>
              </a:p>
              <a:p>
                <a:r>
                  <a:rPr lang="en-US" dirty="0"/>
                  <a:t>Task 2: Compare offline and online monitoring.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9F4AB9-FC4B-7A76-20E1-70F3687F2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D97F7C6-ED51-CA83-B7EC-A3C1C340C424}"/>
              </a:ext>
            </a:extLst>
          </p:cNvPr>
          <p:cNvSpPr txBox="1"/>
          <p:nvPr/>
        </p:nvSpPr>
        <p:spPr>
          <a:xfrm>
            <a:off x="0" y="6257836"/>
            <a:ext cx="120586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“Benchmark Problem: A PK/PD Model and Safety Constraints for Anesthesia Delivery”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Victor Gan, Guy Albert Dumont, and Ian Mitchell.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2014 and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1791D-B645-B609-F1B1-56FE55D16359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837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580-AACE-821A-85DA-3DB8E03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03685-FDB8-3650-AD7D-F18E8A57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Black: Scattered &amp; noisy logs given as input.</a:t>
            </a:r>
          </a:p>
          <a:p>
            <a:endParaRPr lang="en-US" dirty="0"/>
          </a:p>
          <a:p>
            <a:r>
              <a:rPr lang="en-US" dirty="0"/>
              <a:t>Blue: Computed Reachable 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BC227-CDB9-4317-A575-1E6A3A40F6A5}"/>
              </a:ext>
            </a:extLst>
          </p:cNvPr>
          <p:cNvSpPr txBox="1"/>
          <p:nvPr/>
        </p:nvSpPr>
        <p:spPr>
          <a:xfrm>
            <a:off x="0" y="6257836"/>
            <a:ext cx="120586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“Benchmark Problem: A PK/PD Model and Safety Constraints for Anesthesia Delivery”</a:t>
            </a:r>
            <a:br>
              <a:rPr lang="en-US" sz="11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Victor Gan, Guy Albert Dumont, and Ian Mitchell.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2014 and </a:t>
            </a:r>
            <a:r>
              <a:rPr lang="en-US" sz="1100" i="1" dirty="0" err="1">
                <a:latin typeface="Arial" panose="020B0604020202020204" pitchFamily="34" charset="0"/>
                <a:cs typeface="Arial" panose="020B0604020202020204" pitchFamily="34" charset="0"/>
              </a:rPr>
              <a:t>ARCH@CPSWeek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 2015.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7C322-0674-71F4-6797-EAFE839556E9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71640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580-AACE-821A-85DA-3DB8E03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 (Offline Monitoring)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7D9D05-11A3-E651-2D4A-A89C6B18E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1" y="1522245"/>
            <a:ext cx="7001613" cy="5229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52780D-CD20-DB7D-9B7F-0CF847B90269}"/>
              </a:ext>
            </a:extLst>
          </p:cNvPr>
          <p:cNvSpPr txBox="1"/>
          <p:nvPr/>
        </p:nvSpPr>
        <p:spPr>
          <a:xfrm>
            <a:off x="2231995" y="4287915"/>
            <a:ext cx="9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Safe!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003B1-EE95-8D68-69D3-56F41E07F44D}"/>
              </a:ext>
            </a:extLst>
          </p:cNvPr>
          <p:cNvSpPr txBox="1"/>
          <p:nvPr/>
        </p:nvSpPr>
        <p:spPr>
          <a:xfrm>
            <a:off x="1878368" y="2143932"/>
            <a:ext cx="9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Safe!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E5D53-5D42-944A-CDA6-6F0A55B22510}"/>
              </a:ext>
            </a:extLst>
          </p:cNvPr>
          <p:cNvSpPr txBox="1"/>
          <p:nvPr/>
        </p:nvSpPr>
        <p:spPr>
          <a:xfrm>
            <a:off x="4685192" y="2767347"/>
            <a:ext cx="928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Safe!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876D3C-3D30-CF70-CC23-D4E0F4D602D0}"/>
              </a:ext>
            </a:extLst>
          </p:cNvPr>
          <p:cNvSpPr txBox="1"/>
          <p:nvPr/>
        </p:nvSpPr>
        <p:spPr>
          <a:xfrm>
            <a:off x="4758431" y="4287914"/>
            <a:ext cx="1242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Unsafe?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E24F44-030B-19C4-F653-B734E89EE416}"/>
              </a:ext>
            </a:extLst>
          </p:cNvPr>
          <p:cNvSpPr txBox="1"/>
          <p:nvPr/>
        </p:nvSpPr>
        <p:spPr>
          <a:xfrm>
            <a:off x="6729274" y="2936528"/>
            <a:ext cx="510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Increasing the probability of logging results in less false alarms.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Increasing the noise in the logs results in more false alarms.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A6EAB-6BAC-3AC3-41AB-466842B45984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65C502-45B3-A0D6-0356-B45E489FBC3C}"/>
              </a:ext>
            </a:extLst>
          </p:cNvPr>
          <p:cNvSpPr/>
          <p:nvPr/>
        </p:nvSpPr>
        <p:spPr>
          <a:xfrm>
            <a:off x="1878368" y="6431897"/>
            <a:ext cx="2951169" cy="319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Amount of uncertainty in the log</a:t>
            </a:r>
          </a:p>
        </p:txBody>
      </p:sp>
    </p:spTree>
    <p:extLst>
      <p:ext uri="{BB962C8B-B14F-4D97-AF65-F5344CB8AC3E}">
        <p14:creationId xmlns:p14="http://schemas.microsoft.com/office/powerpoint/2010/main" val="11803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84580-AACE-821A-85DA-3DB8E038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Anesthesia (Online Monitoring)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A8F2B-B089-3F8B-4564-C54B42A34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48825" cy="3981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CEEFFC-7BCF-F4B2-80D0-B7A2CE9EA47D}"/>
              </a:ext>
            </a:extLst>
          </p:cNvPr>
          <p:cNvSpPr txBox="1"/>
          <p:nvPr/>
        </p:nvSpPr>
        <p:spPr>
          <a:xfrm>
            <a:off x="691116" y="5661878"/>
            <a:ext cx="4456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Proved safety using just </a:t>
            </a:r>
            <a:r>
              <a:rPr lang="en-US" sz="2400" b="1" i="1" dirty="0">
                <a:solidFill>
                  <a:srgbClr val="0070C0"/>
                </a:solidFill>
              </a:rPr>
              <a:t>5% logs </a:t>
            </a:r>
            <a:r>
              <a:rPr lang="en-US" sz="2400" dirty="0"/>
              <a:t>of the total time steps.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48EFB-B462-1776-14B4-C69C2FA377BE}"/>
              </a:ext>
            </a:extLst>
          </p:cNvPr>
          <p:cNvSpPr txBox="1"/>
          <p:nvPr/>
        </p:nvSpPr>
        <p:spPr>
          <a:xfrm>
            <a:off x="10386874" y="1988598"/>
            <a:ext cx="174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Green</a:t>
            </a:r>
            <a:r>
              <a:rPr lang="en-US" dirty="0"/>
              <a:t>: Reach set computed by offline monitoring.</a:t>
            </a:r>
          </a:p>
          <a:p>
            <a:r>
              <a:rPr lang="en-US" b="1" dirty="0">
                <a:solidFill>
                  <a:srgbClr val="FF3399"/>
                </a:solidFill>
              </a:rPr>
              <a:t>Purple</a:t>
            </a:r>
            <a:r>
              <a:rPr lang="en-US" dirty="0"/>
              <a:t>: Logs given to the offline monitoring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6C10F-DABF-64D0-BCD8-F20E679CEE7C}"/>
              </a:ext>
            </a:extLst>
          </p:cNvPr>
          <p:cNvSpPr txBox="1"/>
          <p:nvPr/>
        </p:nvSpPr>
        <p:spPr>
          <a:xfrm>
            <a:off x="6249880" y="5661878"/>
            <a:ext cx="5442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offline monitoring raised </a:t>
            </a:r>
            <a:r>
              <a:rPr lang="en-US" sz="2000" b="1" i="1" dirty="0">
                <a:solidFill>
                  <a:srgbClr val="0070C0"/>
                </a:solidFill>
              </a:rPr>
              <a:t>false alarm at 35</a:t>
            </a:r>
            <a:r>
              <a:rPr lang="en-US" sz="2000" b="1" i="1" baseline="30000" dirty="0">
                <a:solidFill>
                  <a:srgbClr val="0070C0"/>
                </a:solidFill>
              </a:rPr>
              <a:t>th</a:t>
            </a:r>
            <a:r>
              <a:rPr lang="en-US" sz="2000" b="1" i="1" dirty="0">
                <a:solidFill>
                  <a:srgbClr val="0070C0"/>
                </a:solidFill>
              </a:rPr>
              <a:t> log</a:t>
            </a:r>
            <a:r>
              <a:rPr lang="en-US" sz="2000" b="1" i="1" dirty="0"/>
              <a:t> </a:t>
            </a:r>
            <a:r>
              <a:rPr lang="en-US" sz="2000" dirty="0"/>
              <a:t>(out of 115), whereas online monitoring </a:t>
            </a:r>
            <a:r>
              <a:rPr lang="en-US" sz="2000" b="1" i="1" dirty="0">
                <a:solidFill>
                  <a:srgbClr val="0070C0"/>
                </a:solidFill>
              </a:rPr>
              <a:t>proved safety using just 84 logs</a:t>
            </a:r>
            <a:r>
              <a:rPr lang="en-US" sz="2000" dirty="0"/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72170-5EDD-EF94-9B74-E2BA778192BC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0718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269EB-AC2C-5F70-35D2-1C20C143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6FCD9-B9E1-B9DC-D153-FBBEC3DCC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</a:t>
            </a:r>
            <a:r>
              <a:rPr lang="en-US" b="1" i="1" dirty="0">
                <a:solidFill>
                  <a:srgbClr val="0070C0"/>
                </a:solidFill>
              </a:rPr>
              <a:t>present online and offline monitoring</a:t>
            </a:r>
            <a:r>
              <a:rPr lang="en-US" dirty="0"/>
              <a:t> approaches.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0070C0"/>
                </a:solidFill>
              </a:rPr>
              <a:t>offline approach</a:t>
            </a:r>
            <a:r>
              <a:rPr lang="en-US" dirty="0"/>
              <a:t> monitors </a:t>
            </a:r>
            <a:r>
              <a:rPr lang="en-US" b="1" i="1" dirty="0">
                <a:solidFill>
                  <a:srgbClr val="0070C0"/>
                </a:solidFill>
              </a:rPr>
              <a:t>noisy and scattered logs </a:t>
            </a:r>
            <a:r>
              <a:rPr lang="en-US" dirty="0"/>
              <a:t>for safety, assuming a </a:t>
            </a:r>
            <a:r>
              <a:rPr lang="en-US" b="1" i="1" dirty="0">
                <a:solidFill>
                  <a:srgbClr val="0070C0"/>
                </a:solidFill>
              </a:rPr>
              <a:t>bounding model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0070C0"/>
                </a:solidFill>
              </a:rPr>
              <a:t>online approach</a:t>
            </a:r>
            <a:r>
              <a:rPr lang="en-US" dirty="0"/>
              <a:t> aims at </a:t>
            </a:r>
            <a:r>
              <a:rPr lang="en-US" b="1" i="1" dirty="0">
                <a:solidFill>
                  <a:srgbClr val="0070C0"/>
                </a:solidFill>
              </a:rPr>
              <a:t>energy efficiency</a:t>
            </a:r>
            <a:r>
              <a:rPr lang="en-US" dirty="0"/>
              <a:t>, only logging when required.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0070C0"/>
                </a:solidFill>
              </a:rPr>
              <a:t>Extension:</a:t>
            </a:r>
            <a:r>
              <a:rPr lang="en-US" dirty="0"/>
              <a:t> What happens when the </a:t>
            </a:r>
            <a:r>
              <a:rPr lang="en-US" b="1" i="1" dirty="0">
                <a:solidFill>
                  <a:srgbClr val="0070C0"/>
                </a:solidFill>
              </a:rPr>
              <a:t>log timestamps are uncertain</a:t>
            </a:r>
            <a:r>
              <a:rPr lang="en-US" dirty="0"/>
              <a:t> too?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85FBB-FCD8-90FA-29F7-8B2578B2E40C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4511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CAA6-92C9-4C6B-B5BE-D33FAD83B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96600-FB55-47C3-A22E-663A6D6F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today by 11:59pm. </a:t>
            </a:r>
          </a:p>
          <a:p>
            <a:endParaRPr lang="en-US" dirty="0"/>
          </a:p>
          <a:p>
            <a:r>
              <a:rPr lang="en-US" dirty="0"/>
              <a:t>Everyone must submit (not just one member of the team)</a:t>
            </a:r>
          </a:p>
        </p:txBody>
      </p:sp>
    </p:spTree>
    <p:extLst>
      <p:ext uri="{BB962C8B-B14F-4D97-AF65-F5344CB8AC3E}">
        <p14:creationId xmlns:p14="http://schemas.microsoft.com/office/powerpoint/2010/main" val="51169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F91B8-C71D-77F3-BA0A-373A49195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. . 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457E22-C6FC-2BBB-841A-359101A0D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5171"/>
            <a:ext cx="10515600" cy="3121791"/>
          </a:xfrm>
        </p:spPr>
        <p:txBody>
          <a:bodyPr/>
          <a:lstStyle/>
          <a:p>
            <a:r>
              <a:rPr lang="en-US" dirty="0"/>
              <a:t>Introduction to Formal Methods</a:t>
            </a:r>
          </a:p>
          <a:p>
            <a:endParaRPr lang="en-US" dirty="0"/>
          </a:p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Design and Verification of Safe Autonomous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C3AFA-FF99-33EB-AB99-5EFFC089F2AF}"/>
              </a:ext>
            </a:extLst>
          </p:cNvPr>
          <p:cNvSpPr txBox="1"/>
          <p:nvPr/>
        </p:nvSpPr>
        <p:spPr>
          <a:xfrm>
            <a:off x="393404" y="1850065"/>
            <a:ext cx="398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3047171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5D5D2-E5E2-4104-15F8-5BC3F705E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FA6C-803A-021D-C347-4664C361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. . 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A5BE34-E1DE-D608-DDBB-CB590B8A5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5171"/>
            <a:ext cx="10515600" cy="312179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 to Formal Methods</a:t>
            </a:r>
          </a:p>
          <a:p>
            <a:endParaRPr lang="en-US" dirty="0"/>
          </a:p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Design and Verification of Safe Autonomous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BFEF8-92F1-799A-6AA5-F2B3CCC61EA3}"/>
              </a:ext>
            </a:extLst>
          </p:cNvPr>
          <p:cNvSpPr txBox="1"/>
          <p:nvPr/>
        </p:nvSpPr>
        <p:spPr>
          <a:xfrm>
            <a:off x="393404" y="1850065"/>
            <a:ext cx="398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Course Objectives</a:t>
            </a:r>
          </a:p>
        </p:txBody>
      </p:sp>
    </p:spTree>
    <p:extLst>
      <p:ext uri="{BB962C8B-B14F-4D97-AF65-F5344CB8AC3E}">
        <p14:creationId xmlns:p14="http://schemas.microsoft.com/office/powerpoint/2010/main" val="329222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FADD89-D99B-5A0D-3010-11871C0A0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Offline Monitoring</a:t>
                </a:r>
                <a:r>
                  <a:rPr lang="en-US" dirty="0"/>
                  <a:t> of noisy-logs to detect possible safety violation.</a:t>
                </a:r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Online Monitoring</a:t>
                </a:r>
                <a:r>
                  <a:rPr lang="en-US" dirty="0"/>
                  <a:t> to reduce number of logs required. This targets at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energy efficiency</a:t>
                </a:r>
                <a:r>
                  <a:rPr lang="en-US" dirty="0"/>
                  <a:t>, as less logs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less energy consumed by the logger.</a:t>
                </a:r>
              </a:p>
              <a:p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Evaluated</a:t>
                </a:r>
                <a:r>
                  <a:rPr lang="en-US" dirty="0"/>
                  <a:t> both our methods on two case studies, namely </a:t>
                </a:r>
                <a:r>
                  <a:rPr lang="en-US" i="1" dirty="0"/>
                  <a:t>Adaptive Cruise Control (ACC)</a:t>
                </a:r>
                <a:r>
                  <a:rPr lang="en-US" dirty="0"/>
                  <a:t>, and </a:t>
                </a:r>
                <a:r>
                  <a:rPr lang="en-US" i="1" dirty="0"/>
                  <a:t>Anesthesia Delivery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FADD89-D99B-5A0D-3010-11871C0A0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EEDC10E-D5D5-9EAF-6C2D-45433C8D38BE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23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6E20A2-1FFD-ED61-E112-D066F0F72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8495-3FCE-6F48-9F21-3E4235C3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Formal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2552-B1C4-F76F-6D2F-8734C099B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fundamental concepts and principles of formal methods.</a:t>
            </a:r>
          </a:p>
          <a:p>
            <a:endParaRPr lang="en-US" dirty="0"/>
          </a:p>
          <a:p>
            <a:r>
              <a:rPr lang="en-US" dirty="0"/>
              <a:t>Gain insights into the techniques used for verifying the safety and correctness of programs and autonomous systems.</a:t>
            </a:r>
          </a:p>
          <a:p>
            <a:endParaRPr lang="en-US" dirty="0"/>
          </a:p>
          <a:p>
            <a:r>
              <a:rPr lang="en-US" dirty="0"/>
              <a:t>Explore the theoretical foundations of formal methods and their practical applications.</a:t>
            </a:r>
          </a:p>
        </p:txBody>
      </p:sp>
    </p:spTree>
    <p:extLst>
      <p:ext uri="{BB962C8B-B14F-4D97-AF65-F5344CB8AC3E}">
        <p14:creationId xmlns:p14="http://schemas.microsoft.com/office/powerpoint/2010/main" val="4093174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1286A-3889-1738-9E43-A93CC7B22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5412-7071-3E14-33E2-07143953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. . 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225BC5-A112-C27E-F151-3807329DB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5171"/>
            <a:ext cx="10515600" cy="312179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Introduction to Formal Methods</a:t>
            </a:r>
          </a:p>
          <a:p>
            <a:endParaRPr lang="en-US" dirty="0"/>
          </a:p>
          <a:p>
            <a:r>
              <a:rPr lang="en-US" dirty="0"/>
              <a:t>Autonomous Systems</a:t>
            </a:r>
          </a:p>
          <a:p>
            <a:endParaRPr lang="en-US" dirty="0"/>
          </a:p>
          <a:p>
            <a:r>
              <a:rPr lang="en-US" dirty="0"/>
              <a:t>Design and Verification of Safe Autonomous Systems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1B698-8A72-B9B8-0B8B-AD120CFAF812}"/>
              </a:ext>
            </a:extLst>
          </p:cNvPr>
          <p:cNvSpPr txBox="1"/>
          <p:nvPr/>
        </p:nvSpPr>
        <p:spPr>
          <a:xfrm>
            <a:off x="393404" y="1850065"/>
            <a:ext cx="3984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Course Objectives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D425C2-4ECE-26C2-0EAF-7EFF2825C635}"/>
              </a:ext>
            </a:extLst>
          </p:cNvPr>
          <p:cNvSpPr/>
          <p:nvPr/>
        </p:nvSpPr>
        <p:spPr>
          <a:xfrm>
            <a:off x="602575" y="3920928"/>
            <a:ext cx="5211192" cy="798990"/>
          </a:xfrm>
          <a:prstGeom prst="rect">
            <a:avLst/>
          </a:prstGeom>
          <a:noFill/>
          <a:ln w="63500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15F5-6B6E-924B-29D8-D7060D59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Objectives: Autonomous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1F54B-8544-4918-9907-C54E5AAF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the concept of autonomous systems.</a:t>
            </a:r>
          </a:p>
          <a:p>
            <a:endParaRPr lang="en-US" dirty="0"/>
          </a:p>
          <a:p>
            <a:r>
              <a:rPr lang="en-US" dirty="0"/>
              <a:t>Learn to model autonomous systems for formal analysis.</a:t>
            </a:r>
          </a:p>
          <a:p>
            <a:endParaRPr lang="en-US" dirty="0"/>
          </a:p>
          <a:p>
            <a:r>
              <a:rPr lang="en-US" dirty="0"/>
              <a:t>Learn about different types of models and their inherent properties.</a:t>
            </a:r>
          </a:p>
        </p:txBody>
      </p:sp>
    </p:spTree>
    <p:extLst>
      <p:ext uri="{BB962C8B-B14F-4D97-AF65-F5344CB8AC3E}">
        <p14:creationId xmlns:p14="http://schemas.microsoft.com/office/powerpoint/2010/main" val="404350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070A-E8D0-F22D-BAAB-7A3E5C76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why we need a model</a:t>
            </a:r>
          </a:p>
        </p:txBody>
      </p:sp>
    </p:spTree>
    <p:extLst>
      <p:ext uri="{BB962C8B-B14F-4D97-AF65-F5344CB8AC3E}">
        <p14:creationId xmlns:p14="http://schemas.microsoft.com/office/powerpoint/2010/main" val="364422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24</a:t>
            </a:fld>
            <a:endParaRPr lang="en-US"/>
          </a:p>
        </p:txBody>
      </p:sp>
      <p:pic>
        <p:nvPicPr>
          <p:cNvPr id="1026" name="Picture 2" descr="Image result for anesthesia using propofol images">
            <a:extLst>
              <a:ext uri="{FF2B5EF4-FFF2-40B4-BE49-F238E27FC236}">
                <a16:creationId xmlns:a16="http://schemas.microsoft.com/office/drawing/2014/main" id="{635DADF6-08C8-4561-891D-476431146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33" y="1463139"/>
            <a:ext cx="3669646" cy="269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4906036-3B6E-4FCC-89DF-0CC0808284EB}"/>
              </a:ext>
            </a:extLst>
          </p:cNvPr>
          <p:cNvSpPr txBox="1"/>
          <p:nvPr/>
        </p:nvSpPr>
        <p:spPr>
          <a:xfrm>
            <a:off x="6231423" y="2335444"/>
            <a:ext cx="5280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safety critical event that occurs before (almost) all surgeries.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02EA8-2C9A-4E6E-86C2-F6E7D18DF64C}"/>
              </a:ext>
            </a:extLst>
          </p:cNvPr>
          <p:cNvSpPr txBox="1"/>
          <p:nvPr/>
        </p:nvSpPr>
        <p:spPr>
          <a:xfrm>
            <a:off x="373568" y="4637694"/>
            <a:ext cx="5587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Determining its </a:t>
            </a:r>
            <a:r>
              <a:rPr lang="en-US" sz="2800" i="1" u="sng" dirty="0"/>
              <a:t>safety</a:t>
            </a:r>
            <a:r>
              <a:rPr lang="en-US" sz="2800" u="sng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Understanding of how it is metabolized.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Its effect on the depth of </a:t>
            </a:r>
            <a:r>
              <a:rPr lang="en-US" sz="2800" i="1" dirty="0"/>
              <a:t>hypnosis.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01CAB-2D41-48C4-8D54-BD6DE26A7FA6}"/>
              </a:ext>
            </a:extLst>
          </p:cNvPr>
          <p:cNvSpPr txBox="1"/>
          <p:nvPr/>
        </p:nvSpPr>
        <p:spPr>
          <a:xfrm>
            <a:off x="8563993" y="6453576"/>
            <a:ext cx="1331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UNC Chapel Hill</a:t>
            </a:r>
          </a:p>
        </p:txBody>
      </p:sp>
    </p:spTree>
    <p:extLst>
      <p:ext uri="{BB962C8B-B14F-4D97-AF65-F5344CB8AC3E}">
        <p14:creationId xmlns:p14="http://schemas.microsoft.com/office/powerpoint/2010/main" val="22818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DC0AF-987E-3332-04BD-EED3560A4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5854D-1244-E3E4-FF5B-C41148DC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2AAF0-0CAC-4CA5-9E42-8E9959BF3BF2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6C75FA-C4DB-26E6-2652-9BE81EDBAD7F}"/>
              </a:ext>
            </a:extLst>
          </p:cNvPr>
          <p:cNvSpPr/>
          <p:nvPr/>
        </p:nvSpPr>
        <p:spPr>
          <a:xfrm>
            <a:off x="2707690" y="1808548"/>
            <a:ext cx="5992427" cy="411923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F6331-159D-0524-97EE-B16ED56AF826}"/>
              </a:ext>
            </a:extLst>
          </p:cNvPr>
          <p:cNvSpPr/>
          <p:nvPr/>
        </p:nvSpPr>
        <p:spPr>
          <a:xfrm>
            <a:off x="2840855" y="2651926"/>
            <a:ext cx="1793289" cy="31515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21314D-DE56-33AC-E993-C7ECF2F26606}"/>
              </a:ext>
            </a:extLst>
          </p:cNvPr>
          <p:cNvSpPr/>
          <p:nvPr/>
        </p:nvSpPr>
        <p:spPr>
          <a:xfrm>
            <a:off x="4767309" y="2651926"/>
            <a:ext cx="3818878" cy="315157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84994-5E75-E1C3-111E-91BA5FC0C0FB}"/>
              </a:ext>
            </a:extLst>
          </p:cNvPr>
          <p:cNvSpPr txBox="1"/>
          <p:nvPr/>
        </p:nvSpPr>
        <p:spPr>
          <a:xfrm>
            <a:off x="585927" y="2204472"/>
            <a:ext cx="2121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Models the metabolization of the drug by the body.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4ACE4C-0F05-EBF8-9CA0-407AD5D1BFA3}"/>
              </a:ext>
            </a:extLst>
          </p:cNvPr>
          <p:cNvSpPr/>
          <p:nvPr/>
        </p:nvSpPr>
        <p:spPr>
          <a:xfrm>
            <a:off x="2840855" y="1906201"/>
            <a:ext cx="1793289" cy="710213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FA147-DC27-B146-432E-0D1AC2FA714F}"/>
              </a:ext>
            </a:extLst>
          </p:cNvPr>
          <p:cNvSpPr/>
          <p:nvPr/>
        </p:nvSpPr>
        <p:spPr>
          <a:xfrm>
            <a:off x="4767309" y="1906201"/>
            <a:ext cx="3818878" cy="710213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PD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32AE339B-B1CE-814F-C57D-268AE48725F6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094697" y="1458314"/>
            <a:ext cx="298270" cy="119404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72FB97-C7AE-2317-BF4A-FC45EFDB9014}"/>
              </a:ext>
            </a:extLst>
          </p:cNvPr>
          <p:cNvSpPr txBox="1"/>
          <p:nvPr/>
        </p:nvSpPr>
        <p:spPr>
          <a:xfrm>
            <a:off x="9101091" y="2616414"/>
            <a:ext cx="212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Models the </a:t>
            </a:r>
            <a:r>
              <a:rPr lang="en-US" sz="2400" b="0" i="0" u="none" strike="noStrike" baseline="0" dirty="0">
                <a:latin typeface="SFRM1000"/>
              </a:rPr>
              <a:t>effect of drug on the body.</a:t>
            </a:r>
            <a:endParaRPr lang="en-US" sz="2400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6BF9430-F6B4-F020-F7D6-33718E0D3EF5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>
            <a:off x="8586187" y="2261308"/>
            <a:ext cx="1472954" cy="355106"/>
          </a:xfrm>
          <a:prstGeom prst="bentConnector3">
            <a:avLst>
              <a:gd name="adj1" fmla="val -123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0BBAE1-64A9-DB5D-086E-786CB8BBADB8}"/>
                  </a:ext>
                </a:extLst>
              </p:cNvPr>
              <p:cNvSpPr txBox="1"/>
              <p:nvPr/>
            </p:nvSpPr>
            <p:spPr>
              <a:xfrm>
                <a:off x="3195961" y="3514224"/>
                <a:ext cx="8345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0BBAE1-64A9-DB5D-086E-786CB8BBA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61" y="3514224"/>
                <a:ext cx="83450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E5F7CB-C54E-E46D-715C-DEC6C72C6831}"/>
                  </a:ext>
                </a:extLst>
              </p:cNvPr>
              <p:cNvSpPr txBox="1"/>
              <p:nvPr/>
            </p:nvSpPr>
            <p:spPr>
              <a:xfrm>
                <a:off x="4767309" y="3064469"/>
                <a:ext cx="3818878" cy="1962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b="0" dirty="0"/>
                  <a:t>1</a:t>
                </a:r>
                <a:r>
                  <a:rPr lang="en-US" sz="2000" b="0" baseline="30000" dirty="0"/>
                  <a:t>st</a:t>
                </a:r>
                <a:r>
                  <a:rPr lang="en-US" sz="2000" b="0" dirty="0"/>
                  <a:t> Peripheral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2</a:t>
                </a:r>
                <a:r>
                  <a:rPr lang="en-US" sz="2000" baseline="30000" dirty="0"/>
                  <a:t>nd</a:t>
                </a:r>
                <a:r>
                  <a:rPr lang="en-US" sz="2000" dirty="0"/>
                  <a:t> Peripheral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Plasma Compartment: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E5F7CB-C54E-E46D-715C-DEC6C72C6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309" y="3064469"/>
                <a:ext cx="3818878" cy="1962653"/>
              </a:xfrm>
              <a:prstGeom prst="rect">
                <a:avLst/>
              </a:prstGeom>
              <a:blipFill>
                <a:blip r:embed="rId4"/>
                <a:stretch>
                  <a:fillRect l="-1438" t="-1863" r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3DD0082-0190-89ED-1789-724138A35391}"/>
              </a:ext>
            </a:extLst>
          </p:cNvPr>
          <p:cNvSpPr txBox="1"/>
          <p:nvPr/>
        </p:nvSpPr>
        <p:spPr>
          <a:xfrm>
            <a:off x="9101091" y="4603170"/>
            <a:ext cx="2857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State variables, modeling concentration levels.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0FDA01-3661-5F3F-5A27-CF0D5C4B13A6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676748" y="4818078"/>
            <a:ext cx="2424343" cy="3852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398A554-92BE-C740-C053-94EBED888CE7}"/>
              </a:ext>
            </a:extLst>
          </p:cNvPr>
          <p:cNvCxnSpPr>
            <a:cxnSpLocks/>
            <a:stCxn id="16" idx="1"/>
            <a:endCxn id="14" idx="2"/>
          </p:cNvCxnSpPr>
          <p:nvPr/>
        </p:nvCxnSpPr>
        <p:spPr>
          <a:xfrm flipH="1" flipV="1">
            <a:off x="3613212" y="4098999"/>
            <a:ext cx="5487879" cy="11043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84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54F1-2BEF-4D93-B0A8-1C945ADF70D5}"/>
              </a:ext>
            </a:extLst>
          </p:cNvPr>
          <p:cNvSpPr txBox="1"/>
          <p:nvPr/>
        </p:nvSpPr>
        <p:spPr>
          <a:xfrm>
            <a:off x="385608" y="2025118"/>
            <a:ext cx="398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Obtain a dynamical model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E040B8-E35F-F159-6ACD-0CBD23B41D4C}"/>
              </a:ext>
            </a:extLst>
          </p:cNvPr>
          <p:cNvSpPr/>
          <p:nvPr/>
        </p:nvSpPr>
        <p:spPr>
          <a:xfrm>
            <a:off x="4374573" y="1558475"/>
            <a:ext cx="1922318" cy="145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6F0AB-EDAA-92F2-885B-19DA71B587EB}"/>
              </a:ext>
            </a:extLst>
          </p:cNvPr>
          <p:cNvSpPr txBox="1"/>
          <p:nvPr/>
        </p:nvSpPr>
        <p:spPr>
          <a:xfrm>
            <a:off x="6447913" y="2025118"/>
            <a:ext cx="544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evolution of the state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D0E0A3-AACC-ACF9-4C01-19FFA0A4B88F}"/>
                  </a:ext>
                </a:extLst>
              </p:cNvPr>
              <p:cNvSpPr txBox="1"/>
              <p:nvPr/>
            </p:nvSpPr>
            <p:spPr>
              <a:xfrm>
                <a:off x="6615546" y="2548338"/>
                <a:ext cx="3366654" cy="55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D0E0A3-AACC-ACF9-4C01-19FFA0A4B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546" y="2548338"/>
                <a:ext cx="3366654" cy="556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ket 14">
            <a:extLst>
              <a:ext uri="{FF2B5EF4-FFF2-40B4-BE49-F238E27FC236}">
                <a16:creationId xmlns:a16="http://schemas.microsoft.com/office/drawing/2014/main" id="{9CCABD1E-7345-D3AE-BAC5-5E6E5A4B0D43}"/>
              </a:ext>
            </a:extLst>
          </p:cNvPr>
          <p:cNvSpPr/>
          <p:nvPr/>
        </p:nvSpPr>
        <p:spPr>
          <a:xfrm rot="16200000">
            <a:off x="8154041" y="2140360"/>
            <a:ext cx="175025" cy="1862396"/>
          </a:xfrm>
          <a:prstGeom prst="leftBracket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11189B-BC11-395C-06E2-E6500C6A3451}"/>
                  </a:ext>
                </a:extLst>
              </p:cNvPr>
              <p:cNvSpPr txBox="1"/>
              <p:nvPr/>
            </p:nvSpPr>
            <p:spPr>
              <a:xfrm>
                <a:off x="6296891" y="3429000"/>
                <a:ext cx="58085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Change of concentration levels with input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); the anesthesia drug injected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11189B-BC11-395C-06E2-E6500C6A3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891" y="3429000"/>
                <a:ext cx="5808517" cy="954107"/>
              </a:xfrm>
              <a:prstGeom prst="rect">
                <a:avLst/>
              </a:prstGeom>
              <a:blipFill>
                <a:blip r:embed="rId4"/>
                <a:stretch>
                  <a:fillRect l="-2204" t="-6410" r="-42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2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54F1-2BEF-4D93-B0A8-1C945ADF70D5}"/>
              </a:ext>
            </a:extLst>
          </p:cNvPr>
          <p:cNvSpPr txBox="1"/>
          <p:nvPr/>
        </p:nvSpPr>
        <p:spPr>
          <a:xfrm>
            <a:off x="385608" y="2025118"/>
            <a:ext cx="398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Obtain a dynamical model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E040B8-E35F-F159-6ACD-0CBD23B41D4C}"/>
              </a:ext>
            </a:extLst>
          </p:cNvPr>
          <p:cNvSpPr/>
          <p:nvPr/>
        </p:nvSpPr>
        <p:spPr>
          <a:xfrm>
            <a:off x="4374573" y="1558475"/>
            <a:ext cx="1922318" cy="145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6F0AB-EDAA-92F2-885B-19DA71B587EB}"/>
              </a:ext>
            </a:extLst>
          </p:cNvPr>
          <p:cNvSpPr txBox="1"/>
          <p:nvPr/>
        </p:nvSpPr>
        <p:spPr>
          <a:xfrm>
            <a:off x="6447913" y="2025118"/>
            <a:ext cx="544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evolution of the state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9A1C86-320F-8A9E-B9C9-687AAE739A4B}"/>
                  </a:ext>
                </a:extLst>
              </p:cNvPr>
              <p:cNvSpPr/>
              <p:nvPr/>
            </p:nvSpPr>
            <p:spPr>
              <a:xfrm>
                <a:off x="592282" y="4873336"/>
                <a:ext cx="2545772" cy="109104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Rate of Change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9A1C86-320F-8A9E-B9C9-687AAE739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2" y="4873336"/>
                <a:ext cx="2545772" cy="1091045"/>
              </a:xfrm>
              <a:prstGeom prst="roundRect">
                <a:avLst/>
              </a:prstGeom>
              <a:blipFill>
                <a:blip r:embed="rId3"/>
                <a:stretch>
                  <a:fillRect l="-1190" r="-4048" b="-7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quals 11">
            <a:extLst>
              <a:ext uri="{FF2B5EF4-FFF2-40B4-BE49-F238E27FC236}">
                <a16:creationId xmlns:a16="http://schemas.microsoft.com/office/drawing/2014/main" id="{8B5F1EF4-46E3-78B9-FDBE-4CDBC31BC86B}"/>
              </a:ext>
            </a:extLst>
          </p:cNvPr>
          <p:cNvSpPr/>
          <p:nvPr/>
        </p:nvSpPr>
        <p:spPr>
          <a:xfrm>
            <a:off x="3138054" y="5047417"/>
            <a:ext cx="1059872" cy="789709"/>
          </a:xfrm>
          <a:prstGeom prst="mathEqual">
            <a:avLst>
              <a:gd name="adj1" fmla="val 14309"/>
              <a:gd name="adj2" fmla="val 22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4EFA140-CB06-091E-6166-7E8497345049}"/>
                  </a:ext>
                </a:extLst>
              </p:cNvPr>
              <p:cNvSpPr/>
              <p:nvPr/>
            </p:nvSpPr>
            <p:spPr>
              <a:xfrm>
                <a:off x="4457700" y="4862946"/>
                <a:ext cx="3106882" cy="11014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Previous Values of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4EFA140-CB06-091E-6166-7E8497345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4862946"/>
                <a:ext cx="3106882" cy="1101436"/>
              </a:xfrm>
              <a:prstGeom prst="roundRect">
                <a:avLst/>
              </a:prstGeom>
              <a:blipFill>
                <a:blip r:embed="rId4"/>
                <a:stretch>
                  <a:fillRect r="-156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lus Sign 13">
            <a:extLst>
              <a:ext uri="{FF2B5EF4-FFF2-40B4-BE49-F238E27FC236}">
                <a16:creationId xmlns:a16="http://schemas.microsoft.com/office/drawing/2014/main" id="{EDC75777-18F7-36E0-357B-6D668A710E85}"/>
              </a:ext>
            </a:extLst>
          </p:cNvPr>
          <p:cNvSpPr/>
          <p:nvPr/>
        </p:nvSpPr>
        <p:spPr>
          <a:xfrm>
            <a:off x="7651175" y="4980431"/>
            <a:ext cx="938644" cy="923679"/>
          </a:xfrm>
          <a:prstGeom prst="mathPlus">
            <a:avLst>
              <a:gd name="adj1" fmla="val 1303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02633B-372C-106D-50CE-B5810FD8377B}"/>
                  </a:ext>
                </a:extLst>
              </p:cNvPr>
              <p:cNvSpPr/>
              <p:nvPr/>
            </p:nvSpPr>
            <p:spPr>
              <a:xfrm>
                <a:off x="8693727" y="4873336"/>
                <a:ext cx="2545772" cy="103077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Effect of Input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02633B-372C-106D-50CE-B5810FD83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727" y="4873336"/>
                <a:ext cx="2545772" cy="1030774"/>
              </a:xfrm>
              <a:prstGeom prst="roundRect">
                <a:avLst/>
              </a:prstGeom>
              <a:blipFill>
                <a:blip r:embed="rId5"/>
                <a:stretch>
                  <a:fillRect t="-581" r="-166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BBA91FD-6060-FF09-0C49-29BED6406CC5}"/>
              </a:ext>
            </a:extLst>
          </p:cNvPr>
          <p:cNvSpPr/>
          <p:nvPr/>
        </p:nvSpPr>
        <p:spPr>
          <a:xfrm>
            <a:off x="4270664" y="4696691"/>
            <a:ext cx="7083136" cy="145650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844454-52D1-7882-8A00-DDD08B841282}"/>
                  </a:ext>
                </a:extLst>
              </p:cNvPr>
              <p:cNvSpPr txBox="1"/>
              <p:nvPr/>
            </p:nvSpPr>
            <p:spPr>
              <a:xfrm>
                <a:off x="5959188" y="3211380"/>
                <a:ext cx="4322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844454-52D1-7882-8A00-DDD08B841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88" y="3211380"/>
                <a:ext cx="4322618" cy="523220"/>
              </a:xfrm>
              <a:prstGeom prst="rect">
                <a:avLst/>
              </a:prstGeom>
              <a:blipFill>
                <a:blip r:embed="rId6"/>
                <a:stretch>
                  <a:fillRect l="-296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D65EA24A-FC6F-744A-0404-FB314795683B}"/>
              </a:ext>
            </a:extLst>
          </p:cNvPr>
          <p:cNvSpPr/>
          <p:nvPr/>
        </p:nvSpPr>
        <p:spPr>
          <a:xfrm>
            <a:off x="6134100" y="3873913"/>
            <a:ext cx="3089564" cy="66883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Dictated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A7E9AC-EEFD-841B-DD55-1AB22E6A81AC}"/>
              </a:ext>
            </a:extLst>
          </p:cNvPr>
          <p:cNvSpPr txBox="1"/>
          <p:nvPr/>
        </p:nvSpPr>
        <p:spPr>
          <a:xfrm>
            <a:off x="7218218" y="6107263"/>
            <a:ext cx="221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A8F159-4A1B-9066-28B6-0A378AEB03C6}"/>
                  </a:ext>
                </a:extLst>
              </p:cNvPr>
              <p:cNvSpPr txBox="1"/>
              <p:nvPr/>
            </p:nvSpPr>
            <p:spPr>
              <a:xfrm>
                <a:off x="385608" y="3472990"/>
                <a:ext cx="39889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4400" dirty="0"/>
                  <a:t>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A8F159-4A1B-9066-28B6-0A378AEB0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8" y="3472990"/>
                <a:ext cx="3988965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0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/>
      <p:bldP spid="23" grpId="0" animBg="1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9A1C86-320F-8A9E-B9C9-687AAE739A4B}"/>
                  </a:ext>
                </a:extLst>
              </p:cNvPr>
              <p:cNvSpPr/>
              <p:nvPr/>
            </p:nvSpPr>
            <p:spPr>
              <a:xfrm>
                <a:off x="592282" y="4873336"/>
                <a:ext cx="2545772" cy="109104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Rate of Change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9A1C86-320F-8A9E-B9C9-687AAE739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2" y="4873336"/>
                <a:ext cx="2545772" cy="1091045"/>
              </a:xfrm>
              <a:prstGeom prst="roundRect">
                <a:avLst/>
              </a:prstGeom>
              <a:blipFill>
                <a:blip r:embed="rId3"/>
                <a:stretch>
                  <a:fillRect l="-1190" r="-4048" b="-7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quals 11">
            <a:extLst>
              <a:ext uri="{FF2B5EF4-FFF2-40B4-BE49-F238E27FC236}">
                <a16:creationId xmlns:a16="http://schemas.microsoft.com/office/drawing/2014/main" id="{8B5F1EF4-46E3-78B9-FDBE-4CDBC31BC86B}"/>
              </a:ext>
            </a:extLst>
          </p:cNvPr>
          <p:cNvSpPr/>
          <p:nvPr/>
        </p:nvSpPr>
        <p:spPr>
          <a:xfrm>
            <a:off x="3138054" y="5047417"/>
            <a:ext cx="1059872" cy="789709"/>
          </a:xfrm>
          <a:prstGeom prst="mathEqual">
            <a:avLst>
              <a:gd name="adj1" fmla="val 14309"/>
              <a:gd name="adj2" fmla="val 22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4EFA140-CB06-091E-6166-7E8497345049}"/>
                  </a:ext>
                </a:extLst>
              </p:cNvPr>
              <p:cNvSpPr/>
              <p:nvPr/>
            </p:nvSpPr>
            <p:spPr>
              <a:xfrm>
                <a:off x="4457700" y="4862946"/>
                <a:ext cx="3106882" cy="11014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Previous Values of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4EFA140-CB06-091E-6166-7E8497345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4862946"/>
                <a:ext cx="3106882" cy="1101436"/>
              </a:xfrm>
              <a:prstGeom prst="roundRect">
                <a:avLst/>
              </a:prstGeom>
              <a:blipFill>
                <a:blip r:embed="rId4"/>
                <a:stretch>
                  <a:fillRect r="-156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lus Sign 13">
            <a:extLst>
              <a:ext uri="{FF2B5EF4-FFF2-40B4-BE49-F238E27FC236}">
                <a16:creationId xmlns:a16="http://schemas.microsoft.com/office/drawing/2014/main" id="{EDC75777-18F7-36E0-357B-6D668A710E85}"/>
              </a:ext>
            </a:extLst>
          </p:cNvPr>
          <p:cNvSpPr/>
          <p:nvPr/>
        </p:nvSpPr>
        <p:spPr>
          <a:xfrm>
            <a:off x="7651175" y="4980431"/>
            <a:ext cx="938644" cy="923679"/>
          </a:xfrm>
          <a:prstGeom prst="mathPlus">
            <a:avLst>
              <a:gd name="adj1" fmla="val 1303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02633B-372C-106D-50CE-B5810FD8377B}"/>
                  </a:ext>
                </a:extLst>
              </p:cNvPr>
              <p:cNvSpPr/>
              <p:nvPr/>
            </p:nvSpPr>
            <p:spPr>
              <a:xfrm>
                <a:off x="8693727" y="4873336"/>
                <a:ext cx="2545772" cy="103077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Effect of Input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02633B-372C-106D-50CE-B5810FD83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727" y="4873336"/>
                <a:ext cx="2545772" cy="1030774"/>
              </a:xfrm>
              <a:prstGeom prst="roundRect">
                <a:avLst/>
              </a:prstGeom>
              <a:blipFill>
                <a:blip r:embed="rId5"/>
                <a:stretch>
                  <a:fillRect t="-581" r="-166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BBA91FD-6060-FF09-0C49-29BED6406CC5}"/>
              </a:ext>
            </a:extLst>
          </p:cNvPr>
          <p:cNvSpPr/>
          <p:nvPr/>
        </p:nvSpPr>
        <p:spPr>
          <a:xfrm>
            <a:off x="4270664" y="4696691"/>
            <a:ext cx="7083136" cy="145650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844454-52D1-7882-8A00-DDD08B841282}"/>
                  </a:ext>
                </a:extLst>
              </p:cNvPr>
              <p:cNvSpPr txBox="1"/>
              <p:nvPr/>
            </p:nvSpPr>
            <p:spPr>
              <a:xfrm>
                <a:off x="5959188" y="3211380"/>
                <a:ext cx="4322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844454-52D1-7882-8A00-DDD08B841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88" y="3211380"/>
                <a:ext cx="4322618" cy="523220"/>
              </a:xfrm>
              <a:prstGeom prst="rect">
                <a:avLst/>
              </a:prstGeom>
              <a:blipFill>
                <a:blip r:embed="rId6"/>
                <a:stretch>
                  <a:fillRect l="-296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D65EA24A-FC6F-744A-0404-FB314795683B}"/>
              </a:ext>
            </a:extLst>
          </p:cNvPr>
          <p:cNvSpPr/>
          <p:nvPr/>
        </p:nvSpPr>
        <p:spPr>
          <a:xfrm>
            <a:off x="6134100" y="3873913"/>
            <a:ext cx="3089564" cy="66883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Dictated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A7E9AC-EEFD-841B-DD55-1AB22E6A81AC}"/>
              </a:ext>
            </a:extLst>
          </p:cNvPr>
          <p:cNvSpPr txBox="1"/>
          <p:nvPr/>
        </p:nvSpPr>
        <p:spPr>
          <a:xfrm>
            <a:off x="7218218" y="6107263"/>
            <a:ext cx="221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D6179-ECB8-AD7E-6491-8A365BB437BF}"/>
              </a:ext>
            </a:extLst>
          </p:cNvPr>
          <p:cNvSpPr txBox="1"/>
          <p:nvPr/>
        </p:nvSpPr>
        <p:spPr>
          <a:xfrm>
            <a:off x="4107007" y="1918336"/>
            <a:ext cx="691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These parameters are determined empirically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6BF70-2323-5484-4D4B-713A858C27B6}"/>
              </a:ext>
            </a:extLst>
          </p:cNvPr>
          <p:cNvSpPr txBox="1"/>
          <p:nvPr/>
        </p:nvSpPr>
        <p:spPr>
          <a:xfrm>
            <a:off x="5007553" y="2439073"/>
            <a:ext cx="511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</a:rPr>
              <a:t>(Weight, Alveolar Volumes, etc.)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F50A16-EE91-615A-011E-DEDA906CAC38}"/>
                  </a:ext>
                </a:extLst>
              </p:cNvPr>
              <p:cNvSpPr txBox="1"/>
              <p:nvPr/>
            </p:nvSpPr>
            <p:spPr>
              <a:xfrm>
                <a:off x="385608" y="3472990"/>
                <a:ext cx="398896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4400" dirty="0"/>
                  <a:t>+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F50A16-EE91-615A-011E-DEDA906CA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08" y="3472990"/>
                <a:ext cx="3988965" cy="76944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48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54F1-2BEF-4D93-B0A8-1C945ADF70D5}"/>
              </a:ext>
            </a:extLst>
          </p:cNvPr>
          <p:cNvSpPr txBox="1"/>
          <p:nvPr/>
        </p:nvSpPr>
        <p:spPr>
          <a:xfrm>
            <a:off x="385608" y="2025118"/>
            <a:ext cx="398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Obtain a dynamical model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E040B8-E35F-F159-6ACD-0CBD23B41D4C}"/>
              </a:ext>
            </a:extLst>
          </p:cNvPr>
          <p:cNvSpPr/>
          <p:nvPr/>
        </p:nvSpPr>
        <p:spPr>
          <a:xfrm>
            <a:off x="4374573" y="1558475"/>
            <a:ext cx="1922318" cy="145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6F0AB-EDAA-92F2-885B-19DA71B587EB}"/>
              </a:ext>
            </a:extLst>
          </p:cNvPr>
          <p:cNvSpPr txBox="1"/>
          <p:nvPr/>
        </p:nvSpPr>
        <p:spPr>
          <a:xfrm>
            <a:off x="6447913" y="2025118"/>
            <a:ext cx="544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evolution of the state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9A1C86-320F-8A9E-B9C9-687AAE739A4B}"/>
                  </a:ext>
                </a:extLst>
              </p:cNvPr>
              <p:cNvSpPr/>
              <p:nvPr/>
            </p:nvSpPr>
            <p:spPr>
              <a:xfrm>
                <a:off x="592282" y="4873336"/>
                <a:ext cx="2545772" cy="1091045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Rate of Change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F9A1C86-320F-8A9E-B9C9-687AAE739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82" y="4873336"/>
                <a:ext cx="2545772" cy="1091045"/>
              </a:xfrm>
              <a:prstGeom prst="roundRect">
                <a:avLst/>
              </a:prstGeom>
              <a:blipFill>
                <a:blip r:embed="rId3"/>
                <a:stretch>
                  <a:fillRect l="-1190" r="-4048" b="-7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quals 11">
            <a:extLst>
              <a:ext uri="{FF2B5EF4-FFF2-40B4-BE49-F238E27FC236}">
                <a16:creationId xmlns:a16="http://schemas.microsoft.com/office/drawing/2014/main" id="{8B5F1EF4-46E3-78B9-FDBE-4CDBC31BC86B}"/>
              </a:ext>
            </a:extLst>
          </p:cNvPr>
          <p:cNvSpPr/>
          <p:nvPr/>
        </p:nvSpPr>
        <p:spPr>
          <a:xfrm>
            <a:off x="3138054" y="5047417"/>
            <a:ext cx="1059872" cy="789709"/>
          </a:xfrm>
          <a:prstGeom prst="mathEqual">
            <a:avLst>
              <a:gd name="adj1" fmla="val 14309"/>
              <a:gd name="adj2" fmla="val 22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4EFA140-CB06-091E-6166-7E8497345049}"/>
                  </a:ext>
                </a:extLst>
              </p:cNvPr>
              <p:cNvSpPr/>
              <p:nvPr/>
            </p:nvSpPr>
            <p:spPr>
              <a:xfrm>
                <a:off x="4457700" y="4862946"/>
                <a:ext cx="3106882" cy="110143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Previous Values of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4EFA140-CB06-091E-6166-7E84973450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00" y="4862946"/>
                <a:ext cx="3106882" cy="1101436"/>
              </a:xfrm>
              <a:prstGeom prst="roundRect">
                <a:avLst/>
              </a:prstGeom>
              <a:blipFill>
                <a:blip r:embed="rId4"/>
                <a:stretch>
                  <a:fillRect r="-156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lus Sign 13">
            <a:extLst>
              <a:ext uri="{FF2B5EF4-FFF2-40B4-BE49-F238E27FC236}">
                <a16:creationId xmlns:a16="http://schemas.microsoft.com/office/drawing/2014/main" id="{EDC75777-18F7-36E0-357B-6D668A710E85}"/>
              </a:ext>
            </a:extLst>
          </p:cNvPr>
          <p:cNvSpPr/>
          <p:nvPr/>
        </p:nvSpPr>
        <p:spPr>
          <a:xfrm>
            <a:off x="7651175" y="4980431"/>
            <a:ext cx="938644" cy="923679"/>
          </a:xfrm>
          <a:prstGeom prst="mathPlus">
            <a:avLst>
              <a:gd name="adj1" fmla="val 1303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02633B-372C-106D-50CE-B5810FD8377B}"/>
                  </a:ext>
                </a:extLst>
              </p:cNvPr>
              <p:cNvSpPr/>
              <p:nvPr/>
            </p:nvSpPr>
            <p:spPr>
              <a:xfrm>
                <a:off x="8693727" y="4873336"/>
                <a:ext cx="2545772" cy="103077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Effect of Input 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02633B-372C-106D-50CE-B5810FD83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727" y="4873336"/>
                <a:ext cx="2545772" cy="1030774"/>
              </a:xfrm>
              <a:prstGeom prst="roundRect">
                <a:avLst/>
              </a:prstGeom>
              <a:blipFill>
                <a:blip r:embed="rId5"/>
                <a:stretch>
                  <a:fillRect t="-581" r="-1667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BBA91FD-6060-FF09-0C49-29BED6406CC5}"/>
              </a:ext>
            </a:extLst>
          </p:cNvPr>
          <p:cNvSpPr/>
          <p:nvPr/>
        </p:nvSpPr>
        <p:spPr>
          <a:xfrm>
            <a:off x="4270664" y="4696691"/>
            <a:ext cx="7083136" cy="145650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844454-52D1-7882-8A00-DDD08B841282}"/>
                  </a:ext>
                </a:extLst>
              </p:cNvPr>
              <p:cNvSpPr txBox="1"/>
              <p:nvPr/>
            </p:nvSpPr>
            <p:spPr>
              <a:xfrm>
                <a:off x="5959188" y="3211380"/>
                <a:ext cx="43226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Parameters: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8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844454-52D1-7882-8A00-DDD08B841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188" y="3211380"/>
                <a:ext cx="4322618" cy="523220"/>
              </a:xfrm>
              <a:prstGeom prst="rect">
                <a:avLst/>
              </a:prstGeom>
              <a:blipFill>
                <a:blip r:embed="rId6"/>
                <a:stretch>
                  <a:fillRect l="-296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D65EA24A-FC6F-744A-0404-FB314795683B}"/>
              </a:ext>
            </a:extLst>
          </p:cNvPr>
          <p:cNvSpPr/>
          <p:nvPr/>
        </p:nvSpPr>
        <p:spPr>
          <a:xfrm>
            <a:off x="6134100" y="3873913"/>
            <a:ext cx="3089564" cy="66883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Dictated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A7E9AC-EEFD-841B-DD55-1AB22E6A81AC}"/>
              </a:ext>
            </a:extLst>
          </p:cNvPr>
          <p:cNvSpPr txBox="1"/>
          <p:nvPr/>
        </p:nvSpPr>
        <p:spPr>
          <a:xfrm>
            <a:off x="7218218" y="6107263"/>
            <a:ext cx="221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Interaction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8B0F26-F7C4-A0C9-5ADE-6544E4017FFC}"/>
              </a:ext>
            </a:extLst>
          </p:cNvPr>
          <p:cNvSpPr/>
          <p:nvPr/>
        </p:nvSpPr>
        <p:spPr>
          <a:xfrm>
            <a:off x="311727" y="3096491"/>
            <a:ext cx="11450782" cy="3624984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731804-CA3C-DDD8-0279-87E5FCF37C47}"/>
              </a:ext>
            </a:extLst>
          </p:cNvPr>
          <p:cNvSpPr txBox="1"/>
          <p:nvPr/>
        </p:nvSpPr>
        <p:spPr>
          <a:xfrm>
            <a:off x="1101438" y="3175145"/>
            <a:ext cx="189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35660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C9BD-11AF-7CC7-FE94-2A0233D4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Monitoring: Proposed Strategy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F892BE-345E-3413-ACD3-822C6BD5B5F5}"/>
              </a:ext>
            </a:extLst>
          </p:cNvPr>
          <p:cNvSpPr/>
          <p:nvPr/>
        </p:nvSpPr>
        <p:spPr>
          <a:xfrm>
            <a:off x="1074198" y="1822141"/>
            <a:ext cx="2201662" cy="61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Scattered &amp; Noisy Logs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22FAE7-C8D4-F3AB-F88A-7CCD9D5A77A4}"/>
              </a:ext>
            </a:extLst>
          </p:cNvPr>
          <p:cNvSpPr/>
          <p:nvPr/>
        </p:nvSpPr>
        <p:spPr>
          <a:xfrm>
            <a:off x="1074198" y="3429000"/>
            <a:ext cx="2201662" cy="1817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Bounding Model: Over-approximated using Uncertain Linear 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6470C5-2402-CC26-9961-6F66436C0D24}"/>
              </a:ext>
            </a:extLst>
          </p:cNvPr>
          <p:cNvSpPr/>
          <p:nvPr/>
        </p:nvSpPr>
        <p:spPr>
          <a:xfrm>
            <a:off x="4717005" y="2129530"/>
            <a:ext cx="3746376" cy="2809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Reconstruct missing logs using reachability of uncertain linear systems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4CDA5AE-DF8A-2284-800C-FB759FFD7DA0}"/>
              </a:ext>
            </a:extLst>
          </p:cNvPr>
          <p:cNvSpPr/>
          <p:nvPr/>
        </p:nvSpPr>
        <p:spPr>
          <a:xfrm>
            <a:off x="8848454" y="2763174"/>
            <a:ext cx="1526217" cy="133165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507FE4E-1E80-8FBB-A2E0-EB851DD55F0D}"/>
              </a:ext>
            </a:extLst>
          </p:cNvPr>
          <p:cNvSpPr/>
          <p:nvPr/>
        </p:nvSpPr>
        <p:spPr>
          <a:xfrm rot="2021496">
            <a:off x="3532390" y="2119829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F15DFA-8ACA-44AD-E021-9156D5EEB268}"/>
              </a:ext>
            </a:extLst>
          </p:cNvPr>
          <p:cNvSpPr/>
          <p:nvPr/>
        </p:nvSpPr>
        <p:spPr>
          <a:xfrm rot="19951055">
            <a:off x="3499515" y="3725676"/>
            <a:ext cx="1013159" cy="1066696"/>
          </a:xfrm>
          <a:prstGeom prst="rightArrow">
            <a:avLst>
              <a:gd name="adj1" fmla="val 31333"/>
              <a:gd name="adj2" fmla="val 38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21DDFB-ABEB-13A6-0721-7AED1CCBBDF0}"/>
              </a:ext>
            </a:extLst>
          </p:cNvPr>
          <p:cNvSpPr txBox="1"/>
          <p:nvPr/>
        </p:nvSpPr>
        <p:spPr>
          <a:xfrm>
            <a:off x="10490263" y="2962454"/>
            <a:ext cx="1450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BB701"/>
                </a:solidFill>
              </a:rPr>
              <a:t>Safe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Unsafe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6774E-BC07-9AD5-A196-CEB996754F41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09085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54F1-2BEF-4D93-B0A8-1C945ADF70D5}"/>
              </a:ext>
            </a:extLst>
          </p:cNvPr>
          <p:cNvSpPr txBox="1"/>
          <p:nvPr/>
        </p:nvSpPr>
        <p:spPr>
          <a:xfrm>
            <a:off x="385608" y="2025118"/>
            <a:ext cx="398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Obtain a dynamical model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E040B8-E35F-F159-6ACD-0CBD23B41D4C}"/>
              </a:ext>
            </a:extLst>
          </p:cNvPr>
          <p:cNvSpPr/>
          <p:nvPr/>
        </p:nvSpPr>
        <p:spPr>
          <a:xfrm>
            <a:off x="4374573" y="1558475"/>
            <a:ext cx="1922318" cy="145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6F0AB-EDAA-92F2-885B-19DA71B587EB}"/>
              </a:ext>
            </a:extLst>
          </p:cNvPr>
          <p:cNvSpPr txBox="1"/>
          <p:nvPr/>
        </p:nvSpPr>
        <p:spPr>
          <a:xfrm>
            <a:off x="6447913" y="2025118"/>
            <a:ext cx="544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The evolution of the state variables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B945D7-ABFD-87A9-B774-0E583E7CD0F0}"/>
              </a:ext>
            </a:extLst>
          </p:cNvPr>
          <p:cNvSpPr/>
          <p:nvPr/>
        </p:nvSpPr>
        <p:spPr>
          <a:xfrm>
            <a:off x="1111827" y="4343401"/>
            <a:ext cx="3730337" cy="2012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2354598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C54F1-2BEF-4D93-B0A8-1C945ADF70D5}"/>
              </a:ext>
            </a:extLst>
          </p:cNvPr>
          <p:cNvSpPr txBox="1"/>
          <p:nvPr/>
        </p:nvSpPr>
        <p:spPr>
          <a:xfrm>
            <a:off x="184775" y="1731142"/>
            <a:ext cx="3988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Given the rate of change of the concentration levels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AE040B8-E35F-F159-6ACD-0CBD23B41D4C}"/>
              </a:ext>
            </a:extLst>
          </p:cNvPr>
          <p:cNvSpPr/>
          <p:nvPr/>
        </p:nvSpPr>
        <p:spPr>
          <a:xfrm>
            <a:off x="3997661" y="1731142"/>
            <a:ext cx="2052687" cy="1456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06F0AB-EDAA-92F2-885B-19DA71B587EB}"/>
                  </a:ext>
                </a:extLst>
              </p:cNvPr>
              <p:cNvSpPr txBox="1"/>
              <p:nvPr/>
            </p:nvSpPr>
            <p:spPr>
              <a:xfrm>
                <a:off x="6096000" y="2158878"/>
                <a:ext cx="54496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Concentration levels 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06F0AB-EDAA-92F2-885B-19DA71B58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58878"/>
                <a:ext cx="5449677" cy="523220"/>
              </a:xfrm>
              <a:prstGeom prst="rect">
                <a:avLst/>
              </a:prstGeom>
              <a:blipFill>
                <a:blip r:embed="rId3"/>
                <a:stretch>
                  <a:fillRect l="-2237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F22607E-6130-2BE5-6FC6-90BA287B5E75}"/>
              </a:ext>
            </a:extLst>
          </p:cNvPr>
          <p:cNvSpPr txBox="1"/>
          <p:nvPr/>
        </p:nvSpPr>
        <p:spPr>
          <a:xfrm>
            <a:off x="7517824" y="3004594"/>
            <a:ext cx="290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Reachable Sets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0B2458-84C4-B143-059B-4FEAC3964215}"/>
              </a:ext>
            </a:extLst>
          </p:cNvPr>
          <p:cNvSpPr/>
          <p:nvPr/>
        </p:nvSpPr>
        <p:spPr>
          <a:xfrm>
            <a:off x="1111827" y="4343401"/>
            <a:ext cx="3730337" cy="20129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Dynamics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AD7A44A-7636-3D8E-40F6-246B10237298}"/>
              </a:ext>
            </a:extLst>
          </p:cNvPr>
          <p:cNvCxnSpPr/>
          <p:nvPr/>
        </p:nvCxnSpPr>
        <p:spPr>
          <a:xfrm rot="16200000" flipV="1">
            <a:off x="1706116" y="3108889"/>
            <a:ext cx="1388369" cy="935182"/>
          </a:xfrm>
          <a:prstGeom prst="curvedConnector3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5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0D134D-EF42-127F-2D20-AF775A9CA921}"/>
                  </a:ext>
                </a:extLst>
              </p:cNvPr>
              <p:cNvSpPr/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D0D134D-EF42-127F-2D20-AF775A9CA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F296D9-8A03-BDC3-1FCE-254C7C336D12}"/>
                  </a:ext>
                </a:extLst>
              </p:cNvPr>
              <p:cNvSpPr/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5F296D9-8A03-BDC3-1FCE-254C7C336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89B2B0-6FC6-A5CD-A3BA-54E5E938A932}"/>
                  </a:ext>
                </a:extLst>
              </p:cNvPr>
              <p:cNvSpPr/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589B2B0-6FC6-A5CD-A3BA-54E5E938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FA87A7-3715-917D-8752-9EE900E8B023}"/>
                  </a:ext>
                </a:extLst>
              </p:cNvPr>
              <p:cNvSpPr/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FA87A7-3715-917D-8752-9EE900E8B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8CF60F-F648-DD91-3801-CAC5E04A0B11}"/>
                  </a:ext>
                </a:extLst>
              </p:cNvPr>
              <p:cNvSpPr/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8CF60F-F648-DD91-3801-CAC5E04A0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B7CB23-E042-64E9-A9FD-69D62CDFD880}"/>
                  </a:ext>
                </a:extLst>
              </p:cNvPr>
              <p:cNvSpPr txBox="1"/>
              <p:nvPr/>
            </p:nvSpPr>
            <p:spPr>
              <a:xfrm>
                <a:off x="1953491" y="3239869"/>
                <a:ext cx="763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[2.1,2.2]</m:t>
                    </m:r>
                  </m:oMath>
                </a14:m>
                <a:r>
                  <a:rPr lang="en-US" sz="36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B7CB23-E042-64E9-A9FD-69D62CDF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3239869"/>
                <a:ext cx="7637318" cy="646331"/>
              </a:xfrm>
              <a:prstGeom prst="rect">
                <a:avLst/>
              </a:prstGeom>
              <a:blipFill>
                <a:blip r:embed="rId8"/>
                <a:stretch>
                  <a:fillRect l="-1596" t="-14953" b="-3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B75336-A452-241D-3BDE-19F91448A33D}"/>
                  </a:ext>
                </a:extLst>
              </p:cNvPr>
              <p:cNvSpPr txBox="1"/>
              <p:nvPr/>
            </p:nvSpPr>
            <p:spPr>
              <a:xfrm>
                <a:off x="1953491" y="3876745"/>
                <a:ext cx="76373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[2.1,2.15]</m:t>
                    </m:r>
                  </m:oMath>
                </a14:m>
                <a:r>
                  <a:rPr lang="en-US" sz="3600" dirty="0"/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B75336-A452-241D-3BDE-19F91448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3876745"/>
                <a:ext cx="7637318" cy="646331"/>
              </a:xfrm>
              <a:prstGeom prst="rect">
                <a:avLst/>
              </a:prstGeom>
              <a:blipFill>
                <a:blip r:embed="rId9"/>
                <a:stretch>
                  <a:fillRect l="-1596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D26071-436C-E7CD-2151-29A8D26B571D}"/>
                  </a:ext>
                </a:extLst>
              </p:cNvPr>
              <p:cNvSpPr txBox="1"/>
              <p:nvPr/>
            </p:nvSpPr>
            <p:spPr>
              <a:xfrm>
                <a:off x="1953491" y="4668172"/>
                <a:ext cx="76373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D26071-436C-E7CD-2151-29A8D26B5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4668172"/>
                <a:ext cx="7637318" cy="523220"/>
              </a:xfrm>
              <a:prstGeom prst="rect">
                <a:avLst/>
              </a:prstGeom>
              <a:blipFill>
                <a:blip r:embed="rId10"/>
                <a:stretch>
                  <a:fillRect l="-159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C8F1B4-8728-D9BC-8DF1-E93D277BB670}"/>
                  </a:ext>
                </a:extLst>
              </p:cNvPr>
              <p:cNvSpPr txBox="1"/>
              <p:nvPr/>
            </p:nvSpPr>
            <p:spPr>
              <a:xfrm>
                <a:off x="1953491" y="5201516"/>
                <a:ext cx="7637318" cy="56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 concentration level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BC8F1B4-8728-D9BC-8DF1-E93D277BB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5201516"/>
                <a:ext cx="7637318" cy="561820"/>
              </a:xfrm>
              <a:prstGeom prst="rect">
                <a:avLst/>
              </a:prstGeom>
              <a:blipFill>
                <a:blip r:embed="rId11"/>
                <a:stretch>
                  <a:fillRect l="-1596" t="-978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5611DB-A50A-7290-643F-C46033523FC1}"/>
                  </a:ext>
                </a:extLst>
              </p:cNvPr>
              <p:cNvSpPr txBox="1"/>
              <p:nvPr/>
            </p:nvSpPr>
            <p:spPr>
              <a:xfrm>
                <a:off x="1953491" y="5812882"/>
                <a:ext cx="763731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Injected drug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5611DB-A50A-7290-643F-C4603352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91" y="5812882"/>
                <a:ext cx="7637318" cy="523220"/>
              </a:xfrm>
              <a:prstGeom prst="rect">
                <a:avLst/>
              </a:prstGeom>
              <a:blipFill>
                <a:blip r:embed="rId12"/>
                <a:stretch>
                  <a:fillRect l="-1596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ED0BA0-BBD2-A9FF-D7E1-51536C21016E}"/>
              </a:ext>
            </a:extLst>
          </p:cNvPr>
          <p:cNvCxnSpPr>
            <a:cxnSpLocks/>
          </p:cNvCxnSpPr>
          <p:nvPr/>
        </p:nvCxnSpPr>
        <p:spPr>
          <a:xfrm flipV="1">
            <a:off x="249382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F9C9755-58AD-6101-9076-4749C418C796}"/>
              </a:ext>
            </a:extLst>
          </p:cNvPr>
          <p:cNvCxnSpPr>
            <a:cxnSpLocks/>
          </p:cNvCxnSpPr>
          <p:nvPr/>
        </p:nvCxnSpPr>
        <p:spPr>
          <a:xfrm>
            <a:off x="235528" y="6721475"/>
            <a:ext cx="2227118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2A38-E0FD-40C5-87E2-E67ECA507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t>33</a:t>
            </a:fld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33DF8BB-48FB-FB19-E4A3-2A3511811CEE}"/>
              </a:ext>
            </a:extLst>
          </p:cNvPr>
          <p:cNvSpPr/>
          <p:nvPr/>
        </p:nvSpPr>
        <p:spPr>
          <a:xfrm>
            <a:off x="2369128" y="4175039"/>
            <a:ext cx="6016336" cy="944025"/>
          </a:xfrm>
          <a:custGeom>
            <a:avLst/>
            <a:gdLst>
              <a:gd name="connsiteX0" fmla="*/ 0 w 6068291"/>
              <a:gd name="connsiteY0" fmla="*/ 718429 h 944025"/>
              <a:gd name="connsiteX1" fmla="*/ 2015837 w 6068291"/>
              <a:gd name="connsiteY1" fmla="*/ 1456 h 944025"/>
              <a:gd name="connsiteX2" fmla="*/ 4623955 w 6068291"/>
              <a:gd name="connsiteY2" fmla="*/ 884684 h 944025"/>
              <a:gd name="connsiteX3" fmla="*/ 6068291 w 6068291"/>
              <a:gd name="connsiteY3" fmla="*/ 791166 h 94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8291" h="944025">
                <a:moveTo>
                  <a:pt x="0" y="718429"/>
                </a:moveTo>
                <a:cubicBezTo>
                  <a:pt x="622589" y="346088"/>
                  <a:pt x="1245178" y="-26253"/>
                  <a:pt x="2015837" y="1456"/>
                </a:cubicBezTo>
                <a:cubicBezTo>
                  <a:pt x="2786496" y="29165"/>
                  <a:pt x="3948546" y="753066"/>
                  <a:pt x="4623955" y="884684"/>
                </a:cubicBezTo>
                <a:cubicBezTo>
                  <a:pt x="5299364" y="1016302"/>
                  <a:pt x="5683827" y="903734"/>
                  <a:pt x="6068291" y="791166"/>
                </a:cubicBezTo>
              </a:path>
            </a:pathLst>
          </a:custGeom>
          <a:noFill/>
          <a:ln w="76200">
            <a:headEnd type="diamond" w="lg" len="lg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B996EE-B2F4-0BB7-ECF5-E874E9F1A717}"/>
                  </a:ext>
                </a:extLst>
              </p:cNvPr>
              <p:cNvSpPr txBox="1"/>
              <p:nvPr/>
            </p:nvSpPr>
            <p:spPr>
              <a:xfrm>
                <a:off x="2878283" y="3362980"/>
                <a:ext cx="25561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B996EE-B2F4-0BB7-ECF5-E874E9F1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283" y="3362980"/>
                <a:ext cx="2556162" cy="523220"/>
              </a:xfrm>
              <a:prstGeom prst="rect">
                <a:avLst/>
              </a:prstGeom>
              <a:blipFill>
                <a:blip r:embed="rId8"/>
                <a:stretch>
                  <a:fillRect l="-4773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471586-C537-ED46-BAF7-C625DD85C187}"/>
                  </a:ext>
                </a:extLst>
              </p:cNvPr>
              <p:cNvSpPr txBox="1"/>
              <p:nvPr/>
            </p:nvSpPr>
            <p:spPr>
              <a:xfrm>
                <a:off x="6463147" y="1547868"/>
                <a:ext cx="54864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/>
                    </a:solidFill>
                  </a:rPr>
                  <a:t>Using the dynamics, compute the concentration levels after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471586-C537-ED46-BAF7-C625DD85C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147" y="1547868"/>
                <a:ext cx="5486401" cy="954107"/>
              </a:xfrm>
              <a:prstGeom prst="rect">
                <a:avLst/>
              </a:prstGeom>
              <a:blipFill>
                <a:blip r:embed="rId9"/>
                <a:stretch>
                  <a:fillRect l="-2222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2D476C-B60E-E686-E1A4-36C6B709B831}"/>
                  </a:ext>
                </a:extLst>
              </p:cNvPr>
              <p:cNvSpPr/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2D476C-B60E-E686-E1A4-36C6B709B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F3A2B-AFF4-4A14-3F35-1C358FB50060}"/>
                  </a:ext>
                </a:extLst>
              </p:cNvPr>
              <p:cNvSpPr/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8F3A2B-AFF4-4A14-3F35-1C358FB500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0D2284-EFA4-6F0B-80F6-67B546DDEE29}"/>
                  </a:ext>
                </a:extLst>
              </p:cNvPr>
              <p:cNvSpPr/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20D2284-EFA4-6F0B-80F6-67B546DDE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16BA0C-8600-1735-180B-B301954D1254}"/>
                  </a:ext>
                </a:extLst>
              </p:cNvPr>
              <p:cNvSpPr/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16BA0C-8600-1735-180B-B301954D1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9000199-3C6C-A22F-5712-9A3EAC3AAAD3}"/>
              </a:ext>
            </a:extLst>
          </p:cNvPr>
          <p:cNvSpPr txBox="1"/>
          <p:nvPr/>
        </p:nvSpPr>
        <p:spPr>
          <a:xfrm>
            <a:off x="242452" y="2347574"/>
            <a:ext cx="24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Initial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F19B40-A4B5-8645-2E09-F797CD22DE15}"/>
                  </a:ext>
                </a:extLst>
              </p:cNvPr>
              <p:cNvSpPr txBox="1"/>
              <p:nvPr/>
            </p:nvSpPr>
            <p:spPr>
              <a:xfrm>
                <a:off x="3960673" y="5159952"/>
                <a:ext cx="46499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</a:rPr>
                  <a:t>Reachable Set at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F19B40-A4B5-8645-2E09-F797CD22D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73" y="5159952"/>
                <a:ext cx="4649927" cy="523220"/>
              </a:xfrm>
              <a:prstGeom prst="rect">
                <a:avLst/>
              </a:prstGeom>
              <a:blipFill>
                <a:blip r:embed="rId15"/>
                <a:stretch>
                  <a:fillRect l="-275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C2B0CF-F463-7EFE-EFAF-28294A6015C8}"/>
              </a:ext>
            </a:extLst>
          </p:cNvPr>
          <p:cNvCxnSpPr>
            <a:cxnSpLocks/>
          </p:cNvCxnSpPr>
          <p:nvPr/>
        </p:nvCxnSpPr>
        <p:spPr>
          <a:xfrm flipV="1">
            <a:off x="8655626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D61FC9-BD7D-B556-BDC7-B1E7066786DC}"/>
              </a:ext>
            </a:extLst>
          </p:cNvPr>
          <p:cNvCxnSpPr>
            <a:cxnSpLocks/>
          </p:cNvCxnSpPr>
          <p:nvPr/>
        </p:nvCxnSpPr>
        <p:spPr>
          <a:xfrm>
            <a:off x="8641772" y="6721475"/>
            <a:ext cx="3432464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DBFD8F-2A9F-5864-0F5F-27E39BD76697}"/>
                  </a:ext>
                </a:extLst>
              </p:cNvPr>
              <p:cNvSpPr/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DBFD8F-2A9F-5864-0F5F-27E39BD76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3290888"/>
                <a:ext cx="1333500" cy="59531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6109F1-4093-37D2-25A7-5DC9281D4D0D}"/>
                  </a:ext>
                </a:extLst>
              </p:cNvPr>
              <p:cNvSpPr/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56109F1-4093-37D2-25A7-5DC9281D4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2" y="3927764"/>
                <a:ext cx="751608" cy="59531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C3B1E0-92C0-3C7A-25EA-35D285A6E742}"/>
                  </a:ext>
                </a:extLst>
              </p:cNvPr>
              <p:cNvSpPr/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AC3B1E0-92C0-3C7A-25EA-35D285A6E7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4564640"/>
                <a:ext cx="934315" cy="5953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53FB5E0-E046-049C-639E-98B46E7E84DF}"/>
                  </a:ext>
                </a:extLst>
              </p:cNvPr>
              <p:cNvSpPr/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53FB5E0-E046-049C-639E-98B46E7E84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201516"/>
                <a:ext cx="751605" cy="5953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7B7A11-4356-FAFA-ED07-D1D809CEC000}"/>
                  </a:ext>
                </a:extLst>
              </p:cNvPr>
              <p:cNvSpPr/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7B7A11-4356-FAFA-ED07-D1D809CEC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91" y="5838392"/>
                <a:ext cx="656357" cy="59531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DB7D27-393A-80E7-DB60-934E2569F8D2}"/>
              </a:ext>
            </a:extLst>
          </p:cNvPr>
          <p:cNvCxnSpPr>
            <a:cxnSpLocks/>
          </p:cNvCxnSpPr>
          <p:nvPr/>
        </p:nvCxnSpPr>
        <p:spPr>
          <a:xfrm flipV="1">
            <a:off x="249382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CDA302-933F-814E-4914-D4DEFD345765}"/>
              </a:ext>
            </a:extLst>
          </p:cNvPr>
          <p:cNvCxnSpPr>
            <a:cxnSpLocks/>
          </p:cNvCxnSpPr>
          <p:nvPr/>
        </p:nvCxnSpPr>
        <p:spPr>
          <a:xfrm>
            <a:off x="235528" y="6721475"/>
            <a:ext cx="2227118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04A26C-F4C4-A170-8E11-007237D826C6}"/>
                  </a:ext>
                </a:extLst>
              </p:cNvPr>
              <p:cNvSpPr/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B04A26C-F4C4-A170-8E11-007237D82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2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8" grpId="0"/>
      <p:bldP spid="9" grpId="0" animBg="1"/>
      <p:bldP spid="10" grpId="0" animBg="1"/>
      <p:bldP spid="13" grpId="0" animBg="1"/>
      <p:bldP spid="14" grpId="0" animBg="1"/>
      <p:bldP spid="24" grpId="0"/>
      <p:bldP spid="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1EC6-660D-4EA9-9D73-9211D1D7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with an Example: Anesthesia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9CE2B-94AA-F72C-B15C-9918EE1F901C}"/>
              </a:ext>
            </a:extLst>
          </p:cNvPr>
          <p:cNvSpPr txBox="1"/>
          <p:nvPr/>
        </p:nvSpPr>
        <p:spPr>
          <a:xfrm>
            <a:off x="838199" y="2078182"/>
            <a:ext cx="705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Reachable sets are a tool for safety verification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30D02B-71AE-A355-5B62-D717B64B3F42}"/>
              </a:ext>
            </a:extLst>
          </p:cNvPr>
          <p:cNvSpPr txBox="1"/>
          <p:nvPr/>
        </p:nvSpPr>
        <p:spPr>
          <a:xfrm>
            <a:off x="838199" y="2937164"/>
            <a:ext cx="705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Check if concentration levels are safe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DF578AB-4EEF-220C-01B7-190C2D53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63E268E-DA18-874E-8CBA-6F80F366F288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307577-A550-16E9-0611-D9A6E15EDB6D}"/>
                  </a:ext>
                </a:extLst>
              </p:cNvPr>
              <p:cNvSpPr/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A307577-A550-16E9-0611-D9A6E15EDB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8" y="3290888"/>
                <a:ext cx="2376055" cy="59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C974B7-F3E3-E8CE-0F66-921179550DBE}"/>
                  </a:ext>
                </a:extLst>
              </p:cNvPr>
              <p:cNvSpPr/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CC974B7-F3E3-E8CE-0F66-921179550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3927764"/>
                <a:ext cx="1712769" cy="595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1F3409D-84DF-528C-5BD8-4162C9EB29B7}"/>
                  </a:ext>
                </a:extLst>
              </p:cNvPr>
              <p:cNvSpPr/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1F3409D-84DF-528C-5BD8-4162C9EB2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07" y="4564640"/>
                <a:ext cx="2819401" cy="5953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A42447-FC19-49DD-DB38-8216D5803B8B}"/>
                  </a:ext>
                </a:extLst>
              </p:cNvPr>
              <p:cNvSpPr/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0A42447-FC19-49DD-DB38-8216D5803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21" y="5201516"/>
                <a:ext cx="881497" cy="595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2F5F3D-3391-001C-18C0-0A05FDA0C495}"/>
              </a:ext>
            </a:extLst>
          </p:cNvPr>
          <p:cNvCxnSpPr>
            <a:cxnSpLocks/>
          </p:cNvCxnSpPr>
          <p:nvPr/>
        </p:nvCxnSpPr>
        <p:spPr>
          <a:xfrm flipV="1">
            <a:off x="8655626" y="2763982"/>
            <a:ext cx="0" cy="3957493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751E7F-773F-91E0-054A-10737DA9CFCF}"/>
              </a:ext>
            </a:extLst>
          </p:cNvPr>
          <p:cNvCxnSpPr>
            <a:cxnSpLocks/>
          </p:cNvCxnSpPr>
          <p:nvPr/>
        </p:nvCxnSpPr>
        <p:spPr>
          <a:xfrm>
            <a:off x="8641772" y="6721475"/>
            <a:ext cx="3432464" cy="0"/>
          </a:xfrm>
          <a:prstGeom prst="straightConnector1">
            <a:avLst/>
          </a:prstGeom>
          <a:ln w="698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A9BF69-F03E-55CF-D491-735CD20939D0}"/>
                  </a:ext>
                </a:extLst>
              </p:cNvPr>
              <p:cNvSpPr/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A9BF69-F03E-55CF-D491-735CD2093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7439" y="5828508"/>
                <a:ext cx="656357" cy="5953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01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4B8608-F3CF-751A-9CD6-80BA0AD6B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91" y="1154344"/>
            <a:ext cx="6066046" cy="40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7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C391A-C6E1-E980-E127-51C373AF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643466"/>
            <a:ext cx="10662328" cy="5571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622B-F442-4B93-B4E4-391EE8071198}"/>
              </a:ext>
            </a:extLst>
          </p:cNvPr>
          <p:cNvSpPr/>
          <p:nvPr/>
        </p:nvSpPr>
        <p:spPr>
          <a:xfrm>
            <a:off x="538480" y="1971040"/>
            <a:ext cx="11115040" cy="4612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8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C391A-C6E1-E980-E127-51C373AF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643466"/>
            <a:ext cx="10662328" cy="55710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72622B-F442-4B93-B4E4-391EE8071198}"/>
              </a:ext>
            </a:extLst>
          </p:cNvPr>
          <p:cNvSpPr/>
          <p:nvPr/>
        </p:nvSpPr>
        <p:spPr>
          <a:xfrm>
            <a:off x="538480" y="4185920"/>
            <a:ext cx="11115040" cy="239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6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9C391A-C6E1-E980-E127-51C373AF4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6" y="643466"/>
            <a:ext cx="1066232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26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15DBF9-449F-25CD-22E0-FB540E2F2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B88631-05B3-2C8A-43DD-6B6D106B0036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F2695F-8C0C-E710-3B63-22105DE18AB3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EDEF44-606C-7194-BA4E-E3270FDADA7B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9721AF-2CEC-BF1A-8AA6-AF45455D230D}"/>
                  </a:ext>
                </a:extLst>
              </p:cNvPr>
              <p:cNvSpPr txBox="1"/>
              <p:nvPr/>
            </p:nvSpPr>
            <p:spPr>
              <a:xfrm>
                <a:off x="3861787" y="3528400"/>
                <a:ext cx="32090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Two consecutive logs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gathered at time steps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dirty="0"/>
                  <a:t> respectively.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9721AF-2CEC-BF1A-8AA6-AF45455D2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787" y="3528400"/>
                <a:ext cx="3209096" cy="1015663"/>
              </a:xfrm>
              <a:prstGeom prst="rect">
                <a:avLst/>
              </a:prstGeom>
              <a:blipFill>
                <a:blip r:embed="rId6"/>
                <a:stretch>
                  <a:fillRect l="-1898" t="-3614" r="-1898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AF1D97-32A2-83FB-E0FC-E63B4A0D2431}"/>
              </a:ext>
            </a:extLst>
          </p:cNvPr>
          <p:cNvCxnSpPr/>
          <p:nvPr/>
        </p:nvCxnSpPr>
        <p:spPr>
          <a:xfrm flipH="1" flipV="1">
            <a:off x="2822919" y="3528400"/>
            <a:ext cx="852436" cy="5078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BB4705-2941-E843-1BF6-52419837B9D9}"/>
              </a:ext>
            </a:extLst>
          </p:cNvPr>
          <p:cNvCxnSpPr>
            <a:cxnSpLocks/>
          </p:cNvCxnSpPr>
          <p:nvPr/>
        </p:nvCxnSpPr>
        <p:spPr>
          <a:xfrm flipV="1">
            <a:off x="7179453" y="3569756"/>
            <a:ext cx="579630" cy="5044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400822-67D6-FAB1-8C46-F2314C75EC36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0FF761-9940-C965-BD84-CABC09219269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1B9347-78E9-E5B2-BDEF-503E870E1E95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239529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3" grpId="0" animBg="1"/>
      <p:bldP spid="17" grpId="0"/>
      <p:bldP spid="18" grpId="0" animBg="1"/>
      <p:bldP spid="25" grpId="0"/>
      <p:bldP spid="3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35C6AC-1825-B85B-F273-FBD1772F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0" y="279668"/>
            <a:ext cx="8275010" cy="62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726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266858-C47C-CA18-D6B4-C1C4225C8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916D6E2-3416-46E8-84B7-2E1459BE66E3}"/>
              </a:ext>
            </a:extLst>
          </p:cNvPr>
          <p:cNvSpPr/>
          <p:nvPr/>
        </p:nvSpPr>
        <p:spPr>
          <a:xfrm>
            <a:off x="4533089" y="6011694"/>
            <a:ext cx="1906622" cy="845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8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266858-C47C-CA18-D6B4-C1C4225C8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44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0D5F4-587F-D4A3-17F1-DF0648EBB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16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06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9B250-2EEE-A932-85B1-6C280429E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1" y="643466"/>
            <a:ext cx="721173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1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61C7F-55DE-CF6B-7326-C3EA11938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167" y="643466"/>
            <a:ext cx="68356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00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331451-540E-C6FD-734C-FE35815B5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321" y="643467"/>
            <a:ext cx="716535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127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1A65A2-BEE5-3D3D-C644-5F412B3C5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8039" y="643466"/>
            <a:ext cx="801592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8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324AD1-5C1C-6205-8C3E-D38A5C85D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356" y="643466"/>
            <a:ext cx="960528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81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72E8D-3278-3502-86A8-39BCEC766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1765" y="643466"/>
            <a:ext cx="75284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3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4AD7D-4EE7-AC93-5DE0-B75C48943818}"/>
                  </a:ext>
                </a:extLst>
              </p:cNvPr>
              <p:cNvSpPr txBox="1"/>
              <p:nvPr/>
            </p:nvSpPr>
            <p:spPr>
              <a:xfrm>
                <a:off x="3868546" y="3072063"/>
                <a:ext cx="383986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0070C0"/>
                    </a:solidFill>
                  </a:rPr>
                  <a:t>Main Idea:</a:t>
                </a:r>
                <a:r>
                  <a:rPr lang="en-US" sz="2400" dirty="0"/>
                  <a:t> Check if the reachable set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/>
                  <a:t> while intersecting the unsafe region.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F14AD7D-4EE7-AC93-5DE0-B75C48943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546" y="3072063"/>
                <a:ext cx="3839867" cy="1938992"/>
              </a:xfrm>
              <a:prstGeom prst="rect">
                <a:avLst/>
              </a:prstGeom>
              <a:blipFill>
                <a:blip r:embed="rId6"/>
                <a:stretch>
                  <a:fillRect l="-2540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D65BE32-F10C-3A53-3555-A8A6427155F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892B25-BB1E-2C1E-9344-512AA5E53709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5677BA-E64A-04E7-A03E-5C30D5B85BC3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287F80-8DF0-70DB-8239-5B135DAA8EAB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D2F130-3270-AC41-AF04-0236440D0E67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8358AD-EBF0-AC44-D64D-87D29540D33E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12013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/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BA1EDF-CD74-0D84-C8A9-A230EEA58F26}"/>
              </a:ext>
            </a:extLst>
          </p:cNvPr>
          <p:cNvSpPr txBox="1"/>
          <p:nvPr/>
        </p:nvSpPr>
        <p:spPr>
          <a:xfrm>
            <a:off x="6836359" y="261781"/>
            <a:ext cx="549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Reachable sets are represented in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AB0997-8615-F460-D737-B40F8687F660}"/>
                  </a:ext>
                </a:extLst>
              </p:cNvPr>
              <p:cNvSpPr txBox="1"/>
              <p:nvPr/>
            </p:nvSpPr>
            <p:spPr>
              <a:xfrm>
                <a:off x="1841289" y="6007581"/>
                <a:ext cx="42377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Reachable set at time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AB0997-8615-F460-D737-B40F8687F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89" y="6007581"/>
                <a:ext cx="4237788" cy="461665"/>
              </a:xfrm>
              <a:prstGeom prst="rect">
                <a:avLst/>
              </a:prstGeom>
              <a:blipFill>
                <a:blip r:embed="rId7"/>
                <a:stretch>
                  <a:fillRect l="-21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38E819D-EC60-7FE5-D6CE-82DDB877AA5A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26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5A4B01F-A7E6-0C60-5169-B9B2F1E68D77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0ABBA89-9C08-7E71-E797-6D9CB33C0124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D7B773F-F56A-5E5D-BB7B-E2A29C4FBD1F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FC447-7F34-B4C5-73E1-B728D5F56491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3A0320-6967-3124-4067-8AACBC037126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365660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/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DFCBDCC-BCBC-79DE-E4DE-29EC5E406A5A}"/>
                  </a:ext>
                </a:extLst>
              </p:cNvPr>
              <p:cNvSpPr/>
              <p:nvPr/>
            </p:nvSpPr>
            <p:spPr>
              <a:xfrm>
                <a:off x="4412023" y="2044408"/>
                <a:ext cx="1120996" cy="4354467"/>
              </a:xfrm>
              <a:prstGeom prst="hexagon">
                <a:avLst>
                  <a:gd name="adj" fmla="val 5483"/>
                  <a:gd name="vf" fmla="val 115470"/>
                </a:avLst>
              </a:prstGeom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DFCBDCC-BCBC-79DE-E4DE-29EC5E406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23" y="2044408"/>
                <a:ext cx="1120996" cy="4354467"/>
              </a:xfrm>
              <a:prstGeom prst="hexagon">
                <a:avLst>
                  <a:gd name="adj" fmla="val 5483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62C54-075E-0897-7D30-F2F5453EFDA8}"/>
              </a:ext>
            </a:extLst>
          </p:cNvPr>
          <p:cNvSpPr/>
          <p:nvPr/>
        </p:nvSpPr>
        <p:spPr>
          <a:xfrm>
            <a:off x="4481747" y="2062164"/>
            <a:ext cx="1024638" cy="373052"/>
          </a:xfrm>
          <a:prstGeom prst="rect">
            <a:avLst/>
          </a:prstGeom>
          <a:solidFill>
            <a:srgbClr val="FF33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181977DF-2B17-0B45-11BE-E1EF60E0598E}"/>
              </a:ext>
            </a:extLst>
          </p:cNvPr>
          <p:cNvCxnSpPr>
            <a:cxnSpLocks/>
          </p:cNvCxnSpPr>
          <p:nvPr/>
        </p:nvCxnSpPr>
        <p:spPr>
          <a:xfrm>
            <a:off x="5279815" y="2269275"/>
            <a:ext cx="2685605" cy="131454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9DD6E1D-BAE2-CBA1-B493-A9E14CAA1C0E}"/>
              </a:ext>
            </a:extLst>
          </p:cNvPr>
          <p:cNvSpPr txBox="1"/>
          <p:nvPr/>
        </p:nvSpPr>
        <p:spPr>
          <a:xfrm rot="1739926">
            <a:off x="5882367" y="3352895"/>
            <a:ext cx="183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if the next sample is reachable from the unsafe 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2C258D-4A67-A5AB-49A5-F60B255BAA12}"/>
              </a:ext>
            </a:extLst>
          </p:cNvPr>
          <p:cNvSpPr txBox="1"/>
          <p:nvPr/>
        </p:nvSpPr>
        <p:spPr>
          <a:xfrm>
            <a:off x="4223745" y="1617431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4066A6-F317-A034-EEE5-FA7BEF5E3EC3}"/>
              </a:ext>
            </a:extLst>
          </p:cNvPr>
          <p:cNvSpPr/>
          <p:nvPr/>
        </p:nvSpPr>
        <p:spPr>
          <a:xfrm>
            <a:off x="4357461" y="1951161"/>
            <a:ext cx="1225118" cy="656948"/>
          </a:xfrm>
          <a:custGeom>
            <a:avLst/>
            <a:gdLst>
              <a:gd name="connsiteX0" fmla="*/ 26633 w 1225118"/>
              <a:gd name="connsiteY0" fmla="*/ 310718 h 656948"/>
              <a:gd name="connsiteX1" fmla="*/ 53266 w 1225118"/>
              <a:gd name="connsiteY1" fmla="*/ 44388 h 656948"/>
              <a:gd name="connsiteX2" fmla="*/ 150920 w 1225118"/>
              <a:gd name="connsiteY2" fmla="*/ 26633 h 656948"/>
              <a:gd name="connsiteX3" fmla="*/ 355106 w 1225118"/>
              <a:gd name="connsiteY3" fmla="*/ 17755 h 656948"/>
              <a:gd name="connsiteX4" fmla="*/ 656947 w 1225118"/>
              <a:gd name="connsiteY4" fmla="*/ 0 h 656948"/>
              <a:gd name="connsiteX5" fmla="*/ 949910 w 1225118"/>
              <a:gd name="connsiteY5" fmla="*/ 0 h 656948"/>
              <a:gd name="connsiteX6" fmla="*/ 1154097 w 1225118"/>
              <a:gd name="connsiteY6" fmla="*/ 0 h 656948"/>
              <a:gd name="connsiteX7" fmla="*/ 1216240 w 1225118"/>
              <a:gd name="connsiteY7" fmla="*/ 79899 h 656948"/>
              <a:gd name="connsiteX8" fmla="*/ 1225118 w 1225118"/>
              <a:gd name="connsiteY8" fmla="*/ 275208 h 656948"/>
              <a:gd name="connsiteX9" fmla="*/ 1225118 w 1225118"/>
              <a:gd name="connsiteY9" fmla="*/ 328474 h 656948"/>
              <a:gd name="connsiteX10" fmla="*/ 1225118 w 1225118"/>
              <a:gd name="connsiteY10" fmla="*/ 408373 h 656948"/>
              <a:gd name="connsiteX11" fmla="*/ 1225118 w 1225118"/>
              <a:gd name="connsiteY11" fmla="*/ 408373 h 656948"/>
              <a:gd name="connsiteX12" fmla="*/ 1216240 w 1225118"/>
              <a:gd name="connsiteY12" fmla="*/ 470517 h 656948"/>
              <a:gd name="connsiteX13" fmla="*/ 1162974 w 1225118"/>
              <a:gd name="connsiteY13" fmla="*/ 541538 h 656948"/>
              <a:gd name="connsiteX14" fmla="*/ 1074198 w 1225118"/>
              <a:gd name="connsiteY14" fmla="*/ 621437 h 656948"/>
              <a:gd name="connsiteX15" fmla="*/ 852256 w 1225118"/>
              <a:gd name="connsiteY15" fmla="*/ 656948 h 656948"/>
              <a:gd name="connsiteX16" fmla="*/ 763479 w 1225118"/>
              <a:gd name="connsiteY16" fmla="*/ 656948 h 656948"/>
              <a:gd name="connsiteX17" fmla="*/ 656947 w 1225118"/>
              <a:gd name="connsiteY17" fmla="*/ 656948 h 656948"/>
              <a:gd name="connsiteX18" fmla="*/ 346229 w 1225118"/>
              <a:gd name="connsiteY18" fmla="*/ 639192 h 656948"/>
              <a:gd name="connsiteX19" fmla="*/ 177553 w 1225118"/>
              <a:gd name="connsiteY19" fmla="*/ 594804 h 656948"/>
              <a:gd name="connsiteX20" fmla="*/ 71021 w 1225118"/>
              <a:gd name="connsiteY20" fmla="*/ 577049 h 656948"/>
              <a:gd name="connsiteX21" fmla="*/ 44388 w 1225118"/>
              <a:gd name="connsiteY21" fmla="*/ 577049 h 656948"/>
              <a:gd name="connsiteX22" fmla="*/ 0 w 1225118"/>
              <a:gd name="connsiteY22" fmla="*/ 514905 h 656948"/>
              <a:gd name="connsiteX23" fmla="*/ 26633 w 1225118"/>
              <a:gd name="connsiteY23" fmla="*/ 310718 h 6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5118" h="656948">
                <a:moveTo>
                  <a:pt x="26633" y="310718"/>
                </a:moveTo>
                <a:lnTo>
                  <a:pt x="53266" y="44388"/>
                </a:lnTo>
                <a:lnTo>
                  <a:pt x="150920" y="26633"/>
                </a:lnTo>
                <a:lnTo>
                  <a:pt x="355106" y="17755"/>
                </a:lnTo>
                <a:lnTo>
                  <a:pt x="656947" y="0"/>
                </a:lnTo>
                <a:lnTo>
                  <a:pt x="949910" y="0"/>
                </a:lnTo>
                <a:lnTo>
                  <a:pt x="1154097" y="0"/>
                </a:lnTo>
                <a:lnTo>
                  <a:pt x="1216240" y="79899"/>
                </a:lnTo>
                <a:lnTo>
                  <a:pt x="1225118" y="275208"/>
                </a:lnTo>
                <a:lnTo>
                  <a:pt x="1225118" y="328474"/>
                </a:lnTo>
                <a:lnTo>
                  <a:pt x="1225118" y="408373"/>
                </a:lnTo>
                <a:lnTo>
                  <a:pt x="1225118" y="408373"/>
                </a:lnTo>
                <a:lnTo>
                  <a:pt x="1216240" y="470517"/>
                </a:lnTo>
                <a:lnTo>
                  <a:pt x="1162974" y="541538"/>
                </a:lnTo>
                <a:lnTo>
                  <a:pt x="1074198" y="621437"/>
                </a:lnTo>
                <a:lnTo>
                  <a:pt x="852256" y="656948"/>
                </a:lnTo>
                <a:lnTo>
                  <a:pt x="763479" y="656948"/>
                </a:lnTo>
                <a:lnTo>
                  <a:pt x="656947" y="656948"/>
                </a:lnTo>
                <a:lnTo>
                  <a:pt x="346229" y="639192"/>
                </a:lnTo>
                <a:lnTo>
                  <a:pt x="177553" y="594804"/>
                </a:lnTo>
                <a:lnTo>
                  <a:pt x="71021" y="577049"/>
                </a:lnTo>
                <a:lnTo>
                  <a:pt x="44388" y="577049"/>
                </a:lnTo>
                <a:lnTo>
                  <a:pt x="0" y="514905"/>
                </a:lnTo>
                <a:lnTo>
                  <a:pt x="26633" y="31071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3B26C7-9AF8-EBDA-B9D8-12DB241F0408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1BE18F-800A-8B2C-7763-F3A805D45DD2}"/>
              </a:ext>
            </a:extLst>
          </p:cNvPr>
          <p:cNvSpPr txBox="1"/>
          <p:nvPr/>
        </p:nvSpPr>
        <p:spPr>
          <a:xfrm>
            <a:off x="6836359" y="261781"/>
            <a:ext cx="549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Reachable sets are represented in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682366-E8CD-B787-5E91-539F832DC676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00806-28D2-FBC0-3F73-9296EC029E16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C2A12A5-4DA5-FF08-78E5-E65C9A6615E8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0EE0B7-2078-28EA-7285-EC08CAA9C7AA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411465-3F79-F3C0-E09E-344E4BA88A52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143388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1" grpId="0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660A-26DA-FA26-9298-DD4B074A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Monitoring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/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FFE631AA-8BC0-F941-EB31-AFE99C8B9B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23" y="3008036"/>
                <a:ext cx="1233996" cy="2317072"/>
              </a:xfrm>
              <a:prstGeom prst="hexagon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/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4">
                <a:extLst>
                  <a:ext uri="{FF2B5EF4-FFF2-40B4-BE49-F238E27FC236}">
                    <a16:creationId xmlns:a16="http://schemas.microsoft.com/office/drawing/2014/main" id="{C65C0D11-6826-E4BA-A776-9079F4159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83" y="5426343"/>
                <a:ext cx="214081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exagon 7">
            <a:extLst>
              <a:ext uri="{FF2B5EF4-FFF2-40B4-BE49-F238E27FC236}">
                <a16:creationId xmlns:a16="http://schemas.microsoft.com/office/drawing/2014/main" id="{9307AF00-B578-87BA-95EA-DF1F39ABB13D}"/>
              </a:ext>
            </a:extLst>
          </p:cNvPr>
          <p:cNvSpPr/>
          <p:nvPr/>
        </p:nvSpPr>
        <p:spPr>
          <a:xfrm>
            <a:off x="1930712" y="5468226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/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22ECC5A9-51F0-8B3B-2C4F-E752297BB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473" y="2705768"/>
                <a:ext cx="920318" cy="3302484"/>
              </a:xfrm>
              <a:prstGeom prst="hexagon">
                <a:avLst>
                  <a:gd name="adj" fmla="val 11331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DFCBDCC-BCBC-79DE-E4DE-29EC5E406A5A}"/>
                  </a:ext>
                </a:extLst>
              </p:cNvPr>
              <p:cNvSpPr/>
              <p:nvPr/>
            </p:nvSpPr>
            <p:spPr>
              <a:xfrm>
                <a:off x="4412023" y="2044408"/>
                <a:ext cx="1120996" cy="4354467"/>
              </a:xfrm>
              <a:prstGeom prst="hexagon">
                <a:avLst>
                  <a:gd name="adj" fmla="val 5483"/>
                  <a:gd name="vf" fmla="val 115470"/>
                </a:avLst>
              </a:prstGeom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2DFCBDCC-BCBC-79DE-E4DE-29EC5E406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23" y="2044408"/>
                <a:ext cx="1120996" cy="4354467"/>
              </a:xfrm>
              <a:prstGeom prst="hexagon">
                <a:avLst>
                  <a:gd name="adj" fmla="val 5483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548DF1-14E9-8262-60E8-F80AC3BB5C40}"/>
              </a:ext>
            </a:extLst>
          </p:cNvPr>
          <p:cNvCxnSpPr>
            <a:cxnSpLocks/>
          </p:cNvCxnSpPr>
          <p:nvPr/>
        </p:nvCxnSpPr>
        <p:spPr>
          <a:xfrm>
            <a:off x="1032219" y="2492700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65A62-522D-E551-1399-DD93E843E31C}"/>
              </a:ext>
            </a:extLst>
          </p:cNvPr>
          <p:cNvCxnSpPr>
            <a:cxnSpLocks/>
          </p:cNvCxnSpPr>
          <p:nvPr/>
        </p:nvCxnSpPr>
        <p:spPr>
          <a:xfrm flipV="1">
            <a:off x="1207184" y="6492875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/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DE7D81A-185D-BF90-F839-246CC9E2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283" y="2655109"/>
                <a:ext cx="1038688" cy="23969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/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4">
                <a:extLst>
                  <a:ext uri="{FF2B5EF4-FFF2-40B4-BE49-F238E27FC236}">
                    <a16:creationId xmlns:a16="http://schemas.microsoft.com/office/drawing/2014/main" id="{52AF0FE6-E628-F462-7597-7088034AF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359" y="5098894"/>
                <a:ext cx="2682172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AFA9FA88-BA7B-D308-1BAE-BE4553194CBA}"/>
              </a:ext>
            </a:extLst>
          </p:cNvPr>
          <p:cNvSpPr/>
          <p:nvPr/>
        </p:nvSpPr>
        <p:spPr>
          <a:xfrm>
            <a:off x="8245876" y="5170096"/>
            <a:ext cx="222675" cy="2537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62C54-075E-0897-7D30-F2F5453EFDA8}"/>
              </a:ext>
            </a:extLst>
          </p:cNvPr>
          <p:cNvSpPr/>
          <p:nvPr/>
        </p:nvSpPr>
        <p:spPr>
          <a:xfrm>
            <a:off x="4481747" y="2062164"/>
            <a:ext cx="1024638" cy="373052"/>
          </a:xfrm>
          <a:prstGeom prst="rect">
            <a:avLst/>
          </a:prstGeom>
          <a:solidFill>
            <a:srgbClr val="FF33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181977DF-2B17-0B45-11BE-E1EF60E0598E}"/>
              </a:ext>
            </a:extLst>
          </p:cNvPr>
          <p:cNvCxnSpPr>
            <a:cxnSpLocks/>
          </p:cNvCxnSpPr>
          <p:nvPr/>
        </p:nvCxnSpPr>
        <p:spPr>
          <a:xfrm>
            <a:off x="5279815" y="2269275"/>
            <a:ext cx="2685605" cy="1314542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9DD6E1D-BAE2-CBA1-B493-A9E14CAA1C0E}"/>
              </a:ext>
            </a:extLst>
          </p:cNvPr>
          <p:cNvSpPr txBox="1"/>
          <p:nvPr/>
        </p:nvSpPr>
        <p:spPr>
          <a:xfrm rot="1739926">
            <a:off x="5882367" y="3352895"/>
            <a:ext cx="1833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if the next sample is reachable from the unsafe region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2C258D-4A67-A5AB-49A5-F60B255BAA12}"/>
              </a:ext>
            </a:extLst>
          </p:cNvPr>
          <p:cNvSpPr txBox="1"/>
          <p:nvPr/>
        </p:nvSpPr>
        <p:spPr>
          <a:xfrm>
            <a:off x="4223745" y="1617431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Region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D4066A6-F317-A034-EEE5-FA7BEF5E3EC3}"/>
              </a:ext>
            </a:extLst>
          </p:cNvPr>
          <p:cNvSpPr/>
          <p:nvPr/>
        </p:nvSpPr>
        <p:spPr>
          <a:xfrm>
            <a:off x="4357461" y="1951161"/>
            <a:ext cx="1225118" cy="656948"/>
          </a:xfrm>
          <a:custGeom>
            <a:avLst/>
            <a:gdLst>
              <a:gd name="connsiteX0" fmla="*/ 26633 w 1225118"/>
              <a:gd name="connsiteY0" fmla="*/ 310718 h 656948"/>
              <a:gd name="connsiteX1" fmla="*/ 53266 w 1225118"/>
              <a:gd name="connsiteY1" fmla="*/ 44388 h 656948"/>
              <a:gd name="connsiteX2" fmla="*/ 150920 w 1225118"/>
              <a:gd name="connsiteY2" fmla="*/ 26633 h 656948"/>
              <a:gd name="connsiteX3" fmla="*/ 355106 w 1225118"/>
              <a:gd name="connsiteY3" fmla="*/ 17755 h 656948"/>
              <a:gd name="connsiteX4" fmla="*/ 656947 w 1225118"/>
              <a:gd name="connsiteY4" fmla="*/ 0 h 656948"/>
              <a:gd name="connsiteX5" fmla="*/ 949910 w 1225118"/>
              <a:gd name="connsiteY5" fmla="*/ 0 h 656948"/>
              <a:gd name="connsiteX6" fmla="*/ 1154097 w 1225118"/>
              <a:gd name="connsiteY6" fmla="*/ 0 h 656948"/>
              <a:gd name="connsiteX7" fmla="*/ 1216240 w 1225118"/>
              <a:gd name="connsiteY7" fmla="*/ 79899 h 656948"/>
              <a:gd name="connsiteX8" fmla="*/ 1225118 w 1225118"/>
              <a:gd name="connsiteY8" fmla="*/ 275208 h 656948"/>
              <a:gd name="connsiteX9" fmla="*/ 1225118 w 1225118"/>
              <a:gd name="connsiteY9" fmla="*/ 328474 h 656948"/>
              <a:gd name="connsiteX10" fmla="*/ 1225118 w 1225118"/>
              <a:gd name="connsiteY10" fmla="*/ 408373 h 656948"/>
              <a:gd name="connsiteX11" fmla="*/ 1225118 w 1225118"/>
              <a:gd name="connsiteY11" fmla="*/ 408373 h 656948"/>
              <a:gd name="connsiteX12" fmla="*/ 1216240 w 1225118"/>
              <a:gd name="connsiteY12" fmla="*/ 470517 h 656948"/>
              <a:gd name="connsiteX13" fmla="*/ 1162974 w 1225118"/>
              <a:gd name="connsiteY13" fmla="*/ 541538 h 656948"/>
              <a:gd name="connsiteX14" fmla="*/ 1074198 w 1225118"/>
              <a:gd name="connsiteY14" fmla="*/ 621437 h 656948"/>
              <a:gd name="connsiteX15" fmla="*/ 852256 w 1225118"/>
              <a:gd name="connsiteY15" fmla="*/ 656948 h 656948"/>
              <a:gd name="connsiteX16" fmla="*/ 763479 w 1225118"/>
              <a:gd name="connsiteY16" fmla="*/ 656948 h 656948"/>
              <a:gd name="connsiteX17" fmla="*/ 656947 w 1225118"/>
              <a:gd name="connsiteY17" fmla="*/ 656948 h 656948"/>
              <a:gd name="connsiteX18" fmla="*/ 346229 w 1225118"/>
              <a:gd name="connsiteY18" fmla="*/ 639192 h 656948"/>
              <a:gd name="connsiteX19" fmla="*/ 177553 w 1225118"/>
              <a:gd name="connsiteY19" fmla="*/ 594804 h 656948"/>
              <a:gd name="connsiteX20" fmla="*/ 71021 w 1225118"/>
              <a:gd name="connsiteY20" fmla="*/ 577049 h 656948"/>
              <a:gd name="connsiteX21" fmla="*/ 44388 w 1225118"/>
              <a:gd name="connsiteY21" fmla="*/ 577049 h 656948"/>
              <a:gd name="connsiteX22" fmla="*/ 0 w 1225118"/>
              <a:gd name="connsiteY22" fmla="*/ 514905 h 656948"/>
              <a:gd name="connsiteX23" fmla="*/ 26633 w 1225118"/>
              <a:gd name="connsiteY23" fmla="*/ 310718 h 65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5118" h="656948">
                <a:moveTo>
                  <a:pt x="26633" y="310718"/>
                </a:moveTo>
                <a:lnTo>
                  <a:pt x="53266" y="44388"/>
                </a:lnTo>
                <a:lnTo>
                  <a:pt x="150920" y="26633"/>
                </a:lnTo>
                <a:lnTo>
                  <a:pt x="355106" y="17755"/>
                </a:lnTo>
                <a:lnTo>
                  <a:pt x="656947" y="0"/>
                </a:lnTo>
                <a:lnTo>
                  <a:pt x="949910" y="0"/>
                </a:lnTo>
                <a:lnTo>
                  <a:pt x="1154097" y="0"/>
                </a:lnTo>
                <a:lnTo>
                  <a:pt x="1216240" y="79899"/>
                </a:lnTo>
                <a:lnTo>
                  <a:pt x="1225118" y="275208"/>
                </a:lnTo>
                <a:lnTo>
                  <a:pt x="1225118" y="328474"/>
                </a:lnTo>
                <a:lnTo>
                  <a:pt x="1225118" y="408373"/>
                </a:lnTo>
                <a:lnTo>
                  <a:pt x="1225118" y="408373"/>
                </a:lnTo>
                <a:lnTo>
                  <a:pt x="1216240" y="470517"/>
                </a:lnTo>
                <a:lnTo>
                  <a:pt x="1162974" y="541538"/>
                </a:lnTo>
                <a:lnTo>
                  <a:pt x="1074198" y="621437"/>
                </a:lnTo>
                <a:lnTo>
                  <a:pt x="852256" y="656948"/>
                </a:lnTo>
                <a:lnTo>
                  <a:pt x="763479" y="656948"/>
                </a:lnTo>
                <a:lnTo>
                  <a:pt x="656947" y="656948"/>
                </a:lnTo>
                <a:lnTo>
                  <a:pt x="346229" y="639192"/>
                </a:lnTo>
                <a:lnTo>
                  <a:pt x="177553" y="594804"/>
                </a:lnTo>
                <a:lnTo>
                  <a:pt x="71021" y="577049"/>
                </a:lnTo>
                <a:lnTo>
                  <a:pt x="44388" y="577049"/>
                </a:lnTo>
                <a:lnTo>
                  <a:pt x="0" y="514905"/>
                </a:lnTo>
                <a:lnTo>
                  <a:pt x="26633" y="31071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3D386-290F-BF52-47C2-8DF7D3035FD9}"/>
              </a:ext>
            </a:extLst>
          </p:cNvPr>
          <p:cNvSpPr txBox="1"/>
          <p:nvPr/>
        </p:nvSpPr>
        <p:spPr>
          <a:xfrm>
            <a:off x="5582579" y="5649568"/>
            <a:ext cx="305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Yes: </a:t>
            </a:r>
            <a:r>
              <a:rPr lang="en-US" b="1" i="1" dirty="0">
                <a:solidFill>
                  <a:srgbClr val="FF0000"/>
                </a:solidFill>
              </a:rPr>
              <a:t>Potentially</a:t>
            </a:r>
            <a:r>
              <a:rPr lang="en-US" b="1" dirty="0">
                <a:solidFill>
                  <a:srgbClr val="FF0000"/>
                </a:solidFill>
              </a:rPr>
              <a:t> Unsafe!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No: </a:t>
            </a:r>
            <a:r>
              <a:rPr lang="en-US" b="1" dirty="0">
                <a:solidFill>
                  <a:srgbClr val="00B050"/>
                </a:solidFill>
              </a:rPr>
              <a:t>Safe</a:t>
            </a:r>
            <a:r>
              <a:rPr lang="en-US" dirty="0"/>
              <a:t>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15CDC1-AC6C-0D8F-1DA2-FE3E010FDB40}"/>
              </a:ext>
            </a:extLst>
          </p:cNvPr>
          <p:cNvSpPr txBox="1"/>
          <p:nvPr/>
        </p:nvSpPr>
        <p:spPr>
          <a:xfrm>
            <a:off x="6836359" y="261781"/>
            <a:ext cx="549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Reachable sets are represented in </a:t>
            </a:r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0D8D89-4003-2394-C79F-43881E2ACEA4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28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EB6C35E-8745-691F-DD6A-4839FA0AC511}"/>
              </a:ext>
            </a:extLst>
          </p:cNvPr>
          <p:cNvCxnSpPr>
            <a:cxnSpLocks/>
          </p:cNvCxnSpPr>
          <p:nvPr/>
        </p:nvCxnSpPr>
        <p:spPr>
          <a:xfrm flipV="1">
            <a:off x="10403888" y="2567938"/>
            <a:ext cx="0" cy="2518386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BE25E7-F2F3-E4BB-311A-31E2363BD097}"/>
              </a:ext>
            </a:extLst>
          </p:cNvPr>
          <p:cNvCxnSpPr>
            <a:cxnSpLocks/>
          </p:cNvCxnSpPr>
          <p:nvPr/>
        </p:nvCxnSpPr>
        <p:spPr>
          <a:xfrm flipH="1">
            <a:off x="10403888" y="5383725"/>
            <a:ext cx="1478" cy="101515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016B57-8C22-C9E0-4827-977E4CA9F4F6}"/>
              </a:ext>
            </a:extLst>
          </p:cNvPr>
          <p:cNvSpPr txBox="1"/>
          <p:nvPr/>
        </p:nvSpPr>
        <p:spPr>
          <a:xfrm>
            <a:off x="9809282" y="5050359"/>
            <a:ext cx="13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Safe Set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F425DE-6858-B9F7-0029-C533C183D7CA}"/>
              </a:ext>
            </a:extLst>
          </p:cNvPr>
          <p:cNvSpPr txBox="1"/>
          <p:nvPr/>
        </p:nvSpPr>
        <p:spPr>
          <a:xfrm>
            <a:off x="8468551" y="6508233"/>
            <a:ext cx="134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94118D-CABC-B4A1-DD6F-636A21C8DC09}"/>
              </a:ext>
            </a:extLst>
          </p:cNvPr>
          <p:cNvSpPr txBox="1"/>
          <p:nvPr/>
        </p:nvSpPr>
        <p:spPr>
          <a:xfrm>
            <a:off x="8401792" y="2118754"/>
            <a:ext cx="183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Unsafe Set</a:t>
            </a:r>
          </a:p>
        </p:txBody>
      </p:sp>
    </p:spTree>
    <p:extLst>
      <p:ext uri="{BB962C8B-B14F-4D97-AF65-F5344CB8AC3E}">
        <p14:creationId xmlns:p14="http://schemas.microsoft.com/office/powerpoint/2010/main" val="8743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3F0A-4491-FCB1-4BA8-229A6908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Monitoring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0400796-1E2D-E694-38BD-096CDCA8FB02}"/>
              </a:ext>
            </a:extLst>
          </p:cNvPr>
          <p:cNvSpPr/>
          <p:nvPr/>
        </p:nvSpPr>
        <p:spPr>
          <a:xfrm>
            <a:off x="1775534" y="2663301"/>
            <a:ext cx="1233996" cy="2317072"/>
          </a:xfrm>
          <a:prstGeom prst="hexagon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86BDD6-6105-2A6C-E5BE-AF533F589EF6}"/>
                  </a:ext>
                </a:extLst>
              </p:cNvPr>
              <p:cNvSpPr txBox="1"/>
              <p:nvPr/>
            </p:nvSpPr>
            <p:spPr>
              <a:xfrm>
                <a:off x="7831585" y="5247380"/>
                <a:ext cx="1793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86BDD6-6105-2A6C-E5BE-AF533F589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1585" y="5247380"/>
                <a:ext cx="1793289" cy="369332"/>
              </a:xfrm>
              <a:prstGeom prst="rect">
                <a:avLst/>
              </a:prstGeom>
              <a:blipFill>
                <a:blip r:embed="rId2"/>
                <a:stretch>
                  <a:fillRect l="-1020" r="-1020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508DC229-1A7F-7706-280D-9A36C89194BA}"/>
              </a:ext>
            </a:extLst>
          </p:cNvPr>
          <p:cNvSpPr/>
          <p:nvPr/>
        </p:nvSpPr>
        <p:spPr>
          <a:xfrm>
            <a:off x="7914630" y="2770554"/>
            <a:ext cx="1569867" cy="210400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B12FE0-88F5-2C1C-0584-1A3609F356B4}"/>
              </a:ext>
            </a:extLst>
          </p:cNvPr>
          <p:cNvSpPr/>
          <p:nvPr/>
        </p:nvSpPr>
        <p:spPr>
          <a:xfrm>
            <a:off x="9004918" y="5221715"/>
            <a:ext cx="308498" cy="40951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23665E-5D28-439E-70BB-79042304888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132708" y="4633067"/>
            <a:ext cx="958973" cy="6248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6BABB2-4F51-4AC6-27DA-9B429D8B1592}"/>
                  </a:ext>
                </a:extLst>
              </p:cNvPr>
              <p:cNvSpPr txBox="1"/>
              <p:nvPr/>
            </p:nvSpPr>
            <p:spPr>
              <a:xfrm>
                <a:off x="4091681" y="4279124"/>
                <a:ext cx="3598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Given this, when should the next log be obtained? I.e., </a:t>
                </a:r>
                <a:r>
                  <a:rPr lang="en-US" sz="2000" b="1" dirty="0"/>
                  <a:t>compute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6BABB2-4F51-4AC6-27DA-9B429D8B1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681" y="4279124"/>
                <a:ext cx="3598416" cy="707886"/>
              </a:xfrm>
              <a:prstGeom prst="rect">
                <a:avLst/>
              </a:prstGeom>
              <a:blipFill>
                <a:blip r:embed="rId3"/>
                <a:stretch>
                  <a:fillRect l="-1695" t="-5172" r="-254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5D3ADB42-8A56-17A1-4BC7-5A3FAC9E0239}"/>
              </a:ext>
            </a:extLst>
          </p:cNvPr>
          <p:cNvSpPr/>
          <p:nvPr/>
        </p:nvSpPr>
        <p:spPr>
          <a:xfrm>
            <a:off x="9407373" y="5221715"/>
            <a:ext cx="308498" cy="4095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391134-F7E7-1F23-3C39-439FBF80755C}"/>
              </a:ext>
            </a:extLst>
          </p:cNvPr>
          <p:cNvCxnSpPr>
            <a:stCxn id="19" idx="0"/>
          </p:cNvCxnSpPr>
          <p:nvPr/>
        </p:nvCxnSpPr>
        <p:spPr>
          <a:xfrm flipV="1">
            <a:off x="9561622" y="4020453"/>
            <a:ext cx="1212912" cy="12012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BBA9C24-D07E-A0DB-A217-25D8BC7CC75D}"/>
              </a:ext>
            </a:extLst>
          </p:cNvPr>
          <p:cNvSpPr txBox="1"/>
          <p:nvPr/>
        </p:nvSpPr>
        <p:spPr>
          <a:xfrm>
            <a:off x="10003380" y="3591004"/>
            <a:ext cx="2038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this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1FC518-9AD8-BE1A-9A21-27DA7D5289E2}"/>
              </a:ext>
            </a:extLst>
          </p:cNvPr>
          <p:cNvCxnSpPr>
            <a:cxnSpLocks/>
          </p:cNvCxnSpPr>
          <p:nvPr/>
        </p:nvCxnSpPr>
        <p:spPr>
          <a:xfrm>
            <a:off x="1208473" y="2075177"/>
            <a:ext cx="9521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6CB5E0-BB88-91CC-FB38-C8DAAB1BF313}"/>
              </a:ext>
            </a:extLst>
          </p:cNvPr>
          <p:cNvCxnSpPr>
            <a:cxnSpLocks/>
          </p:cNvCxnSpPr>
          <p:nvPr/>
        </p:nvCxnSpPr>
        <p:spPr>
          <a:xfrm flipV="1">
            <a:off x="1383438" y="6075352"/>
            <a:ext cx="9284747" cy="573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E3F45F35-E71F-045C-6CA6-4D461BE0E535}"/>
                  </a:ext>
                </a:extLst>
              </p:cNvPr>
              <p:cNvSpPr txBox="1"/>
              <p:nvPr/>
            </p:nvSpPr>
            <p:spPr>
              <a:xfrm>
                <a:off x="1251937" y="5199164"/>
                <a:ext cx="21408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=(        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4">
                <a:extLst>
                  <a:ext uri="{FF2B5EF4-FFF2-40B4-BE49-F238E27FC236}">
                    <a16:creationId xmlns:a16="http://schemas.microsoft.com/office/drawing/2014/main" id="{E3F45F35-E71F-045C-6CA6-4D461BE0E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937" y="5199164"/>
                <a:ext cx="214081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exagon 28">
            <a:extLst>
              <a:ext uri="{FF2B5EF4-FFF2-40B4-BE49-F238E27FC236}">
                <a16:creationId xmlns:a16="http://schemas.microsoft.com/office/drawing/2014/main" id="{C8EA4DCF-9C43-2CBE-028E-32C9D5BBD8F9}"/>
              </a:ext>
            </a:extLst>
          </p:cNvPr>
          <p:cNvSpPr/>
          <p:nvPr/>
        </p:nvSpPr>
        <p:spPr>
          <a:xfrm>
            <a:off x="2411766" y="5241047"/>
            <a:ext cx="285565" cy="285565"/>
          </a:xfrm>
          <a:prstGeom prst="hexagon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4F1C2-2A67-C4B3-792B-B9D7D8B39925}"/>
              </a:ext>
            </a:extLst>
          </p:cNvPr>
          <p:cNvSpPr txBox="1"/>
          <p:nvPr/>
        </p:nvSpPr>
        <p:spPr>
          <a:xfrm>
            <a:off x="11748116" y="0"/>
            <a:ext cx="44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7807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 animBg="1"/>
      <p:bldP spid="14" grpId="0" animBg="1"/>
      <p:bldP spid="18" grpId="0"/>
      <p:bldP spid="19" grpId="0" animBg="1"/>
      <p:bldP spid="21" grpId="0"/>
      <p:bldP spid="28" grpId="0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1776</Words>
  <Application>Microsoft Office PowerPoint</Application>
  <PresentationFormat>Widescreen</PresentationFormat>
  <Paragraphs>338</Paragraphs>
  <Slides>49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SFRM1000</vt:lpstr>
      <vt:lpstr>Office Theme</vt:lpstr>
      <vt:lpstr>Trustworthy Autonomy Lecture 17</vt:lpstr>
      <vt:lpstr>PowerPoint Presentation</vt:lpstr>
      <vt:lpstr>Monitoring: Proposed Strategy</vt:lpstr>
      <vt:lpstr>Offline Monitoring</vt:lpstr>
      <vt:lpstr>Offline Monitoring</vt:lpstr>
      <vt:lpstr>Offline Monitoring</vt:lpstr>
      <vt:lpstr>Offline Monitoring</vt:lpstr>
      <vt:lpstr>Offline Monitoring</vt:lpstr>
      <vt:lpstr>Online Monitoring</vt:lpstr>
      <vt:lpstr>Online Monitoring</vt:lpstr>
      <vt:lpstr>Case Study: Anesthesia</vt:lpstr>
      <vt:lpstr>Case Study: Anesthesia</vt:lpstr>
      <vt:lpstr>Case Study: Anesthesia</vt:lpstr>
      <vt:lpstr>Case Study: Anesthesia (Offline Monitoring)</vt:lpstr>
      <vt:lpstr>Case Study: Anesthesia (Online Monitoring)</vt:lpstr>
      <vt:lpstr>Conclusion</vt:lpstr>
      <vt:lpstr>Final Project Logistics</vt:lpstr>
      <vt:lpstr>So Far . . .</vt:lpstr>
      <vt:lpstr>So Far . . .</vt:lpstr>
      <vt:lpstr>Course Objectives: Formal Methods</vt:lpstr>
      <vt:lpstr>So Far . . .</vt:lpstr>
      <vt:lpstr>Course Objectives: Autonomous Systems</vt:lpstr>
      <vt:lpstr>Recall why we need a model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Uncertainties with an Example: Anesthesia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Offline and online monitoring of scattered uncertain logs using uncertain linear dynamical systems</dc:title>
  <dc:creator>Ghosh, Bineet Kumar</dc:creator>
  <cp:lastModifiedBy>Bineet Ghosh</cp:lastModifiedBy>
  <cp:revision>100</cp:revision>
  <dcterms:created xsi:type="dcterms:W3CDTF">2022-05-14T19:04:06Z</dcterms:created>
  <dcterms:modified xsi:type="dcterms:W3CDTF">2024-03-18T15:00:01Z</dcterms:modified>
</cp:coreProperties>
</file>