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7" r:id="rId2"/>
    <p:sldId id="273" r:id="rId3"/>
    <p:sldId id="277" r:id="rId4"/>
    <p:sldId id="281" r:id="rId5"/>
    <p:sldId id="282" r:id="rId6"/>
    <p:sldId id="278" r:id="rId7"/>
    <p:sldId id="276" r:id="rId8"/>
    <p:sldId id="293" r:id="rId9"/>
    <p:sldId id="279" r:id="rId10"/>
    <p:sldId id="265" r:id="rId11"/>
    <p:sldId id="280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B701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3660" autoAdjust="0"/>
  </p:normalViewPr>
  <p:slideViewPr>
    <p:cSldViewPr snapToGrid="0">
      <p:cViewPr varScale="1">
        <p:scale>
          <a:sx n="69" d="100"/>
          <a:sy n="69" d="100"/>
        </p:scale>
        <p:origin x="123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15A23-F894-47F1-9306-F39EDEBF5C5F}" type="datetimeFigureOut">
              <a:rPr lang="en-US" smtClean="0"/>
              <a:t>3/7/24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44539-6089-4B1E-80C8-8E3F667B1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97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944539-6089-4B1E-80C8-8E3F667B1EE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180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22EB0-42F6-F0E4-8256-59910CF13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1A2101-5476-A2DE-A8A7-E3ACC423B8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CE430-31A4-C0A3-1F0A-C790D8F1E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1DCBB-F4AC-4280-B85A-4B552D5BEDD1}" type="datetime1">
              <a:rPr lang="en-US" smtClean="0"/>
              <a:t>3/7/24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2FAD10-963C-BFF8-8673-A06A9C529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5F9ED-26ED-804B-AC0D-1B747E422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CF447-9D9E-4BF8-BCFA-AAC05AB09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11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F20BA-A6F7-CD28-0421-A98D6B476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B23754-1389-BD89-ECD8-042BAD72B4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56783-98F2-E8D3-1141-5479B62F8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EACB-D04E-4148-B83D-DB3DA529F9B1}" type="datetime1">
              <a:rPr lang="en-US" smtClean="0"/>
              <a:t>3/7/24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8FBA9-E639-447C-F0BC-32B3C9CF5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C940D9-26F4-A069-5DE0-F7D053154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3175"/>
            <a:ext cx="2743200" cy="365125"/>
          </a:xfrm>
        </p:spPr>
        <p:txBody>
          <a:bodyPr/>
          <a:lstStyle/>
          <a:p>
            <a:fld id="{C54CF447-9D9E-4BF8-BCFA-AAC05AB09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50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7AAA3A-B02D-4F58-7C45-0490A4CBA7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F3F1F4-76E2-6069-2364-9085E5DB3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25FEC-D7CD-A6E9-D440-3953B8DD2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2C7A6-CF04-440D-BEB0-59DAEDC118C6}" type="datetime1">
              <a:rPr lang="en-US" smtClean="0"/>
              <a:t>3/7/24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63BCE-C21B-D577-371F-B47549531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7A3BC-B027-E5EF-2BAE-70370178B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0"/>
            <a:ext cx="2743200" cy="365125"/>
          </a:xfrm>
        </p:spPr>
        <p:txBody>
          <a:bodyPr/>
          <a:lstStyle/>
          <a:p>
            <a:fld id="{C54CF447-9D9E-4BF8-BCFA-AAC05AB09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F3D6F-3F2D-FD24-5BD7-23F950044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52B28-3A37-F53B-6F4A-C1ABAB1DE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57C21-7A50-A38B-D7E3-7F1CA8B09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7518-9C9A-4B71-9C90-8543F4CD6745}" type="datetime1">
              <a:rPr lang="en-US" smtClean="0"/>
              <a:t>3/7/24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625B0-1243-49FF-8332-D3C74B610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E6204-1F51-EB75-8FD4-9BA5B75A1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82957" y="47625"/>
            <a:ext cx="2743200" cy="365125"/>
          </a:xfrm>
        </p:spPr>
        <p:txBody>
          <a:bodyPr/>
          <a:lstStyle/>
          <a:p>
            <a:fld id="{C54CF447-9D9E-4BF8-BCFA-AAC05AB09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941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396E5-6FC1-9F5E-7E4E-DCD8E72E3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27F4D4-FFBC-0923-BAFA-851304A4DE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A512A-69DB-E33A-11A9-2F292BE1F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F4D95-112A-4928-9DF8-6F393E0A4742}" type="datetime1">
              <a:rPr lang="en-US" smtClean="0"/>
              <a:t>3/7/24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A7790-0511-850A-70AC-E84A4C7C0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043EDD-DDC2-E342-BCED-AB7E4570F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0"/>
            <a:ext cx="2743200" cy="365125"/>
          </a:xfrm>
        </p:spPr>
        <p:txBody>
          <a:bodyPr/>
          <a:lstStyle/>
          <a:p>
            <a:fld id="{C54CF447-9D9E-4BF8-BCFA-AAC05AB09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391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9B21B-9EF9-ED43-51A7-DC511AC6F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DAFA8-1CF3-94F5-AE94-48589F1F03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E2AAE0-0D2B-8757-AA34-3928AC3022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DDDD79-F80F-29E7-0CD0-51B42C138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7206D-9272-41E6-A330-D8B8CD3A1AE0}" type="datetime1">
              <a:rPr lang="en-US" smtClean="0"/>
              <a:t>3/7/24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4237B5-ECC5-5644-A618-9C384C484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55A6DE-1714-FD97-E199-B2F1B0A23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-62"/>
            <a:ext cx="2743200" cy="365125"/>
          </a:xfrm>
        </p:spPr>
        <p:txBody>
          <a:bodyPr/>
          <a:lstStyle/>
          <a:p>
            <a:fld id="{C54CF447-9D9E-4BF8-BCFA-AAC05AB09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29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13A58-2FD3-3BC0-137D-5EBCAD12A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45313C-E1AB-AE83-6BC4-9D1B187E8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006EBD-F144-4CB6-0295-C2D3FB181C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44474-63E9-4F4E-A34F-555232555A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A4E61A-F02F-4AB6-7465-79335866F6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7B8C89-2499-9AE6-3AAA-E926E2926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B3FA-FECC-43A9-A163-284BFB941114}" type="datetime1">
              <a:rPr lang="en-US" smtClean="0"/>
              <a:t>3/7/24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C101B3-E64D-F25D-FC3E-AB477BEDB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A61428-5588-2F5C-768D-3E430D0A3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15875"/>
            <a:ext cx="2743200" cy="365125"/>
          </a:xfrm>
        </p:spPr>
        <p:txBody>
          <a:bodyPr/>
          <a:lstStyle/>
          <a:p>
            <a:fld id="{C54CF447-9D9E-4BF8-BCFA-AAC05AB09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667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F2594-9061-6239-EC1D-425F61B0B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4397FC-5264-818B-3FE5-18ECF794A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0CD55-52C8-41FF-BBC0-1814B9054A8F}" type="datetime1">
              <a:rPr lang="en-US" smtClean="0"/>
              <a:t>3/7/24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5DF6E2-4536-51C8-6065-864C193DC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C67EAA-F24F-1EA6-808C-F5531BA70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0"/>
            <a:ext cx="2743200" cy="365125"/>
          </a:xfrm>
        </p:spPr>
        <p:txBody>
          <a:bodyPr/>
          <a:lstStyle/>
          <a:p>
            <a:fld id="{C54CF447-9D9E-4BF8-BCFA-AAC05AB09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05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12CC74-00B5-D0FF-2101-EE095C8FE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E2C3F-8077-42E0-944C-0AF6577FD047}" type="datetime1">
              <a:rPr lang="en-US" smtClean="0"/>
              <a:t>3/7/24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FD51D6-A769-0CB8-C8DF-F12C0420E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8E8D3E-0D3A-95CC-608F-F51DD6EC1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0"/>
            <a:ext cx="2743200" cy="365125"/>
          </a:xfrm>
        </p:spPr>
        <p:txBody>
          <a:bodyPr/>
          <a:lstStyle/>
          <a:p>
            <a:fld id="{C54CF447-9D9E-4BF8-BCFA-AAC05AB09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70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DADB6-07B7-6377-4F97-7BFBA167A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7EA16-E9B9-0421-160E-547B056C8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E2E70B-16C2-9E76-1D09-79BC9E8C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C09331-AD20-DFD1-4368-4CC5AD0D6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95AF3-4EB6-4360-A88C-3D5E02D4E3EB}" type="datetime1">
              <a:rPr lang="en-US" smtClean="0"/>
              <a:t>3/7/24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A61B7B-46F1-2ED3-73DF-2D42D3A85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DF3A12-F322-A1CE-9E25-16D66E41F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0"/>
            <a:ext cx="2743200" cy="365125"/>
          </a:xfrm>
        </p:spPr>
        <p:txBody>
          <a:bodyPr/>
          <a:lstStyle/>
          <a:p>
            <a:fld id="{C54CF447-9D9E-4BF8-BCFA-AAC05AB09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64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E18CA-9D58-404C-8852-CB517365B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991F69-3D87-D073-0D04-571A044388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E18B1C-156D-2DB1-87B7-3C6C84EEB7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8FAA38-C4CD-9D38-13C7-61329EA8E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620F4-DA79-43F6-B493-7FE61C776FE0}" type="datetime1">
              <a:rPr lang="en-US" smtClean="0"/>
              <a:t>3/7/24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0C0511-3ABA-B04E-73D4-897E271DB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50C20C-FBF7-8BEE-4BA4-C3C715799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26571"/>
            <a:ext cx="2743200" cy="365125"/>
          </a:xfrm>
        </p:spPr>
        <p:txBody>
          <a:bodyPr/>
          <a:lstStyle/>
          <a:p>
            <a:fld id="{C54CF447-9D9E-4BF8-BCFA-AAC05AB09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60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9A9824-B0F8-BFAA-0086-370E47A0B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F78B62-7C2B-8486-4F4F-1F456CE3D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0DB46A-0A82-35FE-4D84-85450BD967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39080-20BE-49BF-A439-EBB9291503C5}" type="datetime1">
              <a:rPr lang="en-US" smtClean="0"/>
              <a:t>3/7/24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6EE08-42A2-A6B4-E481-5E592D10BC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CCCB9-8B70-41AA-B03C-EBF25959A5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CF447-9D9E-4BF8-BCFA-AAC05AB09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00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ineet@ua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image" Target="../media/image25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5" Type="http://schemas.openxmlformats.org/officeDocument/2006/relationships/image" Target="../media/image120.png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image" Target="../media/image25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5" Type="http://schemas.openxmlformats.org/officeDocument/2006/relationships/image" Target="../media/image13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9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7B26F-2C17-F8C7-0A49-CAA12FC153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Trustworthy Autonomy</a:t>
            </a:r>
            <a:br>
              <a:rPr lang="en-US" dirty="0"/>
            </a:br>
            <a:r>
              <a:rPr lang="en-US" sz="4800" dirty="0"/>
              <a:t>Lecture 16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6DDE6A-20F0-D446-C223-B44AB63492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Bineet Ghosh</a:t>
            </a:r>
          </a:p>
          <a:p>
            <a:r>
              <a:rPr lang="en-US" dirty="0">
                <a:hlinkClick r:id="rId2"/>
              </a:rPr>
              <a:t>bineet@ua.edu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41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E35C0-2DD1-E02E-1DEF-CE26DC605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Bounding Model: A Toy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E0FFF60-13B0-F6A2-C6DF-58F30597E20C}"/>
                  </a:ext>
                </a:extLst>
              </p:cNvPr>
              <p:cNvSpPr txBox="1"/>
              <p:nvPr/>
            </p:nvSpPr>
            <p:spPr>
              <a:xfrm>
                <a:off x="4665664" y="2370338"/>
                <a:ext cx="1339020" cy="11348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sz="440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en-US" sz="4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mr>
                        <m:mr>
                          <m:e>
                            <m:r>
                              <a:rPr lang="en-US" sz="440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sz="440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mr>
                      </m:m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E0FFF60-13B0-F6A2-C6DF-58F30597E2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5664" y="2370338"/>
                <a:ext cx="1339020" cy="11348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Double Bracket 13">
            <a:extLst>
              <a:ext uri="{FF2B5EF4-FFF2-40B4-BE49-F238E27FC236}">
                <a16:creationId xmlns:a16="http://schemas.microsoft.com/office/drawing/2014/main" id="{83705780-49D5-00BB-3E19-8FF34BA7D630}"/>
              </a:ext>
            </a:extLst>
          </p:cNvPr>
          <p:cNvSpPr/>
          <p:nvPr/>
        </p:nvSpPr>
        <p:spPr>
          <a:xfrm>
            <a:off x="4496988" y="2139518"/>
            <a:ext cx="1745942" cy="1660125"/>
          </a:xfrm>
          <a:prstGeom prst="bracketPair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uble Bracket 15">
            <a:extLst>
              <a:ext uri="{FF2B5EF4-FFF2-40B4-BE49-F238E27FC236}">
                <a16:creationId xmlns:a16="http://schemas.microsoft.com/office/drawing/2014/main" id="{BC1F7B5E-CF85-641C-1B99-3887B18F9B24}"/>
              </a:ext>
            </a:extLst>
          </p:cNvPr>
          <p:cNvSpPr/>
          <p:nvPr/>
        </p:nvSpPr>
        <p:spPr>
          <a:xfrm>
            <a:off x="2486325" y="2139518"/>
            <a:ext cx="1074198" cy="1660125"/>
          </a:xfrm>
          <a:prstGeom prst="bracketPair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quals 18">
            <a:extLst>
              <a:ext uri="{FF2B5EF4-FFF2-40B4-BE49-F238E27FC236}">
                <a16:creationId xmlns:a16="http://schemas.microsoft.com/office/drawing/2014/main" id="{CADFBCB9-A04D-DD0F-7A20-7A51FA039086}"/>
              </a:ext>
            </a:extLst>
          </p:cNvPr>
          <p:cNvSpPr/>
          <p:nvPr/>
        </p:nvSpPr>
        <p:spPr>
          <a:xfrm>
            <a:off x="3727528" y="2693633"/>
            <a:ext cx="569199" cy="488272"/>
          </a:xfrm>
          <a:prstGeom prst="mathEqual">
            <a:avLst>
              <a:gd name="adj1" fmla="val 7156"/>
              <a:gd name="adj2" fmla="val 335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85BDB05-96E4-A7F6-5D5F-8586369C4576}"/>
              </a:ext>
            </a:extLst>
          </p:cNvPr>
          <p:cNvCxnSpPr>
            <a:cxnSpLocks/>
          </p:cNvCxnSpPr>
          <p:nvPr/>
        </p:nvCxnSpPr>
        <p:spPr>
          <a:xfrm flipH="1" flipV="1">
            <a:off x="6004684" y="2693633"/>
            <a:ext cx="1074198" cy="184636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84BB9AB-7BFF-63A1-9856-ACEE57DBA8CC}"/>
              </a:ext>
            </a:extLst>
          </p:cNvPr>
          <p:cNvSpPr txBox="1"/>
          <p:nvPr/>
        </p:nvSpPr>
        <p:spPr>
          <a:xfrm>
            <a:off x="6502379" y="4539993"/>
            <a:ext cx="3635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Parameter to the system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8B50CDA-BB3C-1218-E72C-1816D8081419}"/>
                  </a:ext>
                </a:extLst>
              </p:cNvPr>
              <p:cNvSpPr txBox="1"/>
              <p:nvPr/>
            </p:nvSpPr>
            <p:spPr>
              <a:xfrm>
                <a:off x="6502379" y="5180631"/>
                <a:ext cx="27718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−0.2,0.2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8B50CDA-BB3C-1218-E72C-1816D80814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2379" y="5180631"/>
                <a:ext cx="277183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Left Bracket 26">
            <a:extLst>
              <a:ext uri="{FF2B5EF4-FFF2-40B4-BE49-F238E27FC236}">
                <a16:creationId xmlns:a16="http://schemas.microsoft.com/office/drawing/2014/main" id="{116DF50E-C1F2-B210-725B-1506D0D55EC9}"/>
              </a:ext>
            </a:extLst>
          </p:cNvPr>
          <p:cNvSpPr/>
          <p:nvPr/>
        </p:nvSpPr>
        <p:spPr>
          <a:xfrm rot="16200000">
            <a:off x="7839660" y="4592351"/>
            <a:ext cx="99358" cy="1982776"/>
          </a:xfrm>
          <a:prstGeom prst="leftBracket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0ABBDB6-B57A-B33A-5CD2-06BF143245F7}"/>
              </a:ext>
            </a:extLst>
          </p:cNvPr>
          <p:cNvSpPr txBox="1"/>
          <p:nvPr/>
        </p:nvSpPr>
        <p:spPr>
          <a:xfrm>
            <a:off x="6369214" y="5742008"/>
            <a:ext cx="37690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Not a fixed value, but a range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7E96085-05A1-403C-362E-7C79A6DAF679}"/>
                  </a:ext>
                </a:extLst>
              </p:cNvPr>
              <p:cNvSpPr txBox="1"/>
              <p:nvPr/>
            </p:nvSpPr>
            <p:spPr>
              <a:xfrm>
                <a:off x="2681055" y="2308077"/>
                <a:ext cx="782009" cy="14321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Sup>
                              <m:sSubSupPr>
                                <m:ctrlP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brk m:alnAt="7"/>
                                  </m:rP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m:rPr>
                                    <m:brk m:alnAt="7"/>
                                  </m:rP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m:rPr>
                                    <m:brk m:alnAt="7"/>
                                  </m:rP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bSup>
                          </m:e>
                        </m:mr>
                        <m:mr>
                          <m:e>
                            <m:sSubSup>
                              <m:sSubSupPr>
                                <m:ctrlP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bSup>
                          </m:e>
                        </m:mr>
                      </m:m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7E96085-05A1-403C-362E-7C79A6DAF6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1055" y="2308077"/>
                <a:ext cx="782009" cy="143212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F8E0400A-3B2D-EB3F-1E57-67FEDF49FFF7}"/>
              </a:ext>
            </a:extLst>
          </p:cNvPr>
          <p:cNvSpPr txBox="1"/>
          <p:nvPr/>
        </p:nvSpPr>
        <p:spPr>
          <a:xfrm>
            <a:off x="11748116" y="0"/>
            <a:ext cx="443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21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F4ADE98-76CC-5155-1657-6DEF2B937FD5}"/>
                  </a:ext>
                </a:extLst>
              </p:cNvPr>
              <p:cNvSpPr txBox="1"/>
              <p:nvPr/>
            </p:nvSpPr>
            <p:spPr>
              <a:xfrm>
                <a:off x="6805954" y="2431021"/>
                <a:ext cx="684739" cy="11274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brk m:alnAt="7"/>
                                  </m:rP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m:rPr>
                                    <m:brk m:alnAt="7"/>
                                  </m:rP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mr>
                      </m:m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F4ADE98-76CC-5155-1657-6DEF2B937F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5954" y="2431021"/>
                <a:ext cx="684739" cy="112742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Double Bracket 29">
            <a:extLst>
              <a:ext uri="{FF2B5EF4-FFF2-40B4-BE49-F238E27FC236}">
                <a16:creationId xmlns:a16="http://schemas.microsoft.com/office/drawing/2014/main" id="{96643D03-29E8-0289-38B5-0692653DB657}"/>
              </a:ext>
            </a:extLst>
          </p:cNvPr>
          <p:cNvSpPr/>
          <p:nvPr/>
        </p:nvSpPr>
        <p:spPr>
          <a:xfrm>
            <a:off x="6642296" y="2132860"/>
            <a:ext cx="1074198" cy="1660125"/>
          </a:xfrm>
          <a:prstGeom prst="bracketPair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0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/>
      <p:bldP spid="27" grpId="0" animBg="1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E35C0-2DD1-E02E-1DEF-CE26DC605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Bounding Model: A Toy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E0FFF60-13B0-F6A2-C6DF-58F30597E20C}"/>
                  </a:ext>
                </a:extLst>
              </p:cNvPr>
              <p:cNvSpPr txBox="1"/>
              <p:nvPr/>
            </p:nvSpPr>
            <p:spPr>
              <a:xfrm>
                <a:off x="4665664" y="2370338"/>
                <a:ext cx="1339020" cy="11348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sz="440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en-US" sz="4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mr>
                        <m:mr>
                          <m:e>
                            <m:r>
                              <a:rPr lang="en-US" sz="440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sz="440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mr>
                      </m:m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E0FFF60-13B0-F6A2-C6DF-58F30597E2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5664" y="2370338"/>
                <a:ext cx="1339020" cy="11348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Double Bracket 13">
            <a:extLst>
              <a:ext uri="{FF2B5EF4-FFF2-40B4-BE49-F238E27FC236}">
                <a16:creationId xmlns:a16="http://schemas.microsoft.com/office/drawing/2014/main" id="{83705780-49D5-00BB-3E19-8FF34BA7D630}"/>
              </a:ext>
            </a:extLst>
          </p:cNvPr>
          <p:cNvSpPr/>
          <p:nvPr/>
        </p:nvSpPr>
        <p:spPr>
          <a:xfrm>
            <a:off x="4496988" y="2139518"/>
            <a:ext cx="1745942" cy="1660125"/>
          </a:xfrm>
          <a:prstGeom prst="bracketPair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uble Bracket 15">
            <a:extLst>
              <a:ext uri="{FF2B5EF4-FFF2-40B4-BE49-F238E27FC236}">
                <a16:creationId xmlns:a16="http://schemas.microsoft.com/office/drawing/2014/main" id="{BC1F7B5E-CF85-641C-1B99-3887B18F9B24}"/>
              </a:ext>
            </a:extLst>
          </p:cNvPr>
          <p:cNvSpPr/>
          <p:nvPr/>
        </p:nvSpPr>
        <p:spPr>
          <a:xfrm>
            <a:off x="2486325" y="2139518"/>
            <a:ext cx="1074198" cy="1660125"/>
          </a:xfrm>
          <a:prstGeom prst="bracketPair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quals 18">
            <a:extLst>
              <a:ext uri="{FF2B5EF4-FFF2-40B4-BE49-F238E27FC236}">
                <a16:creationId xmlns:a16="http://schemas.microsoft.com/office/drawing/2014/main" id="{CADFBCB9-A04D-DD0F-7A20-7A51FA039086}"/>
              </a:ext>
            </a:extLst>
          </p:cNvPr>
          <p:cNvSpPr/>
          <p:nvPr/>
        </p:nvSpPr>
        <p:spPr>
          <a:xfrm>
            <a:off x="3727528" y="2693633"/>
            <a:ext cx="569199" cy="488272"/>
          </a:xfrm>
          <a:prstGeom prst="mathEqual">
            <a:avLst>
              <a:gd name="adj1" fmla="val 7156"/>
              <a:gd name="adj2" fmla="val 335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8B50CDA-BB3C-1218-E72C-1816D8081419}"/>
                  </a:ext>
                </a:extLst>
              </p:cNvPr>
              <p:cNvSpPr txBox="1"/>
              <p:nvPr/>
            </p:nvSpPr>
            <p:spPr>
              <a:xfrm>
                <a:off x="8704042" y="2139518"/>
                <a:ext cx="27718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𝜽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−0.2,0.2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8B50CDA-BB3C-1218-E72C-1816D80814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4042" y="2139518"/>
                <a:ext cx="277183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ACAE9677-8358-B69F-8E58-AF8A5944B29C}"/>
              </a:ext>
            </a:extLst>
          </p:cNvPr>
          <p:cNvSpPr txBox="1"/>
          <p:nvPr/>
        </p:nvSpPr>
        <p:spPr>
          <a:xfrm>
            <a:off x="745724" y="4508145"/>
            <a:ext cx="10058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</a:t>
            </a:r>
            <a:r>
              <a:rPr lang="en-US" sz="2400" b="1" i="1" dirty="0">
                <a:solidFill>
                  <a:srgbClr val="0070C0"/>
                </a:solidFill>
              </a:rPr>
              <a:t>subclass of non-linear systems</a:t>
            </a:r>
            <a:r>
              <a:rPr lang="en-US" sz="2400" dirty="0"/>
              <a:t>, known as </a:t>
            </a:r>
            <a:r>
              <a:rPr lang="en-US" sz="2400" b="1" i="1" dirty="0">
                <a:solidFill>
                  <a:srgbClr val="0070C0"/>
                </a:solidFill>
              </a:rPr>
              <a:t>Uncertain Linear Systems</a:t>
            </a:r>
            <a:r>
              <a:rPr lang="en-US" sz="2400" dirty="0"/>
              <a:t>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7486A13-3174-D2FF-35EA-94B700DD8544}"/>
              </a:ext>
            </a:extLst>
          </p:cNvPr>
          <p:cNvSpPr txBox="1"/>
          <p:nvPr/>
        </p:nvSpPr>
        <p:spPr>
          <a:xfrm>
            <a:off x="745723" y="5088867"/>
            <a:ext cx="10875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Represents an </a:t>
            </a:r>
            <a:r>
              <a:rPr lang="en-US" sz="2400" b="1" i="1" dirty="0">
                <a:solidFill>
                  <a:srgbClr val="0070C0"/>
                </a:solidFill>
              </a:rPr>
              <a:t>over-approximation</a:t>
            </a:r>
            <a:r>
              <a:rPr lang="en-US" sz="2400" dirty="0"/>
              <a:t> of the model, when the perfect model is unknown.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B501F9A-63B7-46AF-E6B0-1677294DC5DB}"/>
                  </a:ext>
                </a:extLst>
              </p:cNvPr>
              <p:cNvSpPr txBox="1"/>
              <p:nvPr/>
            </p:nvSpPr>
            <p:spPr>
              <a:xfrm>
                <a:off x="2681055" y="2308077"/>
                <a:ext cx="782009" cy="14321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Sup>
                              <m:sSubSupPr>
                                <m:ctrlP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brk m:alnAt="7"/>
                                  </m:rP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m:rPr>
                                    <m:brk m:alnAt="7"/>
                                  </m:rP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m:rPr>
                                    <m:brk m:alnAt="7"/>
                                  </m:rP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bSup>
                          </m:e>
                        </m:mr>
                        <m:mr>
                          <m:e>
                            <m:sSubSup>
                              <m:sSubSupPr>
                                <m:ctrlP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bSup>
                          </m:e>
                        </m:mr>
                      </m:m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B501F9A-63B7-46AF-E6B0-1677294DC5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1055" y="2308077"/>
                <a:ext cx="782009" cy="143212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4B3EBA19-CDC6-923B-C247-6029BEF62FF4}"/>
              </a:ext>
            </a:extLst>
          </p:cNvPr>
          <p:cNvSpPr txBox="1"/>
          <p:nvPr/>
        </p:nvSpPr>
        <p:spPr>
          <a:xfrm>
            <a:off x="11748116" y="0"/>
            <a:ext cx="443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22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B1D9824-D672-E728-AA10-0316FD6F2B32}"/>
                  </a:ext>
                </a:extLst>
              </p:cNvPr>
              <p:cNvSpPr txBox="1"/>
              <p:nvPr/>
            </p:nvSpPr>
            <p:spPr>
              <a:xfrm>
                <a:off x="6805954" y="2431021"/>
                <a:ext cx="684739" cy="11274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brk m:alnAt="7"/>
                                  </m:rP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m:rPr>
                                    <m:brk m:alnAt="7"/>
                                  </m:rP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mr>
                      </m:m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B1D9824-D672-E728-AA10-0316FD6F2B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5954" y="2431021"/>
                <a:ext cx="684739" cy="112742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Double Bracket 24">
            <a:extLst>
              <a:ext uri="{FF2B5EF4-FFF2-40B4-BE49-F238E27FC236}">
                <a16:creationId xmlns:a16="http://schemas.microsoft.com/office/drawing/2014/main" id="{EDB97E77-5965-7E30-858A-041492B96C51}"/>
              </a:ext>
            </a:extLst>
          </p:cNvPr>
          <p:cNvSpPr/>
          <p:nvPr/>
        </p:nvSpPr>
        <p:spPr>
          <a:xfrm>
            <a:off x="6642296" y="2132860"/>
            <a:ext cx="1074198" cy="1660125"/>
          </a:xfrm>
          <a:prstGeom prst="bracketPair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EFADD89-D99B-5A0D-3010-11871C0A014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i="1" dirty="0">
                    <a:solidFill>
                      <a:srgbClr val="0070C0"/>
                    </a:solidFill>
                  </a:rPr>
                  <a:t>Offline Monitoring</a:t>
                </a:r>
                <a:r>
                  <a:rPr lang="en-US" dirty="0"/>
                  <a:t> of noisy-logs to detect possible safety violation.</a:t>
                </a:r>
              </a:p>
              <a:p>
                <a:endParaRPr lang="en-US" dirty="0"/>
              </a:p>
              <a:p>
                <a:r>
                  <a:rPr lang="en-US" b="1" i="1" dirty="0">
                    <a:solidFill>
                      <a:srgbClr val="0070C0"/>
                    </a:solidFill>
                  </a:rPr>
                  <a:t>Online Monitoring</a:t>
                </a:r>
                <a:r>
                  <a:rPr lang="en-US" dirty="0"/>
                  <a:t> to reduce number of logs required. This targets at </a:t>
                </a:r>
                <a:r>
                  <a:rPr lang="en-US" b="1" i="1" dirty="0">
                    <a:solidFill>
                      <a:srgbClr val="0070C0"/>
                    </a:solidFill>
                  </a:rPr>
                  <a:t>energy efficiency</a:t>
                </a:r>
                <a:r>
                  <a:rPr lang="en-US" dirty="0"/>
                  <a:t>, as less logs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/>
                  <a:t> less energy consumed by the logger.</a:t>
                </a:r>
              </a:p>
              <a:p>
                <a:endParaRPr lang="en-US" dirty="0"/>
              </a:p>
              <a:p>
                <a:r>
                  <a:rPr lang="en-US" b="1" i="1" dirty="0">
                    <a:solidFill>
                      <a:srgbClr val="0070C0"/>
                    </a:solidFill>
                  </a:rPr>
                  <a:t>Evaluated</a:t>
                </a:r>
                <a:r>
                  <a:rPr lang="en-US" dirty="0"/>
                  <a:t> both our methods on two case studies, namely </a:t>
                </a:r>
                <a:r>
                  <a:rPr lang="en-US" i="1" dirty="0"/>
                  <a:t>Adaptive Cruise Control (ACC)</a:t>
                </a:r>
                <a:r>
                  <a:rPr lang="en-US" dirty="0"/>
                  <a:t>, and </a:t>
                </a:r>
                <a:r>
                  <a:rPr lang="en-US" i="1" dirty="0"/>
                  <a:t>Anesthesia Delivery</a:t>
                </a:r>
                <a:r>
                  <a:rPr lang="en-US" dirty="0"/>
                  <a:t>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EFADD89-D99B-5A0D-3010-11871C0A014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EEEDC10E-D5D5-9EAF-6C2D-45433C8D38BE}"/>
              </a:ext>
            </a:extLst>
          </p:cNvPr>
          <p:cNvSpPr txBox="1"/>
          <p:nvPr/>
        </p:nvSpPr>
        <p:spPr>
          <a:xfrm>
            <a:off x="11748116" y="0"/>
            <a:ext cx="443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23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26E20A2-1FFD-ED61-E112-D066F0F72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43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AC9BD-11AF-7CC7-FE94-2A0233D44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Monitoring: Logs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83ED9BB-2A49-1B4E-6401-3D167E5681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6412" y="1223778"/>
            <a:ext cx="8372475" cy="34766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282ADB8-E64E-2199-91D2-46CF702E9B50}"/>
              </a:ext>
            </a:extLst>
          </p:cNvPr>
          <p:cNvSpPr txBox="1"/>
          <p:nvPr/>
        </p:nvSpPr>
        <p:spPr>
          <a:xfrm>
            <a:off x="497150" y="5042517"/>
            <a:ext cx="5113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u="none" strike="noStrike" baseline="0" dirty="0">
                <a:latin typeface="SFRM1000"/>
              </a:rPr>
              <a:t>Logging at every time step.</a:t>
            </a:r>
            <a:endParaRPr lang="en-US" sz="2400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C3B0339-DFCA-32A1-19AD-6A061ED92593}"/>
              </a:ext>
            </a:extLst>
          </p:cNvPr>
          <p:cNvCxnSpPr>
            <a:cxnSpLocks/>
          </p:cNvCxnSpPr>
          <p:nvPr/>
        </p:nvCxnSpPr>
        <p:spPr>
          <a:xfrm flipV="1">
            <a:off x="2043113" y="3879542"/>
            <a:ext cx="1286013" cy="116297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84084F7-3300-58B9-C168-EA2E8478408F}"/>
              </a:ext>
            </a:extLst>
          </p:cNvPr>
          <p:cNvSpPr txBox="1"/>
          <p:nvPr/>
        </p:nvSpPr>
        <p:spPr>
          <a:xfrm>
            <a:off x="8257714" y="5042517"/>
            <a:ext cx="3824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u="none" strike="noStrike" baseline="0" dirty="0">
                <a:latin typeface="SFRM1000"/>
              </a:rPr>
              <a:t>Logging at some time steps.</a:t>
            </a:r>
            <a:endParaRPr lang="en-US" sz="2400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2F60ACD-1CBE-DAF9-1C18-20A76736BA4A}"/>
              </a:ext>
            </a:extLst>
          </p:cNvPr>
          <p:cNvCxnSpPr>
            <a:cxnSpLocks/>
          </p:cNvCxnSpPr>
          <p:nvPr/>
        </p:nvCxnSpPr>
        <p:spPr>
          <a:xfrm flipH="1" flipV="1">
            <a:off x="8257713" y="3774490"/>
            <a:ext cx="1774054" cy="126802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6607E8E-3AD9-9F26-65D5-A8D9D06BFA89}"/>
              </a:ext>
            </a:extLst>
          </p:cNvPr>
          <p:cNvCxnSpPr>
            <a:cxnSpLocks/>
          </p:cNvCxnSpPr>
          <p:nvPr/>
        </p:nvCxnSpPr>
        <p:spPr>
          <a:xfrm flipH="1">
            <a:off x="5255581" y="1074198"/>
            <a:ext cx="1447060" cy="6397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D6CE1B5-284C-9F51-988C-03FD8F6479EB}"/>
              </a:ext>
            </a:extLst>
          </p:cNvPr>
          <p:cNvCxnSpPr>
            <a:cxnSpLocks/>
          </p:cNvCxnSpPr>
          <p:nvPr/>
        </p:nvCxnSpPr>
        <p:spPr>
          <a:xfrm>
            <a:off x="6702641" y="1074198"/>
            <a:ext cx="938213" cy="71021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DE4F135-F3FD-DC95-C0E2-3D7453D8D41F}"/>
              </a:ext>
            </a:extLst>
          </p:cNvPr>
          <p:cNvSpPr txBox="1"/>
          <p:nvPr/>
        </p:nvSpPr>
        <p:spPr>
          <a:xfrm>
            <a:off x="5819313" y="691624"/>
            <a:ext cx="2170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Unsafe region!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C6A5907-B9EE-64E7-BF73-CE812C182CFB}"/>
              </a:ext>
            </a:extLst>
          </p:cNvPr>
          <p:cNvSpPr txBox="1"/>
          <p:nvPr/>
        </p:nvSpPr>
        <p:spPr>
          <a:xfrm>
            <a:off x="2485748" y="5841857"/>
            <a:ext cx="8176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u="none" strike="noStrike" baseline="0" dirty="0">
                <a:latin typeface="SFRM1000"/>
              </a:rPr>
              <a:t>Did the system </a:t>
            </a:r>
            <a:r>
              <a:rPr lang="en-US" sz="2400" b="1" i="1" u="none" strike="noStrike" baseline="0" dirty="0">
                <a:solidFill>
                  <a:srgbClr val="0070C0"/>
                </a:solidFill>
                <a:latin typeface="SFRM1000"/>
              </a:rPr>
              <a:t>reach the unsafe region</a:t>
            </a:r>
            <a:r>
              <a:rPr lang="en-US" sz="2400" b="0" i="0" u="none" strike="noStrike" baseline="0" dirty="0">
                <a:latin typeface="SFRM1000"/>
              </a:rPr>
              <a:t> at missing log steps?</a:t>
            </a:r>
            <a:endParaRPr lang="en-US" sz="24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74DCA0E-83DB-D085-74F1-05336FE14B4B}"/>
              </a:ext>
            </a:extLst>
          </p:cNvPr>
          <p:cNvSpPr txBox="1"/>
          <p:nvPr/>
        </p:nvSpPr>
        <p:spPr>
          <a:xfrm>
            <a:off x="2485748" y="6294644"/>
            <a:ext cx="853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</a:rPr>
              <a:t>Main Idea:</a:t>
            </a:r>
            <a:r>
              <a:rPr lang="en-US" sz="2400" dirty="0"/>
              <a:t> </a:t>
            </a:r>
            <a:r>
              <a:rPr lang="en-US" sz="2400" b="1" i="1" dirty="0">
                <a:solidFill>
                  <a:srgbClr val="0070C0"/>
                </a:solidFill>
              </a:rPr>
              <a:t>Reconstruct</a:t>
            </a:r>
            <a:r>
              <a:rPr lang="en-US" sz="2400" dirty="0"/>
              <a:t> the missing logs!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231668-CD04-E47D-D1B7-AABF473E7C5E}"/>
              </a:ext>
            </a:extLst>
          </p:cNvPr>
          <p:cNvSpPr txBox="1"/>
          <p:nvPr/>
        </p:nvSpPr>
        <p:spPr>
          <a:xfrm>
            <a:off x="11748116" y="0"/>
            <a:ext cx="443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254707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25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AC9BD-11AF-7CC7-FE94-2A0233D44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Monitoring: Naïve Approaches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22F113-9EA6-875C-4202-E9E318E2B5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7" y="1128712"/>
            <a:ext cx="12087225" cy="32670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40208EF-0EF6-8014-0B23-F05C23A76C66}"/>
              </a:ext>
            </a:extLst>
          </p:cNvPr>
          <p:cNvSpPr txBox="1"/>
          <p:nvPr/>
        </p:nvSpPr>
        <p:spPr>
          <a:xfrm>
            <a:off x="3341702" y="5643580"/>
            <a:ext cx="6725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1BB701"/>
                </a:solidFill>
              </a:rPr>
              <a:t>Green dots</a:t>
            </a:r>
            <a:r>
              <a:rPr lang="en-US" sz="2400" dirty="0"/>
              <a:t> represent reconstructed samples.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2514BC-DCAC-D6C2-59BB-A474EDF7CF9A}"/>
              </a:ext>
            </a:extLst>
          </p:cNvPr>
          <p:cNvSpPr txBox="1"/>
          <p:nvPr/>
        </p:nvSpPr>
        <p:spPr>
          <a:xfrm>
            <a:off x="3341702" y="6105245"/>
            <a:ext cx="6725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chemeClr val="accent5">
                    <a:lumMod val="50000"/>
                  </a:schemeClr>
                </a:solidFill>
              </a:rPr>
              <a:t>Blue dots</a:t>
            </a:r>
            <a:r>
              <a:rPr lang="en-US" sz="2400" b="1" i="1" dirty="0">
                <a:solidFill>
                  <a:srgbClr val="1BB701"/>
                </a:solidFill>
              </a:rPr>
              <a:t> </a:t>
            </a:r>
            <a:r>
              <a:rPr lang="en-US" sz="2400" dirty="0"/>
              <a:t>represent the scattered logs.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8C8BDF-66FD-1AE5-D2C7-2EB1950258DA}"/>
              </a:ext>
            </a:extLst>
          </p:cNvPr>
          <p:cNvSpPr txBox="1"/>
          <p:nvPr/>
        </p:nvSpPr>
        <p:spPr>
          <a:xfrm>
            <a:off x="2849732" y="4395787"/>
            <a:ext cx="6365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Three possible reconstruction of the missing logs.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310CCA-4204-94F9-9FAE-CC5610A4F975}"/>
              </a:ext>
            </a:extLst>
          </p:cNvPr>
          <p:cNvSpPr txBox="1"/>
          <p:nvPr/>
        </p:nvSpPr>
        <p:spPr>
          <a:xfrm>
            <a:off x="11748116" y="0"/>
            <a:ext cx="443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2319902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AC9BD-11AF-7CC7-FE94-2A0233D44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Monitoring: Naïve Approaches</a:t>
            </a:r>
            <a:endParaRPr lang="en-US" sz="5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22F113-9EA6-875C-4202-E9E318E2B5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7" y="1128712"/>
            <a:ext cx="12087225" cy="32670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40208EF-0EF6-8014-0B23-F05C23A76C66}"/>
              </a:ext>
            </a:extLst>
          </p:cNvPr>
          <p:cNvSpPr txBox="1"/>
          <p:nvPr/>
        </p:nvSpPr>
        <p:spPr>
          <a:xfrm>
            <a:off x="0" y="5996225"/>
            <a:ext cx="48917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1BB701"/>
                </a:solidFill>
              </a:rPr>
              <a:t>Green dots</a:t>
            </a:r>
            <a:r>
              <a:rPr lang="en-US" sz="2000" dirty="0"/>
              <a:t> represent reconstructed samples.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2514BC-DCAC-D6C2-59BB-A474EDF7CF9A}"/>
              </a:ext>
            </a:extLst>
          </p:cNvPr>
          <p:cNvSpPr txBox="1"/>
          <p:nvPr/>
        </p:nvSpPr>
        <p:spPr>
          <a:xfrm>
            <a:off x="0" y="6457890"/>
            <a:ext cx="48917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accent5">
                    <a:lumMod val="50000"/>
                  </a:schemeClr>
                </a:solidFill>
              </a:rPr>
              <a:t>Blue dots</a:t>
            </a:r>
            <a:r>
              <a:rPr lang="en-US" sz="2000" b="1" i="1" dirty="0">
                <a:solidFill>
                  <a:srgbClr val="1BB701"/>
                </a:solidFill>
              </a:rPr>
              <a:t> </a:t>
            </a:r>
            <a:r>
              <a:rPr lang="en-US" sz="2000" dirty="0"/>
              <a:t>represent the scattered logs.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BC6047-E32A-4100-015C-0F8A3EFD0B69}"/>
              </a:ext>
            </a:extLst>
          </p:cNvPr>
          <p:cNvSpPr txBox="1"/>
          <p:nvPr/>
        </p:nvSpPr>
        <p:spPr>
          <a:xfrm>
            <a:off x="2400669" y="4864077"/>
            <a:ext cx="4847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</a:rPr>
              <a:t>Reconstructed</a:t>
            </a:r>
            <a:r>
              <a:rPr lang="en-US" sz="2400" dirty="0"/>
              <a:t> using </a:t>
            </a:r>
            <a:r>
              <a:rPr lang="en-US" sz="2400" b="1" i="1" dirty="0">
                <a:solidFill>
                  <a:srgbClr val="0070C0"/>
                </a:solidFill>
              </a:rPr>
              <a:t>piecewise-constant</a:t>
            </a:r>
            <a:r>
              <a:rPr lang="en-US" sz="2400" dirty="0"/>
              <a:t> or linear </a:t>
            </a:r>
            <a:r>
              <a:rPr lang="en-US" sz="2400" b="1" i="1" dirty="0">
                <a:solidFill>
                  <a:srgbClr val="0070C0"/>
                </a:solidFill>
              </a:rPr>
              <a:t>approximation</a:t>
            </a:r>
            <a:r>
              <a:rPr lang="en-US" sz="2400" dirty="0"/>
              <a:t>.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7EEA859-B736-153D-4F3C-9B23B5968484}"/>
              </a:ext>
            </a:extLst>
          </p:cNvPr>
          <p:cNvCxnSpPr/>
          <p:nvPr/>
        </p:nvCxnSpPr>
        <p:spPr>
          <a:xfrm flipH="1" flipV="1">
            <a:off x="2787588" y="3844031"/>
            <a:ext cx="470517" cy="92327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1D913BB-DB88-957C-3F06-A9613D711932}"/>
              </a:ext>
            </a:extLst>
          </p:cNvPr>
          <p:cNvCxnSpPr>
            <a:cxnSpLocks/>
          </p:cNvCxnSpPr>
          <p:nvPr/>
        </p:nvCxnSpPr>
        <p:spPr>
          <a:xfrm flipV="1">
            <a:off x="5669869" y="3747263"/>
            <a:ext cx="426129" cy="102004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6736219-B153-0394-49E8-C817CE183B6F}"/>
              </a:ext>
            </a:extLst>
          </p:cNvPr>
          <p:cNvSpPr txBox="1"/>
          <p:nvPr/>
        </p:nvSpPr>
        <p:spPr>
          <a:xfrm>
            <a:off x="7050278" y="4305670"/>
            <a:ext cx="50893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</a:rPr>
              <a:t>Problems</a:t>
            </a:r>
            <a:r>
              <a:rPr lang="en-US" sz="2400" b="1" i="1" dirty="0">
                <a:solidFill>
                  <a:schemeClr val="accent5">
                    <a:lumMod val="50000"/>
                  </a:schemeClr>
                </a:solidFill>
              </a:rPr>
              <a:t>:</a:t>
            </a:r>
            <a:r>
              <a:rPr lang="en-US" sz="2400" dirty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Often models the behavior </a:t>
            </a:r>
            <a:r>
              <a:rPr lang="en-US" sz="2400" b="1" i="1" dirty="0">
                <a:solidFill>
                  <a:srgbClr val="0070C0"/>
                </a:solidFill>
              </a:rPr>
              <a:t>inaccurately</a:t>
            </a:r>
            <a:r>
              <a:rPr lang="en-US" sz="2400" dirty="0"/>
              <a:t>!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Can yield a “safe” answer, while the actual system might have been unsafe (</a:t>
            </a:r>
            <a:r>
              <a:rPr lang="en-US" sz="2400" b="1" i="1" dirty="0">
                <a:solidFill>
                  <a:schemeClr val="accent1"/>
                </a:solidFill>
              </a:rPr>
              <a:t>unsound</a:t>
            </a:r>
            <a:r>
              <a:rPr lang="en-US" sz="2400" dirty="0"/>
              <a:t>).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CC0C36-5622-54B8-C0C8-EC205A5B70F9}"/>
              </a:ext>
            </a:extLst>
          </p:cNvPr>
          <p:cNvSpPr txBox="1"/>
          <p:nvPr/>
        </p:nvSpPr>
        <p:spPr>
          <a:xfrm>
            <a:off x="11748116" y="0"/>
            <a:ext cx="443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370425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AC9BD-11AF-7CC7-FE94-2A0233D44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Monitoring: Naïve Approaches</a:t>
            </a:r>
            <a:endParaRPr lang="en-US" sz="5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22F113-9EA6-875C-4202-E9E318E2B5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7" y="1128712"/>
            <a:ext cx="12087225" cy="32670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0BC6047-E32A-4100-015C-0F8A3EFD0B69}"/>
              </a:ext>
            </a:extLst>
          </p:cNvPr>
          <p:cNvSpPr txBox="1"/>
          <p:nvPr/>
        </p:nvSpPr>
        <p:spPr>
          <a:xfrm>
            <a:off x="6417817" y="4776187"/>
            <a:ext cx="5774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</a:rPr>
              <a:t>Reconstructed</a:t>
            </a:r>
            <a:r>
              <a:rPr lang="en-US" sz="2400" dirty="0"/>
              <a:t> assuming </a:t>
            </a:r>
            <a:r>
              <a:rPr lang="en-US" sz="2400" b="1" i="1" dirty="0">
                <a:solidFill>
                  <a:srgbClr val="0070C0"/>
                </a:solidFill>
              </a:rPr>
              <a:t>arbitrary dynamics</a:t>
            </a:r>
            <a:r>
              <a:rPr lang="en-US" sz="2400" dirty="0"/>
              <a:t>.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1D913BB-DB88-957C-3F06-A9613D711932}"/>
              </a:ext>
            </a:extLst>
          </p:cNvPr>
          <p:cNvCxnSpPr>
            <a:cxnSpLocks/>
          </p:cNvCxnSpPr>
          <p:nvPr/>
        </p:nvCxnSpPr>
        <p:spPr>
          <a:xfrm flipV="1">
            <a:off x="9897558" y="3844031"/>
            <a:ext cx="0" cy="89664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6736219-B153-0394-49E8-C817CE183B6F}"/>
              </a:ext>
            </a:extLst>
          </p:cNvPr>
          <p:cNvSpPr txBox="1"/>
          <p:nvPr/>
        </p:nvSpPr>
        <p:spPr>
          <a:xfrm>
            <a:off x="6617352" y="5366581"/>
            <a:ext cx="50893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</a:rPr>
              <a:t>Problems</a:t>
            </a:r>
            <a:r>
              <a:rPr lang="en-US" sz="2400" b="1" i="1" dirty="0">
                <a:solidFill>
                  <a:schemeClr val="accent5">
                    <a:lumMod val="50000"/>
                  </a:schemeClr>
                </a:solidFill>
              </a:rPr>
              <a:t>:</a:t>
            </a:r>
            <a:r>
              <a:rPr lang="en-US" sz="2400" dirty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/>
              <a:t>Always yields </a:t>
            </a:r>
            <a:r>
              <a:rPr lang="en-US" sz="2400" dirty="0"/>
              <a:t>potentially </a:t>
            </a:r>
            <a:r>
              <a:rPr lang="en-US" sz="2400" b="1" i="1" dirty="0">
                <a:solidFill>
                  <a:srgbClr val="0070C0"/>
                </a:solidFill>
              </a:rPr>
              <a:t>“unsafe”</a:t>
            </a:r>
            <a:r>
              <a:rPr lang="en-US" sz="2400" dirty="0"/>
              <a:t>!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Removes interest of monitoring!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F8E9EB-8490-835B-32A1-5F97986EB99D}"/>
              </a:ext>
            </a:extLst>
          </p:cNvPr>
          <p:cNvSpPr txBox="1"/>
          <p:nvPr/>
        </p:nvSpPr>
        <p:spPr>
          <a:xfrm>
            <a:off x="0" y="5996225"/>
            <a:ext cx="48917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1BB701"/>
                </a:solidFill>
              </a:rPr>
              <a:t>Green dots</a:t>
            </a:r>
            <a:r>
              <a:rPr lang="en-US" sz="2000" dirty="0"/>
              <a:t> represent reconstructed samples.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515572C-8E5A-0B55-2CE1-27BC686A9393}"/>
              </a:ext>
            </a:extLst>
          </p:cNvPr>
          <p:cNvSpPr txBox="1"/>
          <p:nvPr/>
        </p:nvSpPr>
        <p:spPr>
          <a:xfrm>
            <a:off x="0" y="6457890"/>
            <a:ext cx="48917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accent5">
                    <a:lumMod val="50000"/>
                  </a:schemeClr>
                </a:solidFill>
              </a:rPr>
              <a:t>Blue dots</a:t>
            </a:r>
            <a:r>
              <a:rPr lang="en-US" sz="2000" b="1" i="1" dirty="0">
                <a:solidFill>
                  <a:srgbClr val="1BB701"/>
                </a:solidFill>
              </a:rPr>
              <a:t> </a:t>
            </a:r>
            <a:r>
              <a:rPr lang="en-US" sz="2000" dirty="0"/>
              <a:t>represent the scattered logs.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A3ECB2-E128-BE32-85A7-2049A0C415DF}"/>
              </a:ext>
            </a:extLst>
          </p:cNvPr>
          <p:cNvSpPr txBox="1"/>
          <p:nvPr/>
        </p:nvSpPr>
        <p:spPr>
          <a:xfrm>
            <a:off x="11748116" y="0"/>
            <a:ext cx="443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272015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AC9BD-11AF-7CC7-FE94-2A0233D44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Monitoring: Logs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307206-E26E-16DC-920F-6C8AD28220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296" y="1615640"/>
            <a:ext cx="3695704" cy="27062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6CC3E6F-94AE-218E-DA68-45D20FF35F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42852"/>
            <a:ext cx="6933321" cy="2879024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E33A99A1-CBC7-6720-A589-3A2ED1856F0E}"/>
              </a:ext>
            </a:extLst>
          </p:cNvPr>
          <p:cNvSpPr/>
          <p:nvPr/>
        </p:nvSpPr>
        <p:spPr>
          <a:xfrm>
            <a:off x="7066486" y="2240317"/>
            <a:ext cx="978408" cy="932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05FCE3-6804-BC85-56A1-5711FDDC6376}"/>
              </a:ext>
            </a:extLst>
          </p:cNvPr>
          <p:cNvSpPr txBox="1"/>
          <p:nvPr/>
        </p:nvSpPr>
        <p:spPr>
          <a:xfrm>
            <a:off x="285335" y="4509843"/>
            <a:ext cx="3515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u="none" strike="noStrike" baseline="0" dirty="0">
                <a:latin typeface="SFRM1000"/>
              </a:rPr>
              <a:t>Logging at every time step.</a:t>
            </a:r>
            <a:endParaRPr lang="en-US" sz="2400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3499F68-6CB0-327F-8722-927BC668E127}"/>
              </a:ext>
            </a:extLst>
          </p:cNvPr>
          <p:cNvCxnSpPr>
            <a:cxnSpLocks/>
          </p:cNvCxnSpPr>
          <p:nvPr/>
        </p:nvCxnSpPr>
        <p:spPr>
          <a:xfrm flipV="1">
            <a:off x="2043113" y="3622089"/>
            <a:ext cx="0" cy="84337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50EF1B1-251A-1CE6-7ADB-060E55E26083}"/>
              </a:ext>
            </a:extLst>
          </p:cNvPr>
          <p:cNvSpPr txBox="1"/>
          <p:nvPr/>
        </p:nvSpPr>
        <p:spPr>
          <a:xfrm>
            <a:off x="4338222" y="4505452"/>
            <a:ext cx="3515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u="none" strike="noStrike" baseline="0" dirty="0">
                <a:latin typeface="SFRM1000"/>
              </a:rPr>
              <a:t>Scattered Logging.</a:t>
            </a:r>
            <a:endParaRPr lang="en-US" sz="2400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01257FA-0B81-1730-8F8D-7EE07F866914}"/>
              </a:ext>
            </a:extLst>
          </p:cNvPr>
          <p:cNvCxnSpPr>
            <a:cxnSpLocks/>
          </p:cNvCxnSpPr>
          <p:nvPr/>
        </p:nvCxnSpPr>
        <p:spPr>
          <a:xfrm flipV="1">
            <a:off x="5755459" y="3622089"/>
            <a:ext cx="0" cy="84337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888975C-1C86-6403-FC07-A00C2802FD15}"/>
              </a:ext>
            </a:extLst>
          </p:cNvPr>
          <p:cNvSpPr txBox="1"/>
          <p:nvPr/>
        </p:nvSpPr>
        <p:spPr>
          <a:xfrm>
            <a:off x="8566952" y="4595709"/>
            <a:ext cx="3869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u="none" strike="noStrike" baseline="0" dirty="0">
                <a:latin typeface="SFRM1000"/>
              </a:rPr>
              <a:t>Scattered &amp; Noisy Logging.</a:t>
            </a:r>
            <a:endParaRPr lang="en-US" sz="2400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6AC70B9-08C7-AB9B-8880-F50484DDC81E}"/>
              </a:ext>
            </a:extLst>
          </p:cNvPr>
          <p:cNvCxnSpPr>
            <a:cxnSpLocks/>
          </p:cNvCxnSpPr>
          <p:nvPr/>
        </p:nvCxnSpPr>
        <p:spPr>
          <a:xfrm flipV="1">
            <a:off x="10337816" y="3712346"/>
            <a:ext cx="0" cy="84337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0A549D70-E15B-9452-61F9-C0DEA1CC845F}"/>
              </a:ext>
            </a:extLst>
          </p:cNvPr>
          <p:cNvSpPr/>
          <p:nvPr/>
        </p:nvSpPr>
        <p:spPr>
          <a:xfrm>
            <a:off x="8336132" y="1223778"/>
            <a:ext cx="3730835" cy="410282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FB4E63D-1C03-09E4-4EAA-3DF60AFB1D57}"/>
              </a:ext>
            </a:extLst>
          </p:cNvPr>
          <p:cNvSpPr txBox="1"/>
          <p:nvPr/>
        </p:nvSpPr>
        <p:spPr>
          <a:xfrm>
            <a:off x="8842404" y="5613368"/>
            <a:ext cx="3224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70C0"/>
                </a:solidFill>
              </a:rPr>
              <a:t>Considered in this work.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B739E65-3F96-72C8-DE99-B1FF455CE64A}"/>
              </a:ext>
            </a:extLst>
          </p:cNvPr>
          <p:cNvSpPr txBox="1"/>
          <p:nvPr/>
        </p:nvSpPr>
        <p:spPr>
          <a:xfrm>
            <a:off x="11748116" y="0"/>
            <a:ext cx="443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202418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4" grpId="0"/>
      <p:bldP spid="16" grpId="0"/>
      <p:bldP spid="18" grpId="0" animBg="1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AC9BD-11AF-7CC7-FE94-2A0233D44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Monitoring: Proposed Strategy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F892BE-345E-3413-ACD3-822C6BD5B5F5}"/>
              </a:ext>
            </a:extLst>
          </p:cNvPr>
          <p:cNvSpPr/>
          <p:nvPr/>
        </p:nvSpPr>
        <p:spPr>
          <a:xfrm>
            <a:off x="1074198" y="1822141"/>
            <a:ext cx="2201662" cy="6147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Scattered &amp; Noisy Logs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22FAE7-C8D4-F3AB-F88A-7CCD9D5A77A4}"/>
              </a:ext>
            </a:extLst>
          </p:cNvPr>
          <p:cNvSpPr/>
          <p:nvPr/>
        </p:nvSpPr>
        <p:spPr>
          <a:xfrm>
            <a:off x="1074198" y="3429000"/>
            <a:ext cx="2201662" cy="1817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Bounding Model: Over-approximated using Uncertain Linear Systems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6470C5-2402-CC26-9961-6F66436C0D24}"/>
              </a:ext>
            </a:extLst>
          </p:cNvPr>
          <p:cNvSpPr/>
          <p:nvPr/>
        </p:nvSpPr>
        <p:spPr>
          <a:xfrm>
            <a:off x="4717005" y="2129530"/>
            <a:ext cx="3746376" cy="2809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Reconstruct missing logs using reachability of uncertain linear systems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E4CDA5AE-DF8A-2284-800C-FB759FFD7DA0}"/>
              </a:ext>
            </a:extLst>
          </p:cNvPr>
          <p:cNvSpPr/>
          <p:nvPr/>
        </p:nvSpPr>
        <p:spPr>
          <a:xfrm>
            <a:off x="8848454" y="2763174"/>
            <a:ext cx="1526217" cy="1331651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3507FE4E-1E80-8FBB-A2E0-EB851DD55F0D}"/>
              </a:ext>
            </a:extLst>
          </p:cNvPr>
          <p:cNvSpPr/>
          <p:nvPr/>
        </p:nvSpPr>
        <p:spPr>
          <a:xfrm rot="2021496">
            <a:off x="3532390" y="2119829"/>
            <a:ext cx="1013159" cy="1066696"/>
          </a:xfrm>
          <a:prstGeom prst="rightArrow">
            <a:avLst>
              <a:gd name="adj1" fmla="val 31333"/>
              <a:gd name="adj2" fmla="val 38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56F15DFA-8ACA-44AD-E021-9156D5EEB268}"/>
              </a:ext>
            </a:extLst>
          </p:cNvPr>
          <p:cNvSpPr/>
          <p:nvPr/>
        </p:nvSpPr>
        <p:spPr>
          <a:xfrm rot="19951055">
            <a:off x="3499515" y="3725676"/>
            <a:ext cx="1013159" cy="1066696"/>
          </a:xfrm>
          <a:prstGeom prst="rightArrow">
            <a:avLst>
              <a:gd name="adj1" fmla="val 31333"/>
              <a:gd name="adj2" fmla="val 38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821DDFB-ABEB-13A6-0721-7AED1CCBBDF0}"/>
              </a:ext>
            </a:extLst>
          </p:cNvPr>
          <p:cNvSpPr txBox="1"/>
          <p:nvPr/>
        </p:nvSpPr>
        <p:spPr>
          <a:xfrm>
            <a:off x="10490263" y="2962454"/>
            <a:ext cx="1450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1BB701"/>
                </a:solidFill>
              </a:rPr>
              <a:t>Safe</a:t>
            </a:r>
            <a:r>
              <a:rPr lang="en-US" sz="2400" dirty="0"/>
              <a:t> or </a:t>
            </a:r>
            <a:r>
              <a:rPr lang="en-US" sz="2400" b="1" dirty="0">
                <a:solidFill>
                  <a:srgbClr val="FF0000"/>
                </a:solidFill>
              </a:rPr>
              <a:t>Unsafe</a:t>
            </a:r>
            <a:r>
              <a:rPr lang="en-US" sz="2400" dirty="0"/>
              <a:t>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C26774E-BC07-9AD5-A196-CEB996754F41}"/>
              </a:ext>
            </a:extLst>
          </p:cNvPr>
          <p:cNvSpPr txBox="1"/>
          <p:nvPr/>
        </p:nvSpPr>
        <p:spPr>
          <a:xfrm>
            <a:off x="11748116" y="0"/>
            <a:ext cx="443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409085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AC9BD-11AF-7CC7-FE94-2A0233D44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Monitoring: Proposed Strategy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F892BE-345E-3413-ACD3-822C6BD5B5F5}"/>
              </a:ext>
            </a:extLst>
          </p:cNvPr>
          <p:cNvSpPr/>
          <p:nvPr/>
        </p:nvSpPr>
        <p:spPr>
          <a:xfrm>
            <a:off x="1074198" y="1822141"/>
            <a:ext cx="2201662" cy="6147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Scattered &amp; Noisy Logs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22FAE7-C8D4-F3AB-F88A-7CCD9D5A77A4}"/>
              </a:ext>
            </a:extLst>
          </p:cNvPr>
          <p:cNvSpPr/>
          <p:nvPr/>
        </p:nvSpPr>
        <p:spPr>
          <a:xfrm>
            <a:off x="1074198" y="3429000"/>
            <a:ext cx="2201662" cy="1817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Bounding Model: Over-approximated using </a:t>
            </a:r>
            <a:r>
              <a:rPr lang="en-US" sz="2000" b="1" i="1" dirty="0">
                <a:solidFill>
                  <a:srgbClr val="92D050"/>
                </a:solidFill>
              </a:rPr>
              <a:t>Uncertain Linear Systems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6470C5-2402-CC26-9961-6F66436C0D24}"/>
              </a:ext>
            </a:extLst>
          </p:cNvPr>
          <p:cNvSpPr/>
          <p:nvPr/>
        </p:nvSpPr>
        <p:spPr>
          <a:xfrm>
            <a:off x="4717005" y="2129530"/>
            <a:ext cx="3746376" cy="2809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Reconstruct missing logs using reachability of uncertain linear systems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E4CDA5AE-DF8A-2284-800C-FB759FFD7DA0}"/>
              </a:ext>
            </a:extLst>
          </p:cNvPr>
          <p:cNvSpPr/>
          <p:nvPr/>
        </p:nvSpPr>
        <p:spPr>
          <a:xfrm>
            <a:off x="8848454" y="2763174"/>
            <a:ext cx="1526217" cy="1331651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3507FE4E-1E80-8FBB-A2E0-EB851DD55F0D}"/>
              </a:ext>
            </a:extLst>
          </p:cNvPr>
          <p:cNvSpPr/>
          <p:nvPr/>
        </p:nvSpPr>
        <p:spPr>
          <a:xfrm rot="2021496">
            <a:off x="3532390" y="2119829"/>
            <a:ext cx="1013159" cy="1066696"/>
          </a:xfrm>
          <a:prstGeom prst="rightArrow">
            <a:avLst>
              <a:gd name="adj1" fmla="val 31333"/>
              <a:gd name="adj2" fmla="val 38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56F15DFA-8ACA-44AD-E021-9156D5EEB268}"/>
              </a:ext>
            </a:extLst>
          </p:cNvPr>
          <p:cNvSpPr/>
          <p:nvPr/>
        </p:nvSpPr>
        <p:spPr>
          <a:xfrm rot="19951055">
            <a:off x="3499515" y="3725676"/>
            <a:ext cx="1013159" cy="1066696"/>
          </a:xfrm>
          <a:prstGeom prst="rightArrow">
            <a:avLst>
              <a:gd name="adj1" fmla="val 31333"/>
              <a:gd name="adj2" fmla="val 38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821DDFB-ABEB-13A6-0721-7AED1CCBBDF0}"/>
              </a:ext>
            </a:extLst>
          </p:cNvPr>
          <p:cNvSpPr txBox="1"/>
          <p:nvPr/>
        </p:nvSpPr>
        <p:spPr>
          <a:xfrm>
            <a:off x="10490263" y="2962454"/>
            <a:ext cx="1450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1BB701"/>
                </a:solidFill>
              </a:rPr>
              <a:t>Safe</a:t>
            </a:r>
            <a:r>
              <a:rPr lang="en-US" sz="2400" dirty="0"/>
              <a:t> or </a:t>
            </a:r>
            <a:r>
              <a:rPr lang="en-US" sz="2400" b="1" dirty="0">
                <a:solidFill>
                  <a:srgbClr val="FF0000"/>
                </a:solidFill>
              </a:rPr>
              <a:t>Unsafe</a:t>
            </a:r>
            <a:r>
              <a:rPr lang="en-US" sz="2400" dirty="0"/>
              <a:t>?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B138189-3320-A345-39B6-FD3DE0196C82}"/>
              </a:ext>
            </a:extLst>
          </p:cNvPr>
          <p:cNvCxnSpPr/>
          <p:nvPr/>
        </p:nvCxnSpPr>
        <p:spPr>
          <a:xfrm>
            <a:off x="2828925" y="4938968"/>
            <a:ext cx="2133600" cy="890332"/>
          </a:xfrm>
          <a:prstGeom prst="straightConnector1">
            <a:avLst/>
          </a:prstGeom>
          <a:ln w="57150">
            <a:solidFill>
              <a:srgbClr val="1BB70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0D72355F-B9D3-0B8D-3DBB-051C6247CCAD}"/>
              </a:ext>
            </a:extLst>
          </p:cNvPr>
          <p:cNvSpPr txBox="1"/>
          <p:nvPr/>
        </p:nvSpPr>
        <p:spPr>
          <a:xfrm>
            <a:off x="4993227" y="5613887"/>
            <a:ext cx="3629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 be introduced next . . 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1B76BD-6FED-916C-BEB1-E413A11C8ABB}"/>
              </a:ext>
            </a:extLst>
          </p:cNvPr>
          <p:cNvSpPr txBox="1"/>
          <p:nvPr/>
        </p:nvSpPr>
        <p:spPr>
          <a:xfrm>
            <a:off x="11748116" y="0"/>
            <a:ext cx="443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780220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E35C0-2DD1-E02E-1DEF-CE26DC605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Bounding Model: A Toy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E0FFF60-13B0-F6A2-C6DF-58F30597E20C}"/>
                  </a:ext>
                </a:extLst>
              </p:cNvPr>
              <p:cNvSpPr txBox="1"/>
              <p:nvPr/>
            </p:nvSpPr>
            <p:spPr>
              <a:xfrm>
                <a:off x="4665664" y="2370338"/>
                <a:ext cx="1339020" cy="11348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sz="440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</m:mr>
                        <m:mr>
                          <m:e>
                            <m:r>
                              <a:rPr lang="en-US" sz="440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sz="440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mr>
                      </m:m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E0FFF60-13B0-F6A2-C6DF-58F30597E2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5664" y="2370338"/>
                <a:ext cx="1339020" cy="11348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Double Bracket 13">
            <a:extLst>
              <a:ext uri="{FF2B5EF4-FFF2-40B4-BE49-F238E27FC236}">
                <a16:creationId xmlns:a16="http://schemas.microsoft.com/office/drawing/2014/main" id="{83705780-49D5-00BB-3E19-8FF34BA7D630}"/>
              </a:ext>
            </a:extLst>
          </p:cNvPr>
          <p:cNvSpPr/>
          <p:nvPr/>
        </p:nvSpPr>
        <p:spPr>
          <a:xfrm>
            <a:off x="4496988" y="2139518"/>
            <a:ext cx="1745942" cy="1660125"/>
          </a:xfrm>
          <a:prstGeom prst="bracketPair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D4CA8F0-18B7-7942-EB47-CBFDE994E8AF}"/>
                  </a:ext>
                </a:extLst>
              </p:cNvPr>
              <p:cNvSpPr txBox="1"/>
              <p:nvPr/>
            </p:nvSpPr>
            <p:spPr>
              <a:xfrm>
                <a:off x="2681055" y="2308077"/>
                <a:ext cx="782009" cy="14321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Sup>
                              <m:sSubSupPr>
                                <m:ctrlP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brk m:alnAt="7"/>
                                  </m:rP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m:rPr>
                                    <m:brk m:alnAt="7"/>
                                  </m:rP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m:rPr>
                                    <m:brk m:alnAt="7"/>
                                  </m:rP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bSup>
                          </m:e>
                        </m:mr>
                        <m:mr>
                          <m:e>
                            <m:sSubSup>
                              <m:sSubSupPr>
                                <m:ctrlP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bSup>
                          </m:e>
                        </m:mr>
                      </m:m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D4CA8F0-18B7-7942-EB47-CBFDE994E8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1055" y="2308077"/>
                <a:ext cx="782009" cy="143212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Double Bracket 15">
            <a:extLst>
              <a:ext uri="{FF2B5EF4-FFF2-40B4-BE49-F238E27FC236}">
                <a16:creationId xmlns:a16="http://schemas.microsoft.com/office/drawing/2014/main" id="{BC1F7B5E-CF85-641C-1B99-3887B18F9B24}"/>
              </a:ext>
            </a:extLst>
          </p:cNvPr>
          <p:cNvSpPr/>
          <p:nvPr/>
        </p:nvSpPr>
        <p:spPr>
          <a:xfrm>
            <a:off x="2486325" y="2139518"/>
            <a:ext cx="1074198" cy="1660125"/>
          </a:xfrm>
          <a:prstGeom prst="bracketPair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4E1E9E-B0D0-01E1-4F30-07FF516D8101}"/>
                  </a:ext>
                </a:extLst>
              </p:cNvPr>
              <p:cNvSpPr txBox="1"/>
              <p:nvPr/>
            </p:nvSpPr>
            <p:spPr>
              <a:xfrm>
                <a:off x="6805954" y="2431021"/>
                <a:ext cx="684739" cy="11274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brk m:alnAt="7"/>
                                  </m:rP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m:rPr>
                                    <m:brk m:alnAt="7"/>
                                  </m:rP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4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mr>
                      </m:m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4E1E9E-B0D0-01E1-4F30-07FF516D81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5954" y="2431021"/>
                <a:ext cx="684739" cy="11274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Double Bracket 17">
            <a:extLst>
              <a:ext uri="{FF2B5EF4-FFF2-40B4-BE49-F238E27FC236}">
                <a16:creationId xmlns:a16="http://schemas.microsoft.com/office/drawing/2014/main" id="{1D663124-5780-7D1B-8CFF-39A5CD94E920}"/>
              </a:ext>
            </a:extLst>
          </p:cNvPr>
          <p:cNvSpPr/>
          <p:nvPr/>
        </p:nvSpPr>
        <p:spPr>
          <a:xfrm>
            <a:off x="6642296" y="2132860"/>
            <a:ext cx="1074198" cy="1660125"/>
          </a:xfrm>
          <a:prstGeom prst="bracketPair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quals 18">
            <a:extLst>
              <a:ext uri="{FF2B5EF4-FFF2-40B4-BE49-F238E27FC236}">
                <a16:creationId xmlns:a16="http://schemas.microsoft.com/office/drawing/2014/main" id="{CADFBCB9-A04D-DD0F-7A20-7A51FA039086}"/>
              </a:ext>
            </a:extLst>
          </p:cNvPr>
          <p:cNvSpPr/>
          <p:nvPr/>
        </p:nvSpPr>
        <p:spPr>
          <a:xfrm>
            <a:off x="3727528" y="2693633"/>
            <a:ext cx="569199" cy="488272"/>
          </a:xfrm>
          <a:prstGeom prst="mathEqual">
            <a:avLst>
              <a:gd name="adj1" fmla="val 7156"/>
              <a:gd name="adj2" fmla="val 335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B18C2FA-E04A-4F35-F25B-5F494DB53354}"/>
              </a:ext>
            </a:extLst>
          </p:cNvPr>
          <p:cNvSpPr txBox="1"/>
          <p:nvPr/>
        </p:nvSpPr>
        <p:spPr>
          <a:xfrm>
            <a:off x="11748116" y="0"/>
            <a:ext cx="443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2670307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1040</Words>
  <Application>Microsoft Office PowerPoint</Application>
  <PresentationFormat>Widescreen</PresentationFormat>
  <Paragraphs>207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Trustworthy Autonomy Lecture 16</vt:lpstr>
      <vt:lpstr>Monitoring: Logs</vt:lpstr>
      <vt:lpstr>Monitoring: Naïve Approaches</vt:lpstr>
      <vt:lpstr>Monitoring: Naïve Approaches</vt:lpstr>
      <vt:lpstr>Monitoring: Naïve Approaches</vt:lpstr>
      <vt:lpstr>Monitoring: Logs</vt:lpstr>
      <vt:lpstr>Monitoring: Proposed Strategy</vt:lpstr>
      <vt:lpstr>Monitoring: Proposed Strategy</vt:lpstr>
      <vt:lpstr>Bounding Model: A Toy Example</vt:lpstr>
      <vt:lpstr>Bounding Model: A Toy Example</vt:lpstr>
      <vt:lpstr>Bounding Model: A Toy Example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Offline and online monitoring of scattered uncertain logs using uncertain linear dynamical systems</dc:title>
  <dc:creator>Ghosh, Bineet Kumar</dc:creator>
  <cp:lastModifiedBy>Bineet Ghosh</cp:lastModifiedBy>
  <cp:revision>97</cp:revision>
  <dcterms:created xsi:type="dcterms:W3CDTF">2022-05-14T19:04:06Z</dcterms:created>
  <dcterms:modified xsi:type="dcterms:W3CDTF">2024-03-08T01:43:18Z</dcterms:modified>
</cp:coreProperties>
</file>