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275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98" r:id="rId13"/>
    <p:sldId id="793" r:id="rId14"/>
    <p:sldId id="299" r:id="rId15"/>
    <p:sldId id="794" r:id="rId16"/>
    <p:sldId id="795" r:id="rId17"/>
    <p:sldId id="309" r:id="rId18"/>
    <p:sldId id="257" r:id="rId19"/>
    <p:sldId id="258" r:id="rId20"/>
    <p:sldId id="792" r:id="rId21"/>
    <p:sldId id="259" r:id="rId22"/>
    <p:sldId id="292" r:id="rId23"/>
    <p:sldId id="296" r:id="rId24"/>
    <p:sldId id="260" r:id="rId25"/>
    <p:sldId id="261" r:id="rId26"/>
    <p:sldId id="262" r:id="rId27"/>
    <p:sldId id="263" r:id="rId28"/>
    <p:sldId id="264" r:id="rId29"/>
    <p:sldId id="266" r:id="rId30"/>
    <p:sldId id="273" r:id="rId31"/>
    <p:sldId id="277" r:id="rId32"/>
    <p:sldId id="281" r:id="rId33"/>
    <p:sldId id="282" r:id="rId34"/>
    <p:sldId id="278" r:id="rId35"/>
    <p:sldId id="276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70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60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5A23-F894-47F1-9306-F39EDEBF5C5F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4539-6089-4B1E-80C8-8E3F667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Consent of your teammate – don’t write Donal Knuth!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Uncertain, or not-so-accurate sensors, are used in systems that are designed on a tight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It could also be due to the logs being sent over an unreliable network. So some logs might become noisy or lost.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Further, in intermittently powered devices, spending energy on logging is not always feasible.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Stretching</a:t>
            </a:r>
            <a:r>
              <a:rPr lang="en-US" dirty="0"/>
              <a:t>/Squeezing, Rotation, Shearing</a:t>
            </a:r>
            <a:r>
              <a:rPr lang="en-US"/>
              <a:t>, Reflection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EB0-42F6-F0E4-8256-59910CF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A2101-5476-A2DE-A8A7-E3ACC423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E430-31A4-C0A3-1F0A-C790D8F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DCBB-F4AC-4280-B85A-4B552D5BEDD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AD10-963C-BFF8-8673-A06A9C5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F9ED-26ED-804B-AC0D-1B747E42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20BA-A6F7-CD28-0421-A98D6B4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23754-1389-BD89-ECD8-042BAD72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6783-98F2-E8D3-1141-5479B62F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EACB-D04E-4148-B83D-DB3DA529F9B1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BA9-E639-447C-F0BC-32B3C9CF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40D9-26F4-A069-5DE0-F7D05315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AA3A-B02D-4F58-7C45-0490A4CB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3F1F4-76E2-6069-2364-9085E5DB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5FEC-D7CD-A6E9-D440-3953B8D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C7A6-CF04-440D-BEB0-59DAEDC118C6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3BCE-C21B-D577-371F-B4754953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A3BC-B027-E5EF-2BAE-70370178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3D6F-3F2D-FD24-5BD7-23F95004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2B28-3A37-F53B-6F4A-C1ABAB1D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7C21-7A50-A38B-D7E3-7F1CA8B0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7518-9C9A-4B71-9C90-8543F4CD6745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625B0-1243-49FF-8332-D3C74B61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6204-1F51-EB75-8FD4-9BA5B75A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957" y="4762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96E5-6FC1-9F5E-7E4E-DCD8E72E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F4D4-FFBC-0923-BAFA-851304A4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512A-69DB-E33A-11A9-2F292BE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4D95-112A-4928-9DF8-6F393E0A4742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7790-0511-850A-70AC-E84A4C7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3EDD-DDC2-E342-BCED-AB7E457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B21B-9EF9-ED43-51A7-DC511AC6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AFA8-1CF3-94F5-AE94-48589F1F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2AAE0-0D2B-8757-AA34-3928AC302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DD79-F80F-29E7-0CD0-51B42C13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06D-9272-41E6-A330-D8B8CD3A1AE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237B5-ECC5-5644-A618-9C384C48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A6DE-1714-FD97-E199-B2F1B0A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62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3A58-2FD3-3BC0-137D-5EBCAD1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5313C-E1AB-AE83-6BC4-9D1B187E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06EBD-F144-4CB6-0295-C2D3FB18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44474-63E9-4F4E-A34F-55523255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4E61A-F02F-4AB6-7465-79335866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8C89-2499-9AE6-3AAA-E926E292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B3FA-FECC-43A9-A163-284BFB941114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01B3-E64D-F25D-FC3E-AB477BED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61428-5588-2F5C-768D-3E430D0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2594-9061-6239-EC1D-425F61B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397FC-5264-818B-3FE5-18ECF794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CD55-52C8-41FF-BBC0-1814B9054A8F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F6E2-4536-51C8-6065-864C193D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67EAA-F24F-1EA6-808C-F5531BA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2CC74-00B5-D0FF-2101-EE095C8F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2C3F-8077-42E0-944C-0AF6577FD047}" type="datetime1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D51D6-A769-0CB8-C8DF-F12C0420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8D3E-0D3A-95CC-608F-F51DD6EC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DB6-07B7-6377-4F97-7BFBA16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EA16-E9B9-0421-160E-547B056C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2E70B-16C2-9E76-1D09-79BC9E8C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9331-AD20-DFD1-4368-4CC5AD0D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AF3-4EB6-4360-A88C-3D5E02D4E3EB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61B7B-46F1-2ED3-73DF-2D42D3A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F3A12-F322-A1CE-9E25-16D66E4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18CA-9D58-404C-8852-CB51736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91F69-3D87-D073-0D04-571A0443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8B1C-156D-2DB1-87B7-3C6C84EE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AA38-C4CD-9D38-13C7-61329EA8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20F4-DA79-43F6-B493-7FE61C776FE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0511-3ABA-B04E-73D4-897E271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C20C-FBF7-8BEE-4BA4-C3C71579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26571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A9824-B0F8-BFAA-0086-370E47A0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8B62-7C2B-8486-4F4F-1F456CE3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B46A-0A82-35FE-4D84-85450BD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9080-20BE-49BF-A439-EBB9291503C5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EE08-42A2-A6B4-E481-5E592D10B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CCB9-8B70-41AA-B03C-EBF2595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15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Verification of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uncertainties</a:t>
            </a:r>
          </a:p>
          <a:p>
            <a:endParaRPr lang="en-US" dirty="0"/>
          </a:p>
          <a:p>
            <a:r>
              <a:rPr lang="en-US" dirty="0"/>
              <a:t>Provable safety verification of autonomous systems</a:t>
            </a:r>
          </a:p>
          <a:p>
            <a:endParaRPr lang="en-US" dirty="0"/>
          </a:p>
          <a:p>
            <a:r>
              <a:rPr lang="en-US" dirty="0"/>
              <a:t>Designing provably safe and performance optimal systems</a:t>
            </a:r>
          </a:p>
        </p:txBody>
      </p:sp>
    </p:spTree>
    <p:extLst>
      <p:ext uri="{BB962C8B-B14F-4D97-AF65-F5344CB8AC3E}">
        <p14:creationId xmlns:p14="http://schemas.microsoft.com/office/powerpoint/2010/main" val="11795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3BCB-3CE4-6C21-A932-60328BB5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4208-631A-62D6-6D1A-E7D089E9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B45D-B32E-98FF-D790-4A393E89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404A4-59DE-143D-03A6-57C0DCC6DAFF}"/>
              </a:ext>
            </a:extLst>
          </p:cNvPr>
          <p:cNvSpPr/>
          <p:nvPr/>
        </p:nvSpPr>
        <p:spPr>
          <a:xfrm>
            <a:off x="524107" y="1690688"/>
            <a:ext cx="4137103" cy="18665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D0227-4758-0338-EBFF-9F409A0871FA}"/>
              </a:ext>
            </a:extLst>
          </p:cNvPr>
          <p:cNvSpPr txBox="1"/>
          <p:nvPr/>
        </p:nvSpPr>
        <p:spPr>
          <a:xfrm>
            <a:off x="5459451" y="1951463"/>
            <a:ext cx="31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Already Covered!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AF3A9-0239-DE19-96EC-3256FC245D04}"/>
              </a:ext>
            </a:extLst>
          </p:cNvPr>
          <p:cNvSpPr/>
          <p:nvPr/>
        </p:nvSpPr>
        <p:spPr>
          <a:xfrm>
            <a:off x="524107" y="3692176"/>
            <a:ext cx="6713034" cy="18665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A2FF8-B53F-0207-669E-2051946CF63F}"/>
              </a:ext>
            </a:extLst>
          </p:cNvPr>
          <p:cNvSpPr txBox="1"/>
          <p:nvPr/>
        </p:nvSpPr>
        <p:spPr>
          <a:xfrm>
            <a:off x="7734299" y="4363841"/>
            <a:ext cx="31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After Spring break!</a:t>
            </a:r>
          </a:p>
        </p:txBody>
      </p:sp>
    </p:spTree>
    <p:extLst>
      <p:ext uri="{BB962C8B-B14F-4D97-AF65-F5344CB8AC3E}">
        <p14:creationId xmlns:p14="http://schemas.microsoft.com/office/powerpoint/2010/main" val="23877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24E2-7E95-EDFA-CA7B-C094C4F3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EF59-CE81-9D53-BA84-39652A4E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finalize: </a:t>
            </a:r>
            <a:r>
              <a:rPr lang="en-US" b="1" i="0" u="none" strike="noStrike" baseline="0" dirty="0">
                <a:solidFill>
                  <a:srgbClr val="333333"/>
                </a:solidFill>
              </a:rPr>
              <a:t>11:59pm, Mar. 18, 2024.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Submit through blackboard</a:t>
            </a:r>
          </a:p>
          <a:p>
            <a:endParaRPr lang="en-US" dirty="0"/>
          </a:p>
          <a:p>
            <a:r>
              <a:rPr lang="en-US" dirty="0"/>
              <a:t>Think it during the Spring break!</a:t>
            </a:r>
          </a:p>
          <a:p>
            <a:endParaRPr lang="en-US" dirty="0"/>
          </a:p>
          <a:p>
            <a:r>
              <a:rPr lang="en-US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157778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31697-93A8-DAF1-3EEA-CDA49ED7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 Project: Your Own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04263-1099-096F-D1BF-F18ACDEF1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00" y="1675227"/>
            <a:ext cx="987460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12E-CD80-B6D5-0AAB-E452D4BC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Project: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01F3-B250-9CBC-9440-3B9F9395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Survey.</a:t>
            </a:r>
            <a:r>
              <a:rPr lang="en-US" dirty="0"/>
              <a:t> Extensive survey about the research on a topic of your interest. Not a reading and copy-paste of existing papers. Expected to identify the core of the problem and provide deep insights.</a:t>
            </a:r>
          </a:p>
          <a:p>
            <a:endParaRPr lang="en-US" dirty="0"/>
          </a:p>
          <a:p>
            <a:r>
              <a:rPr lang="en-US" b="1" dirty="0"/>
              <a:t>Applications.</a:t>
            </a:r>
            <a:r>
              <a:rPr lang="en-US" dirty="0"/>
              <a:t> Pick an application of your interest and verifying it. Might require deploying several techniques and tools. Might lead to interesting theoretical results. The application should be nontrivial and “interesting” enough.</a:t>
            </a:r>
          </a:p>
          <a:p>
            <a:endParaRPr lang="en-US" dirty="0"/>
          </a:p>
          <a:p>
            <a:r>
              <a:rPr lang="en-US" b="1" dirty="0"/>
              <a:t>Theory.</a:t>
            </a:r>
            <a:r>
              <a:rPr lang="en-US" dirty="0"/>
              <a:t> Identify a theoretical problem (algorithm/property of models) and develop new fundamental solutions. Fairly challenging task. Identifying a “good” candidate solution or proving an “interesting” property suffices.</a:t>
            </a:r>
          </a:p>
        </p:txBody>
      </p:sp>
    </p:spTree>
    <p:extLst>
      <p:ext uri="{BB962C8B-B14F-4D97-AF65-F5344CB8AC3E}">
        <p14:creationId xmlns:p14="http://schemas.microsoft.com/office/powerpoint/2010/main" val="39528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E4126-623E-E6DA-5795-AABD4F8C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Project: Ongoing Work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8CB73-6AA8-5F9B-FDE2-46469872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7" y="3881165"/>
            <a:ext cx="10118598" cy="13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EEEA-8DE0-3CC5-C63A-567314F5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7FF3-9A79-B89C-EAE0-5E0A1DA7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91BA-92DB-EE6C-23F3-0F932349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4EF0B-8C0D-218B-CE1A-82F843EB3B99}"/>
              </a:ext>
            </a:extLst>
          </p:cNvPr>
          <p:cNvSpPr/>
          <p:nvPr/>
        </p:nvSpPr>
        <p:spPr>
          <a:xfrm>
            <a:off x="524107" y="1690688"/>
            <a:ext cx="4137103" cy="18665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1B075-9E97-26EE-3B24-99116C252F14}"/>
              </a:ext>
            </a:extLst>
          </p:cNvPr>
          <p:cNvSpPr txBox="1"/>
          <p:nvPr/>
        </p:nvSpPr>
        <p:spPr>
          <a:xfrm>
            <a:off x="5459451" y="1951463"/>
            <a:ext cx="31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Already Covered!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D71F28-D86B-76F6-9085-E0A0DF644E0B}"/>
              </a:ext>
            </a:extLst>
          </p:cNvPr>
          <p:cNvSpPr/>
          <p:nvPr/>
        </p:nvSpPr>
        <p:spPr>
          <a:xfrm>
            <a:off x="524107" y="3692176"/>
            <a:ext cx="6713034" cy="18665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46622-15E9-3527-08FB-C293F762799E}"/>
              </a:ext>
            </a:extLst>
          </p:cNvPr>
          <p:cNvSpPr txBox="1"/>
          <p:nvPr/>
        </p:nvSpPr>
        <p:spPr>
          <a:xfrm>
            <a:off x="7734299" y="4363841"/>
            <a:ext cx="31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After Spring break!</a:t>
            </a:r>
          </a:p>
        </p:txBody>
      </p:sp>
    </p:spTree>
    <p:extLst>
      <p:ext uri="{BB962C8B-B14F-4D97-AF65-F5344CB8AC3E}">
        <p14:creationId xmlns:p14="http://schemas.microsoft.com/office/powerpoint/2010/main" val="8034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2A74-EEA1-4F30-0BA8-5A68A3E1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move on to our new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14D5-E18A-80C2-226B-6C0D659B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  <a:p>
            <a:endParaRPr lang="en-US" dirty="0"/>
          </a:p>
          <a:p>
            <a:r>
              <a:rPr lang="en-US" dirty="0"/>
              <a:t>Ideas for project</a:t>
            </a:r>
          </a:p>
          <a:p>
            <a:endParaRPr lang="en-US" dirty="0"/>
          </a:p>
          <a:p>
            <a:r>
              <a:rPr lang="en-US" dirty="0"/>
              <a:t>Topics you don’t understand will motivate the next part</a:t>
            </a:r>
          </a:p>
        </p:txBody>
      </p:sp>
    </p:spTree>
    <p:extLst>
      <p:ext uri="{BB962C8B-B14F-4D97-AF65-F5344CB8AC3E}">
        <p14:creationId xmlns:p14="http://schemas.microsoft.com/office/powerpoint/2010/main" val="193402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372B-F042-D7DF-AB1F-64D623FA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Event of a Crash!</a:t>
            </a:r>
          </a:p>
        </p:txBody>
      </p:sp>
      <p:pic>
        <p:nvPicPr>
          <p:cNvPr id="102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01E5A1A4-2BB4-82AD-3EE1-0153B7D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4059381"/>
            <a:ext cx="4186759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la owner shares insights after Model 3 protects him from violent  high-speed crash">
            <a:extLst>
              <a:ext uri="{FF2B5EF4-FFF2-40B4-BE49-F238E27FC236}">
                <a16:creationId xmlns:a16="http://schemas.microsoft.com/office/drawing/2014/main" id="{540F4ED8-BC9E-C476-A21E-0BA0FC0F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40" y="4059381"/>
            <a:ext cx="4186760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238024-4DFD-DFCE-B6DC-F11919A7F20A}"/>
              </a:ext>
            </a:extLst>
          </p:cNvPr>
          <p:cNvGrpSpPr/>
          <p:nvPr/>
        </p:nvGrpSpPr>
        <p:grpSpPr>
          <a:xfrm>
            <a:off x="110034" y="1660124"/>
            <a:ext cx="4470844" cy="1325562"/>
            <a:chOff x="110034" y="1660124"/>
            <a:chExt cx="4470844" cy="1325562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534D130-3493-BDF7-AD62-9C3FEBEB75A1}"/>
                </a:ext>
              </a:extLst>
            </p:cNvPr>
            <p:cNvSpPr/>
            <p:nvPr/>
          </p:nvSpPr>
          <p:spPr>
            <a:xfrm>
              <a:off x="110034" y="1660124"/>
              <a:ext cx="4470844" cy="1325562"/>
            </a:xfrm>
            <a:prstGeom prst="cloudCallout">
              <a:avLst>
                <a:gd name="adj1" fmla="val 55744"/>
                <a:gd name="adj2" fmla="val 10265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D09CA-A2DE-51A7-0199-CE1364AA16E0}"/>
                </a:ext>
              </a:extLst>
            </p:cNvPr>
            <p:cNvSpPr txBox="1"/>
            <p:nvPr/>
          </p:nvSpPr>
          <p:spPr>
            <a:xfrm>
              <a:off x="568170" y="1773342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Cause of the crash?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4C2BD-A3F5-7976-EE23-DAFB0C418D66}"/>
              </a:ext>
            </a:extLst>
          </p:cNvPr>
          <p:cNvGrpSpPr/>
          <p:nvPr/>
        </p:nvGrpSpPr>
        <p:grpSpPr>
          <a:xfrm>
            <a:off x="4838330" y="1553592"/>
            <a:ext cx="2530136" cy="3675356"/>
            <a:chOff x="4838330" y="1553592"/>
            <a:chExt cx="2530136" cy="3675356"/>
          </a:xfrm>
        </p:grpSpPr>
        <p:pic>
          <p:nvPicPr>
            <p:cNvPr id="1032" name="Picture 8" descr="The Police Car Opposite The Of The Police Station Stock Illustration -  Download Image Now - iStock">
              <a:extLst>
                <a:ext uri="{FF2B5EF4-FFF2-40B4-BE49-F238E27FC236}">
                  <a16:creationId xmlns:a16="http://schemas.microsoft.com/office/drawing/2014/main" id="{E0EC9AC6-BC4B-52BB-0CF8-CF9B817DF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98" y="1700212"/>
              <a:ext cx="2263806" cy="161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urance office building icon cartoon style Vector Image">
              <a:extLst>
                <a:ext uri="{FF2B5EF4-FFF2-40B4-BE49-F238E27FC236}">
                  <a16:creationId xmlns:a16="http://schemas.microsoft.com/office/drawing/2014/main" id="{8988F96C-53E3-33A1-A788-41805A53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04" y="3316688"/>
              <a:ext cx="1602789" cy="172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F2F73F-176E-3519-9E37-9AC196900B41}"/>
                </a:ext>
              </a:extLst>
            </p:cNvPr>
            <p:cNvSpPr/>
            <p:nvPr/>
          </p:nvSpPr>
          <p:spPr>
            <a:xfrm>
              <a:off x="4838330" y="1553592"/>
              <a:ext cx="2530136" cy="36753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1677B-AF33-D144-E393-AAC5FD51E2BF}"/>
              </a:ext>
            </a:extLst>
          </p:cNvPr>
          <p:cNvGrpSpPr/>
          <p:nvPr/>
        </p:nvGrpSpPr>
        <p:grpSpPr>
          <a:xfrm>
            <a:off x="7625918" y="1690688"/>
            <a:ext cx="4590324" cy="1325562"/>
            <a:chOff x="7601676" y="1464290"/>
            <a:chExt cx="4590324" cy="13255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0BBC1-4199-EBFC-4709-4C670766641A}"/>
                </a:ext>
              </a:extLst>
            </p:cNvPr>
            <p:cNvSpPr txBox="1"/>
            <p:nvPr/>
          </p:nvSpPr>
          <p:spPr>
            <a:xfrm>
              <a:off x="8179292" y="1578656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Who was at fault?</a:t>
              </a:r>
            </a:p>
          </p:txBody>
        </p:sp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4909A9D-02B0-F010-0D0E-A9EAC2A8D8AF}"/>
                </a:ext>
              </a:extLst>
            </p:cNvPr>
            <p:cNvSpPr/>
            <p:nvPr/>
          </p:nvSpPr>
          <p:spPr>
            <a:xfrm>
              <a:off x="7601676" y="1464290"/>
              <a:ext cx="4470844" cy="1325562"/>
            </a:xfrm>
            <a:prstGeom prst="cloudCallout">
              <a:avLst>
                <a:gd name="adj1" fmla="val -53667"/>
                <a:gd name="adj2" fmla="val 7854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10F55D-EE7D-F6BC-A9A8-DDD214D511D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18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49081-0A69-DDA2-D65C-51E53DC4CC81}"/>
              </a:ext>
            </a:extLst>
          </p:cNvPr>
          <p:cNvSpPr txBox="1"/>
          <p:nvPr/>
        </p:nvSpPr>
        <p:spPr>
          <a:xfrm>
            <a:off x="6314982" y="1859340"/>
            <a:ext cx="5652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Stores information</a:t>
            </a:r>
            <a:r>
              <a:rPr lang="en-US" sz="3200" dirty="0"/>
              <a:t> of the vehicle/plane until the time of crash.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0646B6-5480-C7BD-E7A2-DC84E97CA6D9}"/>
              </a:ext>
            </a:extLst>
          </p:cNvPr>
          <p:cNvSpPr/>
          <p:nvPr/>
        </p:nvSpPr>
        <p:spPr>
          <a:xfrm>
            <a:off x="5048434" y="2275747"/>
            <a:ext cx="1047565" cy="73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DF3073-D707-F50A-595C-74C09E833E42}"/>
              </a:ext>
            </a:extLst>
          </p:cNvPr>
          <p:cNvSpPr/>
          <p:nvPr/>
        </p:nvSpPr>
        <p:spPr>
          <a:xfrm rot="5400000">
            <a:off x="8083858" y="3522279"/>
            <a:ext cx="1047565" cy="151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3F9E7-3902-964E-8EEE-0F1439754951}"/>
              </a:ext>
            </a:extLst>
          </p:cNvPr>
          <p:cNvSpPr txBox="1"/>
          <p:nvPr/>
        </p:nvSpPr>
        <p:spPr>
          <a:xfrm>
            <a:off x="6314982" y="4923215"/>
            <a:ext cx="5447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Detecting safety violation</a:t>
            </a:r>
            <a:r>
              <a:rPr lang="en-US" sz="3200" dirty="0"/>
              <a:t> from the stored information.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318C1-0B0A-984F-6531-51FF93F9BE8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34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24935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Crash: Logging is Expensive!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318C1-0B0A-984F-6531-51FF93F9BE8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9A931-CCCC-242D-A5DB-9B427AEE3620}"/>
              </a:ext>
            </a:extLst>
          </p:cNvPr>
          <p:cNvSpPr txBox="1"/>
          <p:nvPr/>
        </p:nvSpPr>
        <p:spPr>
          <a:xfrm>
            <a:off x="5288973" y="2239695"/>
            <a:ext cx="6264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Logging accurately at all time steps is hard!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F77E4-1CF4-469E-E294-39A3E32FC3C9}"/>
              </a:ext>
            </a:extLst>
          </p:cNvPr>
          <p:cNvSpPr txBox="1"/>
          <p:nvPr/>
        </p:nvSpPr>
        <p:spPr>
          <a:xfrm>
            <a:off x="5665643" y="3430380"/>
            <a:ext cx="5888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Sensors are uncertain</a:t>
            </a:r>
            <a:r>
              <a:rPr lang="en-US" sz="2800" dirty="0"/>
              <a:t>, on budget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Logs sent over </a:t>
            </a:r>
            <a:r>
              <a:rPr lang="en-US" sz="2800" b="1" dirty="0"/>
              <a:t>unreliable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Energy consumption</a:t>
            </a:r>
            <a:r>
              <a:rPr lang="en-US" sz="2800" dirty="0"/>
              <a:t> – a concern on intermittently powered devices</a:t>
            </a:r>
          </a:p>
        </p:txBody>
      </p:sp>
    </p:spTree>
    <p:extLst>
      <p:ext uri="{BB962C8B-B14F-4D97-AF65-F5344CB8AC3E}">
        <p14:creationId xmlns:p14="http://schemas.microsoft.com/office/powerpoint/2010/main" val="427536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69FA-C082-69E4-01B8-58610D502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5D757E-B481-05E8-A57A-B0405BDA0224}"/>
              </a:ext>
            </a:extLst>
          </p:cNvPr>
          <p:cNvSpPr txBox="1"/>
          <p:nvPr/>
        </p:nvSpPr>
        <p:spPr>
          <a:xfrm>
            <a:off x="1082335" y="4452158"/>
            <a:ext cx="393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State variable values, represented as </a:t>
            </a:r>
            <a:r>
              <a:rPr lang="en-US" sz="2400" b="1" i="1" dirty="0">
                <a:solidFill>
                  <a:srgbClr val="0070C0"/>
                </a:solidFill>
              </a:rPr>
              <a:t>Zonotopes</a:t>
            </a:r>
            <a:r>
              <a:rPr lang="en-US" sz="2400" i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0CE4-3D42-0934-6B30-B6C454E39C8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6C244-74DA-B330-A8A7-AB462AB2D826}"/>
              </a:ext>
            </a:extLst>
          </p:cNvPr>
          <p:cNvSpPr txBox="1"/>
          <p:nvPr/>
        </p:nvSpPr>
        <p:spPr>
          <a:xfrm>
            <a:off x="2771587" y="1669273"/>
            <a:ext cx="91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Zonotopes: </a:t>
            </a:r>
            <a:r>
              <a:rPr lang="en-US" sz="2400" i="1" dirty="0"/>
              <a:t>A polytope, that is an affine transformation of the unit box.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9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 animBg="1"/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69FA-C082-69E4-01B8-58610D502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5D757E-B481-05E8-A57A-B0405BDA0224}"/>
              </a:ext>
            </a:extLst>
          </p:cNvPr>
          <p:cNvSpPr txBox="1"/>
          <p:nvPr/>
        </p:nvSpPr>
        <p:spPr>
          <a:xfrm>
            <a:off x="1082335" y="4452158"/>
            <a:ext cx="393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State variable values, represented as </a:t>
            </a:r>
            <a:r>
              <a:rPr lang="en-US" sz="2400" b="1" i="1" dirty="0">
                <a:solidFill>
                  <a:srgbClr val="0070C0"/>
                </a:solidFill>
              </a:rPr>
              <a:t>Zonotopes</a:t>
            </a:r>
            <a:r>
              <a:rPr lang="en-US" sz="2400" i="1" dirty="0"/>
              <a:t>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3382FBD-3D03-0769-4E4E-A7932E6D61B0}"/>
              </a:ext>
            </a:extLst>
          </p:cNvPr>
          <p:cNvSpPr/>
          <p:nvPr/>
        </p:nvSpPr>
        <p:spPr>
          <a:xfrm rot="14520917">
            <a:off x="3935713" y="-402068"/>
            <a:ext cx="2392685" cy="8659441"/>
          </a:xfrm>
          <a:prstGeom prst="triangle">
            <a:avLst>
              <a:gd name="adj" fmla="val 41067"/>
            </a:avLst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4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5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6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53FC3D-E8D1-ABD2-693E-F9552A1822A8}"/>
              </a:ext>
            </a:extLst>
          </p:cNvPr>
          <p:cNvSpPr txBox="1"/>
          <p:nvPr/>
        </p:nvSpPr>
        <p:spPr>
          <a:xfrm rot="19434268">
            <a:off x="4884472" y="1815017"/>
            <a:ext cx="29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Stored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83A69-60C2-91AE-431D-4F5286351043}"/>
              </a:ext>
            </a:extLst>
          </p:cNvPr>
          <p:cNvSpPr txBox="1"/>
          <p:nvPr/>
        </p:nvSpPr>
        <p:spPr>
          <a:xfrm>
            <a:off x="7424393" y="150248"/>
            <a:ext cx="34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Represented as Zonotopes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EA946-C05D-E5F9-4D71-715ECCFB8D5D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5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7" grpId="0"/>
      <p:bldP spid="15" grpId="0"/>
      <p:bldP spid="16" grpId="0"/>
      <p:bldP spid="19" grpId="0"/>
      <p:bldP spid="21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4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5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6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83A69-60C2-91AE-431D-4F5286351043}"/>
              </a:ext>
            </a:extLst>
          </p:cNvPr>
          <p:cNvSpPr txBox="1"/>
          <p:nvPr/>
        </p:nvSpPr>
        <p:spPr>
          <a:xfrm>
            <a:off x="7424393" y="150248"/>
            <a:ext cx="34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Represented as Zonotopes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EA946-C05D-E5F9-4D71-715ECCFB8D5D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65C51-9B9B-259D-F1ED-85AD94C438ED}"/>
              </a:ext>
            </a:extLst>
          </p:cNvPr>
          <p:cNvSpPr txBox="1"/>
          <p:nvPr/>
        </p:nvSpPr>
        <p:spPr>
          <a:xfrm>
            <a:off x="1744003" y="3555542"/>
            <a:ext cx="1044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the gathered logs can have </a:t>
            </a:r>
            <a:r>
              <a:rPr lang="en-US" sz="2400" b="1" i="1" dirty="0">
                <a:solidFill>
                  <a:srgbClr val="0070C0"/>
                </a:solidFill>
              </a:rPr>
              <a:t>added noise</a:t>
            </a:r>
            <a:r>
              <a:rPr lang="en-US" sz="2400" dirty="0"/>
              <a:t>—due to sensor errors.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E855B-21DF-F597-2E1F-8B9B21C48241}"/>
              </a:ext>
            </a:extLst>
          </p:cNvPr>
          <p:cNvSpPr txBox="1"/>
          <p:nvPr/>
        </p:nvSpPr>
        <p:spPr>
          <a:xfrm>
            <a:off x="1744002" y="4176446"/>
            <a:ext cx="91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gathered logs are an </a:t>
            </a:r>
            <a:r>
              <a:rPr lang="en-US" sz="2400" b="1" i="1" dirty="0">
                <a:solidFill>
                  <a:srgbClr val="0070C0"/>
                </a:solidFill>
              </a:rPr>
              <a:t>over-approximation</a:t>
            </a:r>
            <a:r>
              <a:rPr lang="en-US" sz="2400" dirty="0"/>
              <a:t> of the actual states.</a:t>
            </a:r>
          </a:p>
        </p:txBody>
      </p:sp>
    </p:spTree>
    <p:extLst>
      <p:ext uri="{BB962C8B-B14F-4D97-AF65-F5344CB8AC3E}">
        <p14:creationId xmlns:p14="http://schemas.microsoft.com/office/powerpoint/2010/main" val="24956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2C62ACF7-19D2-61C7-3624-78CA1441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0" y="225798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BFD8F447-6B09-42CF-1276-0F5A995A6B12}"/>
              </a:ext>
            </a:extLst>
          </p:cNvPr>
          <p:cNvSpPr/>
          <p:nvPr/>
        </p:nvSpPr>
        <p:spPr>
          <a:xfrm>
            <a:off x="2467259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DF0532-A6B3-1405-5F8A-BA56BA995ED1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013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79025A1B-88F7-CB49-5F6C-B60129C5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4" y="2246095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EABB838E-62A7-317C-91F9-C4C68AFEB9A8}"/>
              </a:ext>
            </a:extLst>
          </p:cNvPr>
          <p:cNvSpPr/>
          <p:nvPr/>
        </p:nvSpPr>
        <p:spPr>
          <a:xfrm>
            <a:off x="4496549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/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blipFill>
                <a:blip r:embed="rId5"/>
                <a:stretch>
                  <a:fillRect l="-5031" t="-5839" r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1E46B2-E34D-5C2C-1FFB-1959122F33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8733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50C0D2CA-B52F-E1EA-D6B0-EE534982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2" y="222665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BC1BC6B6-2F5C-444B-8319-C1FF518124D8}"/>
              </a:ext>
            </a:extLst>
          </p:cNvPr>
          <p:cNvSpPr/>
          <p:nvPr/>
        </p:nvSpPr>
        <p:spPr>
          <a:xfrm>
            <a:off x="6514376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143AF2E-3B1B-A938-3E27-3D0BD0D86D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386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35E1789E-9409-1152-8622-1C5BB786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21" y="2234683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8523325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/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blipFill>
                <a:blip r:embed="rId6"/>
                <a:stretch>
                  <a:fillRect l="-4717" t="-5839" r="-7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EBF23E-E52B-27F2-A080-1E0B63B664D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4846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9997019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9106A-B96F-483C-B769-511B70B1D3A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4961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08A21-7285-12F6-48EB-80C3B328AEB4}"/>
              </a:ext>
            </a:extLst>
          </p:cNvPr>
          <p:cNvSpPr txBox="1"/>
          <p:nvPr/>
        </p:nvSpPr>
        <p:spPr>
          <a:xfrm>
            <a:off x="2649250" y="3582730"/>
            <a:ext cx="718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caused the engine breakdown?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00C87-6030-A1DF-98BD-146B989C3499}"/>
              </a:ext>
            </a:extLst>
          </p:cNvPr>
          <p:cNvSpPr txBox="1"/>
          <p:nvPr/>
        </p:nvSpPr>
        <p:spPr>
          <a:xfrm>
            <a:off x="1965668" y="4133952"/>
            <a:ext cx="774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Need to answer this question from the (noisy) logs.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CDF37-59BC-09A4-1303-BA9A3337394C}"/>
              </a:ext>
            </a:extLst>
          </p:cNvPr>
          <p:cNvSpPr txBox="1"/>
          <p:nvPr/>
        </p:nvSpPr>
        <p:spPr>
          <a:xfrm>
            <a:off x="754602" y="4685174"/>
            <a:ext cx="1115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Was an </a:t>
            </a:r>
            <a:r>
              <a:rPr lang="en-US" sz="2800" b="1" i="1" dirty="0">
                <a:solidFill>
                  <a:srgbClr val="0070C0"/>
                </a:solidFill>
              </a:rPr>
              <a:t>unsafe maneuver</a:t>
            </a:r>
            <a:r>
              <a:rPr lang="en-US" sz="2800" i="1" dirty="0"/>
              <a:t> made by the vehicle </a:t>
            </a:r>
            <a:r>
              <a:rPr lang="en-US" sz="2800" b="1" i="1" dirty="0">
                <a:solidFill>
                  <a:srgbClr val="0070C0"/>
                </a:solidFill>
              </a:rPr>
              <a:t>at time steps with no logs</a:t>
            </a:r>
            <a:r>
              <a:rPr lang="en-US" sz="2800" i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/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=2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/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=4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5E432C-21C2-A301-95DD-2FBDC0B6DD53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903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685800" y="1690688"/>
            <a:ext cx="340042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7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ED9BB-2A49-1B4E-6401-3D167E56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223778"/>
            <a:ext cx="8372475" cy="3476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2ADB8-E64E-2199-91D2-46CF702E9B50}"/>
              </a:ext>
            </a:extLst>
          </p:cNvPr>
          <p:cNvSpPr txBox="1"/>
          <p:nvPr/>
        </p:nvSpPr>
        <p:spPr>
          <a:xfrm>
            <a:off x="497150" y="5042517"/>
            <a:ext cx="51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B0339-DFCA-32A1-19AD-6A061ED92593}"/>
              </a:ext>
            </a:extLst>
          </p:cNvPr>
          <p:cNvCxnSpPr>
            <a:cxnSpLocks/>
          </p:cNvCxnSpPr>
          <p:nvPr/>
        </p:nvCxnSpPr>
        <p:spPr>
          <a:xfrm flipV="1">
            <a:off x="2043113" y="3879542"/>
            <a:ext cx="1286013" cy="1162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4084F7-3300-58B9-C168-EA2E8478408F}"/>
              </a:ext>
            </a:extLst>
          </p:cNvPr>
          <p:cNvSpPr txBox="1"/>
          <p:nvPr/>
        </p:nvSpPr>
        <p:spPr>
          <a:xfrm>
            <a:off x="8257714" y="5042517"/>
            <a:ext cx="38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some time steps.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F60ACD-1CBE-DAF9-1C18-20A76736BA4A}"/>
              </a:ext>
            </a:extLst>
          </p:cNvPr>
          <p:cNvCxnSpPr>
            <a:cxnSpLocks/>
          </p:cNvCxnSpPr>
          <p:nvPr/>
        </p:nvCxnSpPr>
        <p:spPr>
          <a:xfrm flipH="1" flipV="1">
            <a:off x="8257713" y="3774490"/>
            <a:ext cx="1774054" cy="1268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607E8E-3AD9-9F26-65D5-A8D9D06BFA89}"/>
              </a:ext>
            </a:extLst>
          </p:cNvPr>
          <p:cNvCxnSpPr>
            <a:cxnSpLocks/>
          </p:cNvCxnSpPr>
          <p:nvPr/>
        </p:nvCxnSpPr>
        <p:spPr>
          <a:xfrm flipH="1">
            <a:off x="5255581" y="1074198"/>
            <a:ext cx="1447060" cy="639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6CE1B5-284C-9F51-988C-03FD8F6479EB}"/>
              </a:ext>
            </a:extLst>
          </p:cNvPr>
          <p:cNvCxnSpPr>
            <a:cxnSpLocks/>
          </p:cNvCxnSpPr>
          <p:nvPr/>
        </p:nvCxnSpPr>
        <p:spPr>
          <a:xfrm>
            <a:off x="6702641" y="1074198"/>
            <a:ext cx="938213" cy="710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E4F135-F3FD-DC95-C0E2-3D7453D8D41F}"/>
              </a:ext>
            </a:extLst>
          </p:cNvPr>
          <p:cNvSpPr txBox="1"/>
          <p:nvPr/>
        </p:nvSpPr>
        <p:spPr>
          <a:xfrm>
            <a:off x="5819313" y="691624"/>
            <a:ext cx="21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Unsafe region!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A5907-B9EE-64E7-BF73-CE812C182CFB}"/>
              </a:ext>
            </a:extLst>
          </p:cNvPr>
          <p:cNvSpPr txBox="1"/>
          <p:nvPr/>
        </p:nvSpPr>
        <p:spPr>
          <a:xfrm>
            <a:off x="2485748" y="5841857"/>
            <a:ext cx="81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Did the system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SFRM1000"/>
              </a:rPr>
              <a:t>reach the unsafe region</a:t>
            </a:r>
            <a:r>
              <a:rPr lang="en-US" sz="2400" b="0" i="0" u="none" strike="noStrike" baseline="0" dirty="0">
                <a:latin typeface="SFRM1000"/>
              </a:rPr>
              <a:t> at missing log steps?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DCA0E-83DB-D085-74F1-05336FE14B4B}"/>
              </a:ext>
            </a:extLst>
          </p:cNvPr>
          <p:cNvSpPr txBox="1"/>
          <p:nvPr/>
        </p:nvSpPr>
        <p:spPr>
          <a:xfrm>
            <a:off x="2485748" y="6294644"/>
            <a:ext cx="853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Main Idea: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Reconstruct</a:t>
            </a:r>
            <a:r>
              <a:rPr lang="en-US" sz="2400" dirty="0"/>
              <a:t> the missing logs!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31668-CD04-E47D-D1B7-AABF473E7C5E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470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Naïve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3341702" y="5643580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BB701"/>
                </a:solidFill>
              </a:rPr>
              <a:t>Green dots</a:t>
            </a:r>
            <a:r>
              <a:rPr lang="en-US" sz="24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3341702" y="6105245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400" b="1" i="1" dirty="0">
                <a:solidFill>
                  <a:srgbClr val="1BB701"/>
                </a:solidFill>
              </a:rPr>
              <a:t> </a:t>
            </a:r>
            <a:r>
              <a:rPr lang="en-US" sz="2400" dirty="0"/>
              <a:t>represent the scattered logs.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C8BDF-66FD-1AE5-D2C7-2EB1950258DA}"/>
              </a:ext>
            </a:extLst>
          </p:cNvPr>
          <p:cNvSpPr txBox="1"/>
          <p:nvPr/>
        </p:nvSpPr>
        <p:spPr>
          <a:xfrm>
            <a:off x="2849732" y="4395787"/>
            <a:ext cx="636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possible reconstruction of the missing logs.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10CCA-4204-94F9-9FAE-CC5610A4F975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199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2400669" y="4864077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using </a:t>
            </a:r>
            <a:r>
              <a:rPr lang="en-US" sz="2400" b="1" i="1" dirty="0">
                <a:solidFill>
                  <a:srgbClr val="0070C0"/>
                </a:solidFill>
              </a:rPr>
              <a:t>piecewise-constant</a:t>
            </a:r>
            <a:r>
              <a:rPr lang="en-US" sz="2400" dirty="0"/>
              <a:t> or linear </a:t>
            </a:r>
            <a:r>
              <a:rPr lang="en-US" sz="2400" b="1" i="1" dirty="0">
                <a:solidFill>
                  <a:srgbClr val="0070C0"/>
                </a:solidFill>
              </a:rPr>
              <a:t>approximation</a:t>
            </a:r>
            <a:r>
              <a:rPr lang="en-US" sz="2400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A859-B736-153D-4F3C-9B23B5968484}"/>
              </a:ext>
            </a:extLst>
          </p:cNvPr>
          <p:cNvCxnSpPr/>
          <p:nvPr/>
        </p:nvCxnSpPr>
        <p:spPr>
          <a:xfrm flipH="1" flipV="1">
            <a:off x="2787588" y="3844031"/>
            <a:ext cx="470517" cy="923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5669869" y="3747263"/>
            <a:ext cx="426129" cy="1020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7050278" y="4305670"/>
            <a:ext cx="508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Often models the behavior </a:t>
            </a:r>
            <a:r>
              <a:rPr lang="en-US" sz="2400" b="1" i="1" dirty="0">
                <a:solidFill>
                  <a:srgbClr val="0070C0"/>
                </a:solidFill>
              </a:rPr>
              <a:t>inaccurately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yield a “safe” answer, while the actual system might have been unsafe (</a:t>
            </a:r>
            <a:r>
              <a:rPr lang="en-US" sz="2400" b="1" i="1" dirty="0">
                <a:solidFill>
                  <a:schemeClr val="accent1"/>
                </a:solidFill>
              </a:rPr>
              <a:t>unsound</a:t>
            </a:r>
            <a:r>
              <a:rPr lang="en-US" sz="2400" dirty="0"/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C0C36-5622-54B8-C0C8-EC205A5B70F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4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6417817" y="4776187"/>
            <a:ext cx="577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assuming </a:t>
            </a:r>
            <a:r>
              <a:rPr lang="en-US" sz="2400" b="1" i="1" dirty="0">
                <a:solidFill>
                  <a:srgbClr val="0070C0"/>
                </a:solidFill>
              </a:rPr>
              <a:t>arbitrary dynamics</a:t>
            </a:r>
            <a:r>
              <a:rPr lang="en-US" sz="2400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9897558" y="3844031"/>
            <a:ext cx="0" cy="896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6617352" y="5366581"/>
            <a:ext cx="508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Always yields </a:t>
            </a:r>
            <a:r>
              <a:rPr lang="en-US" sz="2400" dirty="0"/>
              <a:t>potentially </a:t>
            </a:r>
            <a:r>
              <a:rPr lang="en-US" sz="2400" b="1" i="1" dirty="0">
                <a:solidFill>
                  <a:srgbClr val="0070C0"/>
                </a:solidFill>
              </a:rPr>
              <a:t>“unsafe”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Removes interest of monitoring!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8E9EB-8490-835B-32A1-5F97986EB99D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5572C-8E5A-0B55-2CE1-27BC686A9393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ECB2-E128-BE32-85A7-2049A0C415DF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20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07206-E26E-16DC-920F-6C8AD282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6" y="1615640"/>
            <a:ext cx="3695704" cy="270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C3E6F-94AE-218E-DA68-45D20FF3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852"/>
            <a:ext cx="6933321" cy="287902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3A99A1-CBC7-6720-A589-3A2ED1856F0E}"/>
              </a:ext>
            </a:extLst>
          </p:cNvPr>
          <p:cNvSpPr/>
          <p:nvPr/>
        </p:nvSpPr>
        <p:spPr>
          <a:xfrm>
            <a:off x="7066486" y="2240317"/>
            <a:ext cx="978408" cy="93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5FCE3-6804-BC85-56A1-5711FDDC6376}"/>
              </a:ext>
            </a:extLst>
          </p:cNvPr>
          <p:cNvSpPr txBox="1"/>
          <p:nvPr/>
        </p:nvSpPr>
        <p:spPr>
          <a:xfrm>
            <a:off x="285335" y="4509843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499F68-6CB0-327F-8722-927BC668E127}"/>
              </a:ext>
            </a:extLst>
          </p:cNvPr>
          <p:cNvCxnSpPr>
            <a:cxnSpLocks/>
          </p:cNvCxnSpPr>
          <p:nvPr/>
        </p:nvCxnSpPr>
        <p:spPr>
          <a:xfrm flipV="1">
            <a:off x="2043113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0EF1B1-251A-1CE6-7ADB-060E55E26083}"/>
              </a:ext>
            </a:extLst>
          </p:cNvPr>
          <p:cNvSpPr txBox="1"/>
          <p:nvPr/>
        </p:nvSpPr>
        <p:spPr>
          <a:xfrm>
            <a:off x="4338222" y="4505452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Logging.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257FA-0B81-1730-8F8D-7EE07F866914}"/>
              </a:ext>
            </a:extLst>
          </p:cNvPr>
          <p:cNvCxnSpPr>
            <a:cxnSpLocks/>
          </p:cNvCxnSpPr>
          <p:nvPr/>
        </p:nvCxnSpPr>
        <p:spPr>
          <a:xfrm flipV="1">
            <a:off x="5755459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88975C-1C86-6403-FC07-A00C2802FD15}"/>
              </a:ext>
            </a:extLst>
          </p:cNvPr>
          <p:cNvSpPr txBox="1"/>
          <p:nvPr/>
        </p:nvSpPr>
        <p:spPr>
          <a:xfrm>
            <a:off x="8566952" y="4595709"/>
            <a:ext cx="386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&amp; Noisy Logging.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AC70B9-08C7-AB9B-8880-F50484DDC81E}"/>
              </a:ext>
            </a:extLst>
          </p:cNvPr>
          <p:cNvCxnSpPr>
            <a:cxnSpLocks/>
          </p:cNvCxnSpPr>
          <p:nvPr/>
        </p:nvCxnSpPr>
        <p:spPr>
          <a:xfrm flipV="1">
            <a:off x="10337816" y="3712346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49D70-E15B-9452-61F9-C0DEA1CC845F}"/>
              </a:ext>
            </a:extLst>
          </p:cNvPr>
          <p:cNvSpPr/>
          <p:nvPr/>
        </p:nvSpPr>
        <p:spPr>
          <a:xfrm>
            <a:off x="8336132" y="1223778"/>
            <a:ext cx="3730835" cy="41028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4E63D-1C03-09E4-4EAA-3DF60AFB1D57}"/>
              </a:ext>
            </a:extLst>
          </p:cNvPr>
          <p:cNvSpPr txBox="1"/>
          <p:nvPr/>
        </p:nvSpPr>
        <p:spPr>
          <a:xfrm>
            <a:off x="8842404" y="5613368"/>
            <a:ext cx="32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Considered in this work.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39E65-3F96-72C8-DE99-B1FF455CE64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241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  <p:bldP spid="16" grpId="0"/>
      <p:bldP spid="18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Over-approximated using Uncertain Linear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reachability of uncertain linear systems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6774E-BC07-9AD5-A196-CEB996754F41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908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Over-approximated using </a:t>
            </a:r>
            <a:r>
              <a:rPr lang="en-US" sz="2000" b="1" i="1" dirty="0">
                <a:solidFill>
                  <a:srgbClr val="92D050"/>
                </a:solidFill>
              </a:rPr>
              <a:t>Uncertain Linear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reachability of uncertain linear systems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138189-3320-A345-39B6-FD3DE0196C82}"/>
              </a:ext>
            </a:extLst>
          </p:cNvPr>
          <p:cNvCxnSpPr/>
          <p:nvPr/>
        </p:nvCxnSpPr>
        <p:spPr>
          <a:xfrm>
            <a:off x="2828925" y="4938968"/>
            <a:ext cx="2133600" cy="890332"/>
          </a:xfrm>
          <a:prstGeom prst="straightConnector1">
            <a:avLst/>
          </a:prstGeom>
          <a:ln w="57150">
            <a:solidFill>
              <a:srgbClr val="1BB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72355F-B9D3-0B8D-3DBB-051C6247CCAD}"/>
              </a:ext>
            </a:extLst>
          </p:cNvPr>
          <p:cNvSpPr txBox="1"/>
          <p:nvPr/>
        </p:nvSpPr>
        <p:spPr>
          <a:xfrm>
            <a:off x="4993227" y="5613887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be introduced next 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B76BD-6FED-916C-BEB1-E413A11C8ABB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8022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Notion of trust in deployment of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42690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42950" y="2652713"/>
            <a:ext cx="340042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logic</a:t>
            </a:r>
          </a:p>
          <a:p>
            <a:endParaRPr lang="en-US" dirty="0"/>
          </a:p>
          <a:p>
            <a:r>
              <a:rPr lang="en-US" dirty="0"/>
              <a:t>Verifying correctness of programs</a:t>
            </a:r>
          </a:p>
          <a:p>
            <a:endParaRPr lang="en-US" dirty="0"/>
          </a:p>
          <a:p>
            <a:r>
              <a:rPr lang="en-US" dirty="0"/>
              <a:t>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8868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032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14375" y="3709988"/>
            <a:ext cx="673417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0C396-7907-0FCD-46EA-0D10EA809D59}"/>
              </a:ext>
            </a:extLst>
          </p:cNvPr>
          <p:cNvSpPr txBox="1"/>
          <p:nvPr/>
        </p:nvSpPr>
        <p:spPr>
          <a:xfrm>
            <a:off x="8028878" y="2396080"/>
            <a:ext cx="432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Spring break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08AEB45-344A-C5E8-49E2-D77D42139A50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rot="10800000" flipV="1">
            <a:off x="4081464" y="2657690"/>
            <a:ext cx="3947415" cy="1052298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Cyber-Physical and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control theory</a:t>
            </a:r>
          </a:p>
          <a:p>
            <a:endParaRPr lang="en-US" dirty="0"/>
          </a:p>
          <a:p>
            <a:r>
              <a:rPr lang="en-US" dirty="0"/>
              <a:t>Linear systems</a:t>
            </a:r>
          </a:p>
          <a:p>
            <a:endParaRPr lang="en-US" dirty="0"/>
          </a:p>
          <a:p>
            <a:r>
              <a:rPr lang="en-US" dirty="0"/>
              <a:t>Hybrid automata</a:t>
            </a:r>
          </a:p>
        </p:txBody>
      </p:sp>
    </p:spTree>
    <p:extLst>
      <p:ext uri="{BB962C8B-B14F-4D97-AF65-F5344CB8AC3E}">
        <p14:creationId xmlns:p14="http://schemas.microsoft.com/office/powerpoint/2010/main" val="36867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71525" y="4710113"/>
            <a:ext cx="673417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9A808-BE51-CE7E-BB42-73E194113E83}"/>
              </a:ext>
            </a:extLst>
          </p:cNvPr>
          <p:cNvSpPr txBox="1"/>
          <p:nvPr/>
        </p:nvSpPr>
        <p:spPr>
          <a:xfrm>
            <a:off x="8664498" y="3396205"/>
            <a:ext cx="432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Spring break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CFA04E4-5023-699D-B2AF-1748D78CDED7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4717084" y="3657815"/>
            <a:ext cx="3947415" cy="1052298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1103</Words>
  <Application>Microsoft Office PowerPoint</Application>
  <PresentationFormat>Widescreen</PresentationFormat>
  <Paragraphs>254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SFRM1000</vt:lpstr>
      <vt:lpstr>Office Theme</vt:lpstr>
      <vt:lpstr>Trustworthy Autonomy Lecture 15</vt:lpstr>
      <vt:lpstr>Where are we now? Topics</vt:lpstr>
      <vt:lpstr>Where are we now? Topics</vt:lpstr>
      <vt:lpstr>Topics: Introduction</vt:lpstr>
      <vt:lpstr>Topics</vt:lpstr>
      <vt:lpstr>Topics: Formal Methods</vt:lpstr>
      <vt:lpstr>Topics</vt:lpstr>
      <vt:lpstr>Topics: Cyber-Physical and Autonomous Systems</vt:lpstr>
      <vt:lpstr>Topics</vt:lpstr>
      <vt:lpstr>Topics: Verification of Autonomous Systems</vt:lpstr>
      <vt:lpstr>Topics</vt:lpstr>
      <vt:lpstr>Final Project Logistics</vt:lpstr>
      <vt:lpstr>Final Project: Your Own Idea</vt:lpstr>
      <vt:lpstr>Final Project: Types</vt:lpstr>
      <vt:lpstr>Final Project: Ongoing Work</vt:lpstr>
      <vt:lpstr>Topics</vt:lpstr>
      <vt:lpstr>Before we move on to our new topics</vt:lpstr>
      <vt:lpstr>In the Event of a Crash!</vt:lpstr>
      <vt:lpstr>Investigating the Crash</vt:lpstr>
      <vt:lpstr>Investigating the Crash: Logging is Expensive!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Monitoring: Logs</vt:lpstr>
      <vt:lpstr>Monitoring: Naïve Approaches</vt:lpstr>
      <vt:lpstr>Monitoring: Naïve Approaches</vt:lpstr>
      <vt:lpstr>Monitoring: Naïve Approaches</vt:lpstr>
      <vt:lpstr>Monitoring: Logs</vt:lpstr>
      <vt:lpstr>Monitoring: Proposed Strategy</vt:lpstr>
      <vt:lpstr>Monitoring: Proposed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Offline and online monitoring of scattered uncertain logs using uncertain linear dynamical systems</dc:title>
  <dc:creator>Ghosh, Bineet Kumar</dc:creator>
  <cp:lastModifiedBy>Bineet Ghosh</cp:lastModifiedBy>
  <cp:revision>96</cp:revision>
  <dcterms:created xsi:type="dcterms:W3CDTF">2022-05-14T19:04:06Z</dcterms:created>
  <dcterms:modified xsi:type="dcterms:W3CDTF">2024-03-06T15:07:36Z</dcterms:modified>
</cp:coreProperties>
</file>