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332" r:id="rId3"/>
    <p:sldId id="259" r:id="rId4"/>
    <p:sldId id="280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4" autoAdjust="0"/>
    <p:restoredTop sz="86928" autoAdjust="0"/>
  </p:normalViewPr>
  <p:slideViewPr>
    <p:cSldViewPr snapToGrid="0">
      <p:cViewPr varScale="1">
        <p:scale>
          <a:sx n="71" d="100"/>
          <a:sy n="71" d="100"/>
        </p:scale>
        <p:origin x="89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2FB5A-53F0-47C6-811D-7F7046091D30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0A7BB-4185-4FE5-BB58-0066A183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>
          <a:extLst>
            <a:ext uri="{FF2B5EF4-FFF2-40B4-BE49-F238E27FC236}">
              <a16:creationId xmlns:a16="http://schemas.microsoft.com/office/drawing/2014/main" id="{FFDDFD56-5421-CA92-5AA6-03AFF6CB79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>
            <a:extLst>
              <a:ext uri="{FF2B5EF4-FFF2-40B4-BE49-F238E27FC236}">
                <a16:creationId xmlns:a16="http://schemas.microsoft.com/office/drawing/2014/main" id="{C3A36888-DC60-3F73-802D-B80085CAA3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>
            <a:extLst>
              <a:ext uri="{FF2B5EF4-FFF2-40B4-BE49-F238E27FC236}">
                <a16:creationId xmlns:a16="http://schemas.microsoft.com/office/drawing/2014/main" id="{E5940D32-A31D-EAE2-9583-477046BD106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7372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>
          <a:extLst>
            <a:ext uri="{FF2B5EF4-FFF2-40B4-BE49-F238E27FC236}">
              <a16:creationId xmlns:a16="http://schemas.microsoft.com/office/drawing/2014/main" id="{BE9320C8-EAE5-0AA7-E287-A04BA0F8A5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8:notes">
            <a:extLst>
              <a:ext uri="{FF2B5EF4-FFF2-40B4-BE49-F238E27FC236}">
                <a16:creationId xmlns:a16="http://schemas.microsoft.com/office/drawing/2014/main" id="{280BB81E-FF32-154B-2229-1BEBE8FC79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38:notes">
            <a:extLst>
              <a:ext uri="{FF2B5EF4-FFF2-40B4-BE49-F238E27FC236}">
                <a16:creationId xmlns:a16="http://schemas.microsoft.com/office/drawing/2014/main" id="{9E4AA97D-15EE-2680-D899-0BBD6E9589F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3111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>
          <a:extLst>
            <a:ext uri="{FF2B5EF4-FFF2-40B4-BE49-F238E27FC236}">
              <a16:creationId xmlns:a16="http://schemas.microsoft.com/office/drawing/2014/main" id="{2D0DAE5C-93C1-FBC3-9475-EC9C8FAF33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9:notes">
            <a:extLst>
              <a:ext uri="{FF2B5EF4-FFF2-40B4-BE49-F238E27FC236}">
                <a16:creationId xmlns:a16="http://schemas.microsoft.com/office/drawing/2014/main" id="{403C7D9C-EF69-674D-53CB-009C4D91939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9:notes">
            <a:extLst>
              <a:ext uri="{FF2B5EF4-FFF2-40B4-BE49-F238E27FC236}">
                <a16:creationId xmlns:a16="http://schemas.microsoft.com/office/drawing/2014/main" id="{8B9684E5-F034-20E9-ACA5-1C4AA63CC7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2162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>
          <a:extLst>
            <a:ext uri="{FF2B5EF4-FFF2-40B4-BE49-F238E27FC236}">
              <a16:creationId xmlns:a16="http://schemas.microsoft.com/office/drawing/2014/main" id="{075D4447-E2DD-96CE-4BA3-1EA9CB5DD1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40:notes">
            <a:extLst>
              <a:ext uri="{FF2B5EF4-FFF2-40B4-BE49-F238E27FC236}">
                <a16:creationId xmlns:a16="http://schemas.microsoft.com/office/drawing/2014/main" id="{AFE3325F-9863-EA8B-8745-81643153863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40:notes">
            <a:extLst>
              <a:ext uri="{FF2B5EF4-FFF2-40B4-BE49-F238E27FC236}">
                <a16:creationId xmlns:a16="http://schemas.microsoft.com/office/drawing/2014/main" id="{351BA750-6C87-F95F-C247-272022C880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9813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>
          <a:extLst>
            <a:ext uri="{FF2B5EF4-FFF2-40B4-BE49-F238E27FC236}">
              <a16:creationId xmlns:a16="http://schemas.microsoft.com/office/drawing/2014/main" id="{E44743BB-19FD-FFE9-FB4A-50485C9AE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1:notes">
            <a:extLst>
              <a:ext uri="{FF2B5EF4-FFF2-40B4-BE49-F238E27FC236}">
                <a16:creationId xmlns:a16="http://schemas.microsoft.com/office/drawing/2014/main" id="{78D95AAD-593F-C431-74A9-9384D71451C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When solving a problem.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Identify the concrete domain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Identify the abstract domain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Then: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&lt;</a:t>
            </a:r>
            <a:r>
              <a:rPr lang="en-US" dirty="0" err="1"/>
              <a:t>qs</a:t>
            </a:r>
            <a:r>
              <a:rPr lang="en-US" dirty="0"/>
              <a:t>&gt;</a:t>
            </a:r>
            <a:endParaRPr dirty="0"/>
          </a:p>
        </p:txBody>
      </p:sp>
      <p:sp>
        <p:nvSpPr>
          <p:cNvPr id="420" name="Google Shape;420;p41:notes">
            <a:extLst>
              <a:ext uri="{FF2B5EF4-FFF2-40B4-BE49-F238E27FC236}">
                <a16:creationId xmlns:a16="http://schemas.microsoft.com/office/drawing/2014/main" id="{F854FADA-BF13-CB8F-2EC4-99899C0C2F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3412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7CE6263C-97D9-34A4-6F84-6E1E1BD6EE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44:notes">
            <a:extLst>
              <a:ext uri="{FF2B5EF4-FFF2-40B4-BE49-F238E27FC236}">
                <a16:creationId xmlns:a16="http://schemas.microsoft.com/office/drawing/2014/main" id="{C2BAE835-F8C7-63AF-9FEE-7F01E7A129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44:notes">
            <a:extLst>
              <a:ext uri="{FF2B5EF4-FFF2-40B4-BE49-F238E27FC236}">
                <a16:creationId xmlns:a16="http://schemas.microsoft.com/office/drawing/2014/main" id="{EE852BC4-1912-2F02-8D50-8C6BAFEE5C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065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>
          <a:extLst>
            <a:ext uri="{FF2B5EF4-FFF2-40B4-BE49-F238E27FC236}">
              <a16:creationId xmlns:a16="http://schemas.microsoft.com/office/drawing/2014/main" id="{F9FCF7F0-7016-F6EE-07E2-F6AF828830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5:notes">
            <a:extLst>
              <a:ext uri="{FF2B5EF4-FFF2-40B4-BE49-F238E27FC236}">
                <a16:creationId xmlns:a16="http://schemas.microsoft.com/office/drawing/2014/main" id="{EAA080BC-CA3A-74C6-52D9-DDF03C18034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45:notes">
            <a:extLst>
              <a:ext uri="{FF2B5EF4-FFF2-40B4-BE49-F238E27FC236}">
                <a16:creationId xmlns:a16="http://schemas.microsoft.com/office/drawing/2014/main" id="{A4F5BC9E-6718-F6C7-171B-361BE659B54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5375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>
          <a:extLst>
            <a:ext uri="{FF2B5EF4-FFF2-40B4-BE49-F238E27FC236}">
              <a16:creationId xmlns:a16="http://schemas.microsoft.com/office/drawing/2014/main" id="{87CD9265-0344-E980-31C5-2F8B2B9EC9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3:notes">
            <a:extLst>
              <a:ext uri="{FF2B5EF4-FFF2-40B4-BE49-F238E27FC236}">
                <a16:creationId xmlns:a16="http://schemas.microsoft.com/office/drawing/2014/main" id="{3A29BB66-3E1F-5894-7D53-21A8226327D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63:notes">
            <a:extLst>
              <a:ext uri="{FF2B5EF4-FFF2-40B4-BE49-F238E27FC236}">
                <a16:creationId xmlns:a16="http://schemas.microsoft.com/office/drawing/2014/main" id="{3A4E3350-931B-0D05-2299-8459CA76CE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2929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>
          <a:extLst>
            <a:ext uri="{FF2B5EF4-FFF2-40B4-BE49-F238E27FC236}">
              <a16:creationId xmlns:a16="http://schemas.microsoft.com/office/drawing/2014/main" id="{8BA986A2-8650-C8A9-F9D6-B7BB2F016C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4:notes">
            <a:extLst>
              <a:ext uri="{FF2B5EF4-FFF2-40B4-BE49-F238E27FC236}">
                <a16:creationId xmlns:a16="http://schemas.microsoft.com/office/drawing/2014/main" id="{2C91DAD7-5EC5-1318-3DCB-1ABF2D9EED4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64:notes">
            <a:extLst>
              <a:ext uri="{FF2B5EF4-FFF2-40B4-BE49-F238E27FC236}">
                <a16:creationId xmlns:a16="http://schemas.microsoft.com/office/drawing/2014/main" id="{2F1CD6C7-54C2-2812-6C9A-F2247D3BA1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97806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>
          <a:extLst>
            <a:ext uri="{FF2B5EF4-FFF2-40B4-BE49-F238E27FC236}">
              <a16:creationId xmlns:a16="http://schemas.microsoft.com/office/drawing/2014/main" id="{CD73C093-CEE0-07D6-50A8-D45B8231D5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5:notes">
            <a:extLst>
              <a:ext uri="{FF2B5EF4-FFF2-40B4-BE49-F238E27FC236}">
                <a16:creationId xmlns:a16="http://schemas.microsoft.com/office/drawing/2014/main" id="{B7159A73-8C39-B6B9-7215-6FA275BAFC1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65:notes">
            <a:extLst>
              <a:ext uri="{FF2B5EF4-FFF2-40B4-BE49-F238E27FC236}">
                <a16:creationId xmlns:a16="http://schemas.microsoft.com/office/drawing/2014/main" id="{808023E6-8564-B478-3BD1-C9454E68FD3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3673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>
          <a:extLst>
            <a:ext uri="{FF2B5EF4-FFF2-40B4-BE49-F238E27FC236}">
              <a16:creationId xmlns:a16="http://schemas.microsoft.com/office/drawing/2014/main" id="{AA33A7B2-DCCE-6495-D5D9-27912098FC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66:notes">
            <a:extLst>
              <a:ext uri="{FF2B5EF4-FFF2-40B4-BE49-F238E27FC236}">
                <a16:creationId xmlns:a16="http://schemas.microsoft.com/office/drawing/2014/main" id="{B3239E53-FE23-34E3-A4A9-CB33BD18F4D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66:notes">
            <a:extLst>
              <a:ext uri="{FF2B5EF4-FFF2-40B4-BE49-F238E27FC236}">
                <a16:creationId xmlns:a16="http://schemas.microsoft.com/office/drawing/2014/main" id="{5378BE3D-83D0-3FFC-A9B5-4241D95C13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019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>
          <a:extLst>
            <a:ext uri="{FF2B5EF4-FFF2-40B4-BE49-F238E27FC236}">
              <a16:creationId xmlns:a16="http://schemas.microsoft.com/office/drawing/2014/main" id="{F1DAA8A0-05E2-2D7A-A7DA-1BC630BC69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:notes">
            <a:extLst>
              <a:ext uri="{FF2B5EF4-FFF2-40B4-BE49-F238E27FC236}">
                <a16:creationId xmlns:a16="http://schemas.microsoft.com/office/drawing/2014/main" id="{A987C0B6-ECAE-86E9-9C2E-C7CA9D35838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7:notes">
            <a:extLst>
              <a:ext uri="{FF2B5EF4-FFF2-40B4-BE49-F238E27FC236}">
                <a16:creationId xmlns:a16="http://schemas.microsoft.com/office/drawing/2014/main" id="{31E5B127-87F9-53BC-7BF3-2A59E956D6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4660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>
          <a:extLst>
            <a:ext uri="{FF2B5EF4-FFF2-40B4-BE49-F238E27FC236}">
              <a16:creationId xmlns:a16="http://schemas.microsoft.com/office/drawing/2014/main" id="{D6017BC3-B0FD-24C6-678C-872BF63415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1:notes">
            <a:extLst>
              <a:ext uri="{FF2B5EF4-FFF2-40B4-BE49-F238E27FC236}">
                <a16:creationId xmlns:a16="http://schemas.microsoft.com/office/drawing/2014/main" id="{26CEA2D4-3B25-EBAE-8BA7-AF38BC6519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31:notes">
            <a:extLst>
              <a:ext uri="{FF2B5EF4-FFF2-40B4-BE49-F238E27FC236}">
                <a16:creationId xmlns:a16="http://schemas.microsoft.com/office/drawing/2014/main" id="{699DE18F-7BE5-FD32-CDE1-D78CD35C7B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7963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>
          <a:extLst>
            <a:ext uri="{FF2B5EF4-FFF2-40B4-BE49-F238E27FC236}">
              <a16:creationId xmlns:a16="http://schemas.microsoft.com/office/drawing/2014/main" id="{05D37494-F6A7-D087-0DC8-C997FF4D85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2:notes">
            <a:extLst>
              <a:ext uri="{FF2B5EF4-FFF2-40B4-BE49-F238E27FC236}">
                <a16:creationId xmlns:a16="http://schemas.microsoft.com/office/drawing/2014/main" id="{4BCBB353-9B61-5778-D48A-96230CB9CE4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32:notes">
            <a:extLst>
              <a:ext uri="{FF2B5EF4-FFF2-40B4-BE49-F238E27FC236}">
                <a16:creationId xmlns:a16="http://schemas.microsoft.com/office/drawing/2014/main" id="{74E968B4-BAC1-0714-F0BA-25ACA39679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9089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>
          <a:extLst>
            <a:ext uri="{FF2B5EF4-FFF2-40B4-BE49-F238E27FC236}">
              <a16:creationId xmlns:a16="http://schemas.microsoft.com/office/drawing/2014/main" id="{7B1B1AEC-CBDC-C847-911D-9B0A6122D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3:notes">
            <a:extLst>
              <a:ext uri="{FF2B5EF4-FFF2-40B4-BE49-F238E27FC236}">
                <a16:creationId xmlns:a16="http://schemas.microsoft.com/office/drawing/2014/main" id="{FCF0DEF9-A85B-0354-28C7-2B5B2DF90D5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33:notes">
            <a:extLst>
              <a:ext uri="{FF2B5EF4-FFF2-40B4-BE49-F238E27FC236}">
                <a16:creationId xmlns:a16="http://schemas.microsoft.com/office/drawing/2014/main" id="{B7E54C90-EB33-4BEF-8C55-308C18CE74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5576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>
          <a:extLst>
            <a:ext uri="{FF2B5EF4-FFF2-40B4-BE49-F238E27FC236}">
              <a16:creationId xmlns:a16="http://schemas.microsoft.com/office/drawing/2014/main" id="{0487D0A1-FD24-6D33-86B4-E5FB592DD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34:notes">
            <a:extLst>
              <a:ext uri="{FF2B5EF4-FFF2-40B4-BE49-F238E27FC236}">
                <a16:creationId xmlns:a16="http://schemas.microsoft.com/office/drawing/2014/main" id="{C3E09E59-5492-D022-BAC4-13717CA93E6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34:notes">
            <a:extLst>
              <a:ext uri="{FF2B5EF4-FFF2-40B4-BE49-F238E27FC236}">
                <a16:creationId xmlns:a16="http://schemas.microsoft.com/office/drawing/2014/main" id="{D875888D-DE18-4D40-DFBA-75837C8663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4702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>
          <a:extLst>
            <a:ext uri="{FF2B5EF4-FFF2-40B4-BE49-F238E27FC236}">
              <a16:creationId xmlns:a16="http://schemas.microsoft.com/office/drawing/2014/main" id="{3A75958E-72EC-4B5A-ED4A-F549CEEA0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5:notes">
            <a:extLst>
              <a:ext uri="{FF2B5EF4-FFF2-40B4-BE49-F238E27FC236}">
                <a16:creationId xmlns:a16="http://schemas.microsoft.com/office/drawing/2014/main" id="{69C36F35-5FE8-C735-A9AC-591F3242AD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35:notes">
            <a:extLst>
              <a:ext uri="{FF2B5EF4-FFF2-40B4-BE49-F238E27FC236}">
                <a16:creationId xmlns:a16="http://schemas.microsoft.com/office/drawing/2014/main" id="{CE86994E-134C-1760-7362-C046C16C7F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13607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>
          <a:extLst>
            <a:ext uri="{FF2B5EF4-FFF2-40B4-BE49-F238E27FC236}">
              <a16:creationId xmlns:a16="http://schemas.microsoft.com/office/drawing/2014/main" id="{ADBB4CA8-F371-D7BF-A58F-B6886DA9CD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36:notes">
            <a:extLst>
              <a:ext uri="{FF2B5EF4-FFF2-40B4-BE49-F238E27FC236}">
                <a16:creationId xmlns:a16="http://schemas.microsoft.com/office/drawing/2014/main" id="{2FFCAEA4-450D-3ED2-FC2B-E8D36D82C04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36:notes">
            <a:extLst>
              <a:ext uri="{FF2B5EF4-FFF2-40B4-BE49-F238E27FC236}">
                <a16:creationId xmlns:a16="http://schemas.microsoft.com/office/drawing/2014/main" id="{7C8316A2-82B5-9DF1-8D1E-A4E08307129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8180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>
          <a:extLst>
            <a:ext uri="{FF2B5EF4-FFF2-40B4-BE49-F238E27FC236}">
              <a16:creationId xmlns:a16="http://schemas.microsoft.com/office/drawing/2014/main" id="{B8102594-B862-38F8-49DB-74CDF5C88B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7:notes">
            <a:extLst>
              <a:ext uri="{FF2B5EF4-FFF2-40B4-BE49-F238E27FC236}">
                <a16:creationId xmlns:a16="http://schemas.microsoft.com/office/drawing/2014/main" id="{45B441F9-978A-4089-9466-53BCB168AE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37:notes">
            <a:extLst>
              <a:ext uri="{FF2B5EF4-FFF2-40B4-BE49-F238E27FC236}">
                <a16:creationId xmlns:a16="http://schemas.microsoft.com/office/drawing/2014/main" id="{0919F086-0D07-52EC-7478-2318ADE152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109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E63C-3DAC-AFE6-D0C7-F1D3E457B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0E3C1-817B-8737-1890-B31847471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E2AC2-7261-34B0-B0F8-B5B15FF2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FCA52-DFCE-4656-FC28-9FE8073B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A1E09-547A-CD6D-919B-BC3DC3D1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4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A338-DAAD-8CE4-E3BA-E66B25F9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AB2D6-22C0-DDA2-EFA7-20DC7EC01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4FCB9-A937-5D6D-747C-BE7708D1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473A-16E2-76B0-AB0D-2EC50F47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2E60A-6BAC-2076-831A-7797DA3B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A92F64-7D7E-3B9F-2532-54F79B272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9DC70-323D-D00E-EF67-067183A07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6A352-2FCD-C5FB-34A3-10D24B0B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FCE6C-A1E9-CFEC-A0AB-A5CFAFC6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C0FC9-D14F-ABE9-697A-A56596DB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4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EBF9-F065-7DBD-5A43-7E5FCCA3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D2C42-1EEC-4BB1-FE87-4962805B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A6894-3E8F-7AFF-FE76-B4DADCD6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002F2-F4E0-B64B-100B-F483BDD0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8C165-BE07-10FC-D942-AA80B35C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3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D564-37DA-ADF0-2BA4-6B1B2F67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64195-93AA-0A5F-9734-C2058D20B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BFBEC-D8E9-0587-29AB-BF0AE919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5E8B1-1205-AAAD-71F1-4B77B906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EAD15-1AEF-F3EB-9D29-17B4421C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1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0AA4-64B4-F489-A812-6315258D6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95ED2-2B41-AFD5-7F5A-929DA5C66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E1583-9B82-7F60-2A40-E0DDBD98B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5FCE7-42F0-7221-3CE0-CD37BFEDA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3DE6E-3F7C-B249-7A4D-4F258FA5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279A4-14FD-3131-5A64-AB806FCC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2D7E-E12A-8894-D791-8BA2425C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3D582-2D3D-B436-2E9D-CF5B81177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3397D-6220-6AEC-06F0-96C10312B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64656-24BE-B7F7-C54F-05A230E68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4473A-234B-5B68-11AF-73EE96EC4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F86AE7-E810-5EDC-2884-8A9B3760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9B56D-2F20-6EBB-DCDD-E0252457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0EEFC-DA89-371E-FF5B-A6D373B4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8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166D-60F3-2D56-3396-26E883D2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C510A-B66E-93F3-1BB8-372D6F34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7D28A6-5DBE-997C-6E9B-1673FC91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0AE5F-1240-5EFF-15A2-A3962343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2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4461C-AB6E-F181-1ACF-FFBB9BBA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E5094-1CFE-7211-551F-3B15ADCB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7F4A3-0610-932B-19BC-DD48297D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1F94-F4AA-F86E-79E2-3EF28679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11C18-9AC0-67C6-80AB-691456DA1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E7FA7-54E7-CEC2-A1D4-E53146D38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C3732-ECCE-F8B0-0549-A6FB6729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28080-4297-988A-3760-BB2969B5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D61E0-871D-C214-477B-BA5354DA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B195-64E0-C00C-3D65-C401A452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8A3C3-FD91-0226-8849-0F6FFFAE8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06F4A-32EC-4A75-4D9E-D4E6B30FA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FF95A-611B-4010-A663-713C1870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1993E-BFFE-4A2E-A9AB-D96ECBD7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2F96E-EF3B-50A3-E7DC-6367444D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4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866619-07EF-A0A8-0E7B-FEB3F8CE9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8CAE4-AE36-965F-4E35-E69811293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AAACC-153C-F565-82B3-330774A0E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F9B6C-02E9-41CE-A4C6-948B1E848BAC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65569-3E42-916C-692C-7B305823C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BB3E7-4716-500A-D01D-DC33E8362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neet@u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7B26F-2C17-F8C7-0A49-CAA12FC15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Trustworthy Autonomy</a:t>
            </a:r>
            <a:br>
              <a:rPr lang="en-US" dirty="0"/>
            </a:br>
            <a:r>
              <a:rPr lang="en-US" sz="4800" dirty="0"/>
              <a:t>Lecture 14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DDE6A-20F0-D446-C223-B44AB63492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Bineet Ghosh</a:t>
            </a:r>
          </a:p>
          <a:p>
            <a:r>
              <a:rPr lang="en-US" dirty="0">
                <a:hlinkClick r:id="rId2"/>
              </a:rPr>
              <a:t>bineet@ua.edu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1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>
          <a:extLst>
            <a:ext uri="{FF2B5EF4-FFF2-40B4-BE49-F238E27FC236}">
              <a16:creationId xmlns:a16="http://schemas.microsoft.com/office/drawing/2014/main" id="{F2E783EB-49CD-82C6-17BD-5855FD37A0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45">
            <a:extLst>
              <a:ext uri="{FF2B5EF4-FFF2-40B4-BE49-F238E27FC236}">
                <a16:creationId xmlns:a16="http://schemas.microsoft.com/office/drawing/2014/main" id="{1919975B-327A-A861-8058-B35D821912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What Is Abstract Interpretation?</a:t>
            </a:r>
            <a:endParaRPr/>
          </a:p>
        </p:txBody>
      </p:sp>
      <p:sp>
        <p:nvSpPr>
          <p:cNvPr id="384" name="Google Shape;384;p45">
            <a:extLst>
              <a:ext uri="{FF2B5EF4-FFF2-40B4-BE49-F238E27FC236}">
                <a16:creationId xmlns:a16="http://schemas.microsoft.com/office/drawing/2014/main" id="{BE5BDEDC-CAAB-B7A9-F4F8-566E7FF868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1950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385" name="Google Shape;385;p45">
            <a:extLst>
              <a:ext uri="{FF2B5EF4-FFF2-40B4-BE49-F238E27FC236}">
                <a16:creationId xmlns:a16="http://schemas.microsoft.com/office/drawing/2014/main" id="{09907973-7973-5D63-B074-05F48EA2ECC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5170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>
          <a:extLst>
            <a:ext uri="{FF2B5EF4-FFF2-40B4-BE49-F238E27FC236}">
              <a16:creationId xmlns:a16="http://schemas.microsoft.com/office/drawing/2014/main" id="{25CE0464-42FA-82B9-B556-5D3D8C0F43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6">
            <a:extLst>
              <a:ext uri="{FF2B5EF4-FFF2-40B4-BE49-F238E27FC236}">
                <a16:creationId xmlns:a16="http://schemas.microsoft.com/office/drawing/2014/main" id="{1A2E21FC-39EF-8A96-A8F4-57CD98C187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Technical Term: </a:t>
            </a:r>
            <a:r>
              <a:rPr lang="en-US" b="1" u="sng"/>
              <a:t>Galois Connection</a:t>
            </a:r>
            <a:r>
              <a:rPr lang="en-US"/>
              <a:t>.</a:t>
            </a:r>
            <a:endParaRPr/>
          </a:p>
        </p:txBody>
      </p:sp>
      <p:sp>
        <p:nvSpPr>
          <p:cNvPr id="391" name="Google Shape;391;p46">
            <a:extLst>
              <a:ext uri="{FF2B5EF4-FFF2-40B4-BE49-F238E27FC236}">
                <a16:creationId xmlns:a16="http://schemas.microsoft.com/office/drawing/2014/main" id="{25C23EF3-2155-E13F-9A95-4E822C0E17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1950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392" name="Google Shape;392;p46">
            <a:extLst>
              <a:ext uri="{FF2B5EF4-FFF2-40B4-BE49-F238E27FC236}">
                <a16:creationId xmlns:a16="http://schemas.microsoft.com/office/drawing/2014/main" id="{D1F38AE1-BC75-16A5-6AC0-D00A7DF5D11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pic>
        <p:nvPicPr>
          <p:cNvPr id="393" name="Google Shape;393;p46">
            <a:extLst>
              <a:ext uri="{FF2B5EF4-FFF2-40B4-BE49-F238E27FC236}">
                <a16:creationId xmlns:a16="http://schemas.microsoft.com/office/drawing/2014/main" id="{BCE48778-49B2-5D3E-96DA-21A6E77CD1E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83518" y="3239278"/>
            <a:ext cx="4824964" cy="3618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0844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>
          <a:extLst>
            <a:ext uri="{FF2B5EF4-FFF2-40B4-BE49-F238E27FC236}">
              <a16:creationId xmlns:a16="http://schemas.microsoft.com/office/drawing/2014/main" id="{5653296B-9EB8-B9EB-1890-21993A617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47">
            <a:extLst>
              <a:ext uri="{FF2B5EF4-FFF2-40B4-BE49-F238E27FC236}">
                <a16:creationId xmlns:a16="http://schemas.microsoft.com/office/drawing/2014/main" id="{AD1B6C8A-4046-5799-5F49-9A9E861C1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Technical Term: </a:t>
            </a:r>
            <a:r>
              <a:rPr lang="en-US" b="1" u="sng"/>
              <a:t>Galois Connection</a:t>
            </a:r>
            <a:r>
              <a:rPr lang="en-US"/>
              <a:t>.</a:t>
            </a:r>
            <a:endParaRPr/>
          </a:p>
        </p:txBody>
      </p:sp>
      <p:sp>
        <p:nvSpPr>
          <p:cNvPr id="399" name="Google Shape;399;p47">
            <a:extLst>
              <a:ext uri="{FF2B5EF4-FFF2-40B4-BE49-F238E27FC236}">
                <a16:creationId xmlns:a16="http://schemas.microsoft.com/office/drawing/2014/main" id="{581F52E0-0B4F-0F11-CA2D-D4ABE028530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1950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400" name="Google Shape;400;p47">
            <a:extLst>
              <a:ext uri="{FF2B5EF4-FFF2-40B4-BE49-F238E27FC236}">
                <a16:creationId xmlns:a16="http://schemas.microsoft.com/office/drawing/2014/main" id="{14EB927B-9BBF-C27D-5352-EFE8524D664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pic>
        <p:nvPicPr>
          <p:cNvPr id="401" name="Google Shape;401;p47">
            <a:extLst>
              <a:ext uri="{FF2B5EF4-FFF2-40B4-BE49-F238E27FC236}">
                <a16:creationId xmlns:a16="http://schemas.microsoft.com/office/drawing/2014/main" id="{CBEDDE1B-76D6-EF6E-7238-5E6E63AC4C5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05992" y="3217823"/>
            <a:ext cx="4580017" cy="3620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5544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>
          <a:extLst>
            <a:ext uri="{FF2B5EF4-FFF2-40B4-BE49-F238E27FC236}">
              <a16:creationId xmlns:a16="http://schemas.microsoft.com/office/drawing/2014/main" id="{114FC6E1-B357-D485-8DC4-AB4C323B79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48">
            <a:extLst>
              <a:ext uri="{FF2B5EF4-FFF2-40B4-BE49-F238E27FC236}">
                <a16:creationId xmlns:a16="http://schemas.microsoft.com/office/drawing/2014/main" id="{2CF51830-4EB4-D4D1-E933-05975B6E24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Technical Term: </a:t>
            </a:r>
            <a:r>
              <a:rPr lang="en-US" b="1" u="sng"/>
              <a:t>Galois Connection</a:t>
            </a:r>
            <a:r>
              <a:rPr lang="en-US"/>
              <a:t>.</a:t>
            </a:r>
            <a:endParaRPr/>
          </a:p>
        </p:txBody>
      </p:sp>
      <p:sp>
        <p:nvSpPr>
          <p:cNvPr id="407" name="Google Shape;407;p48">
            <a:extLst>
              <a:ext uri="{FF2B5EF4-FFF2-40B4-BE49-F238E27FC236}">
                <a16:creationId xmlns:a16="http://schemas.microsoft.com/office/drawing/2014/main" id="{77BA0830-DF35-EA2C-B627-BD0583EC62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1950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408" name="Google Shape;408;p48">
            <a:extLst>
              <a:ext uri="{FF2B5EF4-FFF2-40B4-BE49-F238E27FC236}">
                <a16:creationId xmlns:a16="http://schemas.microsoft.com/office/drawing/2014/main" id="{C9C5A935-E0C7-4C80-7DE1-EC4D583BBBB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pic>
        <p:nvPicPr>
          <p:cNvPr id="409" name="Google Shape;409;p48">
            <a:extLst>
              <a:ext uri="{FF2B5EF4-FFF2-40B4-BE49-F238E27FC236}">
                <a16:creationId xmlns:a16="http://schemas.microsoft.com/office/drawing/2014/main" id="{DFF2F78D-8C02-E7A4-A3BD-997425608D7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2209" y="3206579"/>
            <a:ext cx="4756081" cy="3631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219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>
          <a:extLst>
            <a:ext uri="{FF2B5EF4-FFF2-40B4-BE49-F238E27FC236}">
              <a16:creationId xmlns:a16="http://schemas.microsoft.com/office/drawing/2014/main" id="{8F31A56A-D312-AAF3-7415-3CD098FF27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49">
            <a:extLst>
              <a:ext uri="{FF2B5EF4-FFF2-40B4-BE49-F238E27FC236}">
                <a16:creationId xmlns:a16="http://schemas.microsoft.com/office/drawing/2014/main" id="{F8EBC9D0-1169-15EA-981E-F978AEB23D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Technical Term: </a:t>
            </a:r>
            <a:r>
              <a:rPr lang="en-US" b="1" u="sng"/>
              <a:t>Galois Connection</a:t>
            </a:r>
            <a:r>
              <a:rPr lang="en-US"/>
              <a:t>.</a:t>
            </a:r>
            <a:endParaRPr/>
          </a:p>
        </p:txBody>
      </p:sp>
      <p:sp>
        <p:nvSpPr>
          <p:cNvPr id="415" name="Google Shape;415;p49">
            <a:extLst>
              <a:ext uri="{FF2B5EF4-FFF2-40B4-BE49-F238E27FC236}">
                <a16:creationId xmlns:a16="http://schemas.microsoft.com/office/drawing/2014/main" id="{BB0ADC70-2C34-9E65-F757-5B8622842C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1950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416" name="Google Shape;416;p49">
            <a:extLst>
              <a:ext uri="{FF2B5EF4-FFF2-40B4-BE49-F238E27FC236}">
                <a16:creationId xmlns:a16="http://schemas.microsoft.com/office/drawing/2014/main" id="{17CB19BA-FAA8-4CA8-261F-49C79D0E0A15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pic>
        <p:nvPicPr>
          <p:cNvPr id="417" name="Google Shape;417;p49">
            <a:extLst>
              <a:ext uri="{FF2B5EF4-FFF2-40B4-BE49-F238E27FC236}">
                <a16:creationId xmlns:a16="http://schemas.microsoft.com/office/drawing/2014/main" id="{1D8D2618-4113-5C1C-6637-6AFBE9617C4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43251" y="3228391"/>
            <a:ext cx="4705498" cy="36096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0146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>
          <a:extLst>
            <a:ext uri="{FF2B5EF4-FFF2-40B4-BE49-F238E27FC236}">
              <a16:creationId xmlns:a16="http://schemas.microsoft.com/office/drawing/2014/main" id="{346CB2E8-DD1A-201D-6A33-DC022536E6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0">
            <a:extLst>
              <a:ext uri="{FF2B5EF4-FFF2-40B4-BE49-F238E27FC236}">
                <a16:creationId xmlns:a16="http://schemas.microsoft.com/office/drawing/2014/main" id="{35837744-010D-0691-6144-FA29DA8BA8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Galois Connections: Example</a:t>
            </a:r>
            <a:endParaRPr/>
          </a:p>
        </p:txBody>
      </p:sp>
      <p:sp>
        <p:nvSpPr>
          <p:cNvPr id="423" name="Google Shape;423;p50">
            <a:extLst>
              <a:ext uri="{FF2B5EF4-FFF2-40B4-BE49-F238E27FC236}">
                <a16:creationId xmlns:a16="http://schemas.microsoft.com/office/drawing/2014/main" id="{434E752E-3340-B739-CD7E-03028F961F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1950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/>
          </a:p>
          <a:p>
            <a:pPr marL="0" indent="0">
              <a:spcBef>
                <a:spcPts val="0"/>
              </a:spcBef>
              <a:buNone/>
            </a:pPr>
            <a:endParaRPr/>
          </a:p>
          <a:p>
            <a:pPr marL="0" indent="0">
              <a:spcBef>
                <a:spcPts val="0"/>
              </a:spcBef>
              <a:buNone/>
            </a:pPr>
            <a:endParaRPr/>
          </a:p>
          <a:p>
            <a:pPr marL="457200" indent="-342900">
              <a:spcBef>
                <a:spcPts val="0"/>
              </a:spcBef>
              <a:buSzPts val="1800"/>
              <a:buAutoNum type="arabicPeriod"/>
            </a:pPr>
            <a:r>
              <a:rPr lang="en-US"/>
              <a:t>What is the abstraction function?</a:t>
            </a:r>
            <a:endParaRPr/>
          </a:p>
          <a:p>
            <a:pPr marL="457200" indent="-342900">
              <a:spcBef>
                <a:spcPts val="0"/>
              </a:spcBef>
              <a:buSzPts val="1800"/>
              <a:buAutoNum type="arabicPeriod"/>
            </a:pPr>
            <a:r>
              <a:rPr lang="en-US"/>
              <a:t>What is the concretization function?</a:t>
            </a:r>
            <a:endParaRPr/>
          </a:p>
          <a:p>
            <a:pPr marL="457200" indent="-342900">
              <a:spcBef>
                <a:spcPts val="0"/>
              </a:spcBef>
              <a:buSzPts val="1800"/>
              <a:buAutoNum type="arabicPeriod"/>
            </a:pPr>
            <a:r>
              <a:rPr lang="en-US"/>
              <a:t>Is this a Galois Connection?</a:t>
            </a:r>
            <a:endParaRPr/>
          </a:p>
          <a:p>
            <a:pPr marL="0" indent="0">
              <a:spcBef>
                <a:spcPts val="0"/>
              </a:spcBef>
              <a:buNone/>
            </a:pPr>
            <a:endParaRPr/>
          </a:p>
          <a:p>
            <a:pPr mar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24" name="Google Shape;424;p50">
            <a:extLst>
              <a:ext uri="{FF2B5EF4-FFF2-40B4-BE49-F238E27FC236}">
                <a16:creationId xmlns:a16="http://schemas.microsoft.com/office/drawing/2014/main" id="{C1479230-5F47-4FE0-95A3-DDD73053204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4165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>
          <a:extLst>
            <a:ext uri="{FF2B5EF4-FFF2-40B4-BE49-F238E27FC236}">
              <a16:creationId xmlns:a16="http://schemas.microsoft.com/office/drawing/2014/main" id="{6B1BCE9D-F455-828F-9B54-A6AF27782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51">
            <a:extLst>
              <a:ext uri="{FF2B5EF4-FFF2-40B4-BE49-F238E27FC236}">
                <a16:creationId xmlns:a16="http://schemas.microsoft.com/office/drawing/2014/main" id="{ED4BDE3F-BE0D-2F03-05EA-C47B300DF1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Properties Of Abstract Interpretation</a:t>
            </a:r>
            <a:endParaRPr/>
          </a:p>
        </p:txBody>
      </p:sp>
      <p:sp>
        <p:nvSpPr>
          <p:cNvPr id="430" name="Google Shape;430;p51">
            <a:extLst>
              <a:ext uri="{FF2B5EF4-FFF2-40B4-BE49-F238E27FC236}">
                <a16:creationId xmlns:a16="http://schemas.microsoft.com/office/drawing/2014/main" id="{E3EF4B3B-1FA8-E877-BA9F-70279A899F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If the abstract system satisfies the property, then the concrete system satisfies the property.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That is, if the abstract execution says that there are no division by zero errors in the code, then there are indeed no division by zero.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431" name="Google Shape;431;p51">
            <a:extLst>
              <a:ext uri="{FF2B5EF4-FFF2-40B4-BE49-F238E27FC236}">
                <a16:creationId xmlns:a16="http://schemas.microsoft.com/office/drawing/2014/main" id="{2EF125D3-FC71-F744-C0BD-595016079F3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4651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>
          <a:extLst>
            <a:ext uri="{FF2B5EF4-FFF2-40B4-BE49-F238E27FC236}">
              <a16:creationId xmlns:a16="http://schemas.microsoft.com/office/drawing/2014/main" id="{08949452-1A50-0325-60F3-5ED8EEB5F4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52">
            <a:extLst>
              <a:ext uri="{FF2B5EF4-FFF2-40B4-BE49-F238E27FC236}">
                <a16:creationId xmlns:a16="http://schemas.microsoft.com/office/drawing/2014/main" id="{655C3F18-17F2-3D86-BF23-25783C9E66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Properties Of Abstract Interpretation</a:t>
            </a:r>
            <a:endParaRPr/>
          </a:p>
        </p:txBody>
      </p:sp>
      <p:sp>
        <p:nvSpPr>
          <p:cNvPr id="437" name="Google Shape;437;p52">
            <a:extLst>
              <a:ext uri="{FF2B5EF4-FFF2-40B4-BE49-F238E27FC236}">
                <a16:creationId xmlns:a16="http://schemas.microsoft.com/office/drawing/2014/main" id="{C1E949BC-9275-03DA-3852-222229B6D40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If the abstract system satisfies the property, then the concrete system satisfies the property.</a:t>
            </a:r>
            <a:endParaRPr dirty="0"/>
          </a:p>
          <a:p>
            <a:pPr>
              <a:buClr>
                <a:schemeClr val="dk1"/>
              </a:buClr>
              <a:buSzPts val="2800"/>
            </a:pPr>
            <a:r>
              <a:rPr lang="en-US" dirty="0"/>
              <a:t>That is, if the abstract execution says that there are no division by zero errors in the code, then there are indeed no division by zero.</a:t>
            </a:r>
            <a:endParaRPr dirty="0"/>
          </a:p>
          <a:p>
            <a:pPr>
              <a:buClr>
                <a:schemeClr val="dk1"/>
              </a:buClr>
              <a:buSzPts val="2800"/>
            </a:pPr>
            <a:r>
              <a:rPr lang="en-US" dirty="0"/>
              <a:t>Same goes for buffer overflows.</a:t>
            </a:r>
            <a:endParaRPr dirty="0"/>
          </a:p>
          <a:p>
            <a:pPr indent="0">
              <a:buNone/>
            </a:pPr>
            <a:endParaRPr dirty="0"/>
          </a:p>
          <a:p>
            <a:pPr marL="0" indent="0">
              <a:buClr>
                <a:schemeClr val="dk1"/>
              </a:buClr>
              <a:buSzPts val="2800"/>
              <a:buNone/>
            </a:pPr>
            <a:r>
              <a:rPr lang="en-US" dirty="0"/>
              <a:t>Q) What if the abstract execution does not satisfy the property?</a:t>
            </a:r>
            <a:endParaRPr dirty="0"/>
          </a:p>
          <a:p>
            <a:pPr marL="0" indent="0"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438" name="Google Shape;438;p52">
            <a:extLst>
              <a:ext uri="{FF2B5EF4-FFF2-40B4-BE49-F238E27FC236}">
                <a16:creationId xmlns:a16="http://schemas.microsoft.com/office/drawing/2014/main" id="{FF48548E-DE9C-83C8-3451-5D4654321C1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6663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>
          <a:extLst>
            <a:ext uri="{FF2B5EF4-FFF2-40B4-BE49-F238E27FC236}">
              <a16:creationId xmlns:a16="http://schemas.microsoft.com/office/drawing/2014/main" id="{9CF48C1C-628D-BE73-782A-3B1735B38D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>
            <a:extLst>
              <a:ext uri="{FF2B5EF4-FFF2-40B4-BE49-F238E27FC236}">
                <a16:creationId xmlns:a16="http://schemas.microsoft.com/office/drawing/2014/main" id="{A2E3ACDC-20A8-A8E4-AE79-FE258F5C11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Drawbacks Of Abstract Interpretation</a:t>
            </a:r>
            <a:endParaRPr/>
          </a:p>
        </p:txBody>
      </p:sp>
      <p:sp>
        <p:nvSpPr>
          <p:cNvPr id="185" name="Google Shape;185;p26">
            <a:extLst>
              <a:ext uri="{FF2B5EF4-FFF2-40B4-BE49-F238E27FC236}">
                <a16:creationId xmlns:a16="http://schemas.microsoft.com/office/drawing/2014/main" id="{67806749-D6DF-14FB-F1FC-3CAABAC660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Can give false positives.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What if your abstract domain is too coarse?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Solution: CEGAR (Counter Example Guided Abstraction Refinement)</a:t>
            </a:r>
            <a:endParaRPr/>
          </a:p>
        </p:txBody>
      </p:sp>
      <p:sp>
        <p:nvSpPr>
          <p:cNvPr id="186" name="Google Shape;186;p26">
            <a:extLst>
              <a:ext uri="{FF2B5EF4-FFF2-40B4-BE49-F238E27FC236}">
                <a16:creationId xmlns:a16="http://schemas.microsoft.com/office/drawing/2014/main" id="{9BEE0860-2155-3961-E4C4-85795AEFF2C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981950" y="64928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en-US"/>
              <a:pPr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6665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>
          <a:extLst>
            <a:ext uri="{FF2B5EF4-FFF2-40B4-BE49-F238E27FC236}">
              <a16:creationId xmlns:a16="http://schemas.microsoft.com/office/drawing/2014/main" id="{EFFF0DAB-E0D2-18BD-53AC-5DC270FBBF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>
            <a:extLst>
              <a:ext uri="{FF2B5EF4-FFF2-40B4-BE49-F238E27FC236}">
                <a16:creationId xmlns:a16="http://schemas.microsoft.com/office/drawing/2014/main" id="{2CFF797B-4EB3-A6F2-E3C6-3E0D8C7A16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Counter–Example Guided Abstraction Refinement (CEGAR)</a:t>
            </a:r>
            <a:endParaRPr/>
          </a:p>
        </p:txBody>
      </p:sp>
      <p:sp>
        <p:nvSpPr>
          <p:cNvPr id="192" name="Google Shape;192;p27">
            <a:extLst>
              <a:ext uri="{FF2B5EF4-FFF2-40B4-BE49-F238E27FC236}">
                <a16:creationId xmlns:a16="http://schemas.microsoft.com/office/drawing/2014/main" id="{A84D9EE5-B1DA-AF95-6DB1-DD99718B575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indent="-5080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/>
          </a:p>
          <a:p>
            <a:pPr marL="0" indent="0">
              <a:buClr>
                <a:schemeClr val="dk1"/>
              </a:buClr>
              <a:buSzPts val="2800"/>
              <a:buNone/>
            </a:pPr>
            <a:r>
              <a:rPr lang="en-US"/>
              <a:t>Steps in CEGAR</a:t>
            </a:r>
            <a:endParaRPr/>
          </a:p>
          <a:p>
            <a:pPr marL="914400" lvl="1" indent="-304800">
              <a:buClr>
                <a:schemeClr val="dk1"/>
              </a:buClr>
              <a:buSzPts val="2400"/>
              <a:buNone/>
            </a:pP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Pick an </a:t>
            </a:r>
            <a:r>
              <a:rPr lang="en-US" i="1"/>
              <a:t>abstract domain</a:t>
            </a:r>
            <a:r>
              <a:rPr lang="en-US"/>
              <a:t> for the concrete system.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Track the abstract executions of the system in the abstract domain and prove the required property.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If the specification can be proved by abstract domain, Great!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If the abstract domain cannot prove the required specification, then take the </a:t>
            </a:r>
            <a:r>
              <a:rPr lang="en-US" i="1"/>
              <a:t>counterexample</a:t>
            </a:r>
            <a:r>
              <a:rPr lang="en-US"/>
              <a:t> of the abstract execution and find the corresponding execution of the concrete system.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Else, </a:t>
            </a:r>
            <a:r>
              <a:rPr lang="en-US" i="1"/>
              <a:t>refine</a:t>
            </a:r>
            <a:r>
              <a:rPr lang="en-US"/>
              <a:t> the abstract domain and go to step 2.</a:t>
            </a:r>
            <a:endParaRPr/>
          </a:p>
        </p:txBody>
      </p:sp>
      <p:sp>
        <p:nvSpPr>
          <p:cNvPr id="193" name="Google Shape;193;p27">
            <a:extLst>
              <a:ext uri="{FF2B5EF4-FFF2-40B4-BE49-F238E27FC236}">
                <a16:creationId xmlns:a16="http://schemas.microsoft.com/office/drawing/2014/main" id="{87F8A3EF-BC37-6BE8-063A-0EF98E39024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981950" y="64928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en-US"/>
              <a:pPr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042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DAECA-5844-C2BC-61BA-24BE25838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7BEE6-6173-D64D-E475-1C8640ABF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</a:t>
            </a:r>
          </a:p>
          <a:p>
            <a:pPr lvl="1"/>
            <a:r>
              <a:rPr lang="en-US" dirty="0"/>
              <a:t>Synopsis (strongly encouraged)</a:t>
            </a:r>
          </a:p>
          <a:p>
            <a:pPr lvl="2"/>
            <a:r>
              <a:rPr lang="en-US" dirty="0"/>
              <a:t>Submit in-class</a:t>
            </a:r>
          </a:p>
          <a:p>
            <a:pPr lvl="2"/>
            <a:r>
              <a:rPr lang="en-US" dirty="0"/>
              <a:t>Two pages</a:t>
            </a:r>
          </a:p>
          <a:p>
            <a:endParaRPr lang="en-US" dirty="0"/>
          </a:p>
          <a:p>
            <a:r>
              <a:rPr lang="en-US" dirty="0"/>
              <a:t>Parts you don’t understand – next portion of the course</a:t>
            </a:r>
          </a:p>
          <a:p>
            <a:endParaRPr lang="en-US" dirty="0"/>
          </a:p>
          <a:p>
            <a:r>
              <a:rPr lang="en-US" dirty="0"/>
              <a:t>Also, an idea for a course project</a:t>
            </a:r>
          </a:p>
          <a:p>
            <a:pPr lvl="1"/>
            <a:r>
              <a:rPr lang="en-US" dirty="0"/>
              <a:t>Learning dynamics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26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>
          <a:extLst>
            <a:ext uri="{FF2B5EF4-FFF2-40B4-BE49-F238E27FC236}">
              <a16:creationId xmlns:a16="http://schemas.microsoft.com/office/drawing/2014/main" id="{2664523F-EEDC-D0E0-15F4-B7CBE02BFB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>
            <a:extLst>
              <a:ext uri="{FF2B5EF4-FFF2-40B4-BE49-F238E27FC236}">
                <a16:creationId xmlns:a16="http://schemas.microsoft.com/office/drawing/2014/main" id="{57033F3B-07D2-7A6E-1DC6-63711F579E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286605"/>
            <a:ext cx="91440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000"/>
            </a:pPr>
            <a:r>
              <a:rPr lang="en-US" sz="4000"/>
              <a:t>CEGAR – Overview</a:t>
            </a:r>
            <a:endParaRPr sz="4000"/>
          </a:p>
        </p:txBody>
      </p:sp>
      <p:sp>
        <p:nvSpPr>
          <p:cNvPr id="199" name="Google Shape;199;p28">
            <a:extLst>
              <a:ext uri="{FF2B5EF4-FFF2-40B4-BE49-F238E27FC236}">
                <a16:creationId xmlns:a16="http://schemas.microsoft.com/office/drawing/2014/main" id="{2F1D19C6-DB57-692C-B768-0FF0A4FB8D92}"/>
              </a:ext>
            </a:extLst>
          </p:cNvPr>
          <p:cNvSpPr/>
          <p:nvPr/>
        </p:nvSpPr>
        <p:spPr>
          <a:xfrm>
            <a:off x="6890100" y="2875552"/>
            <a:ext cx="1636293" cy="685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700" b="1">
                <a:solidFill>
                  <a:schemeClr val="lt1"/>
                </a:solidFill>
                <a:latin typeface="Gulim"/>
                <a:ea typeface="Gulim"/>
                <a:cs typeface="Gulim"/>
                <a:sym typeface="Gulim"/>
              </a:rPr>
              <a:t>Abstract</a:t>
            </a:r>
            <a:endParaRPr sz="2700" b="1">
              <a:solidFill>
                <a:schemeClr val="lt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sp>
        <p:nvSpPr>
          <p:cNvPr id="200" name="Google Shape;200;p28">
            <a:extLst>
              <a:ext uri="{FF2B5EF4-FFF2-40B4-BE49-F238E27FC236}">
                <a16:creationId xmlns:a16="http://schemas.microsoft.com/office/drawing/2014/main" id="{D7E11003-35BC-180C-AF70-27BD9D288EBA}"/>
              </a:ext>
            </a:extLst>
          </p:cNvPr>
          <p:cNvSpPr/>
          <p:nvPr/>
        </p:nvSpPr>
        <p:spPr>
          <a:xfrm>
            <a:off x="6890100" y="4758493"/>
            <a:ext cx="1636293" cy="685800"/>
          </a:xfrm>
          <a:prstGeom prst="snip2DiagRect">
            <a:avLst>
              <a:gd name="adj1" fmla="val 0"/>
              <a:gd name="adj2" fmla="val 30702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3200" b="1">
                <a:solidFill>
                  <a:schemeClr val="lt1"/>
                </a:solidFill>
                <a:latin typeface="Gulim"/>
                <a:ea typeface="Gulim"/>
                <a:cs typeface="Gulim"/>
                <a:sym typeface="Gulim"/>
              </a:rPr>
              <a:t>Verify</a:t>
            </a:r>
            <a:endParaRPr sz="3200" b="1">
              <a:solidFill>
                <a:schemeClr val="lt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sp>
        <p:nvSpPr>
          <p:cNvPr id="201" name="Google Shape;201;p28">
            <a:extLst>
              <a:ext uri="{FF2B5EF4-FFF2-40B4-BE49-F238E27FC236}">
                <a16:creationId xmlns:a16="http://schemas.microsoft.com/office/drawing/2014/main" id="{6DE0F2D5-8387-D9F1-0085-800B93063093}"/>
              </a:ext>
            </a:extLst>
          </p:cNvPr>
          <p:cNvSpPr/>
          <p:nvPr/>
        </p:nvSpPr>
        <p:spPr>
          <a:xfrm>
            <a:off x="3637549" y="2880365"/>
            <a:ext cx="1636293" cy="685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800" b="1">
                <a:solidFill>
                  <a:schemeClr val="lt1"/>
                </a:solidFill>
                <a:latin typeface="Gulim"/>
                <a:ea typeface="Gulim"/>
                <a:cs typeface="Gulim"/>
                <a:sym typeface="Gulim"/>
              </a:rPr>
              <a:t>Refine</a:t>
            </a:r>
            <a:endParaRPr sz="2800" b="1">
              <a:solidFill>
                <a:schemeClr val="lt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sp>
        <p:nvSpPr>
          <p:cNvPr id="202" name="Google Shape;202;p28">
            <a:extLst>
              <a:ext uri="{FF2B5EF4-FFF2-40B4-BE49-F238E27FC236}">
                <a16:creationId xmlns:a16="http://schemas.microsoft.com/office/drawing/2014/main" id="{7866EBBB-797F-00E0-7C9B-6E0F407452FD}"/>
              </a:ext>
            </a:extLst>
          </p:cNvPr>
          <p:cNvSpPr/>
          <p:nvPr/>
        </p:nvSpPr>
        <p:spPr>
          <a:xfrm>
            <a:off x="3685677" y="4752478"/>
            <a:ext cx="1636293" cy="685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800" b="1">
                <a:solidFill>
                  <a:schemeClr val="lt1"/>
                </a:solidFill>
                <a:latin typeface="Gulim"/>
                <a:ea typeface="Gulim"/>
                <a:cs typeface="Gulim"/>
                <a:sym typeface="Gulim"/>
              </a:rPr>
              <a:t>Validate</a:t>
            </a:r>
            <a:endParaRPr sz="2800" b="1">
              <a:solidFill>
                <a:schemeClr val="lt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sp>
        <p:nvSpPr>
          <p:cNvPr id="203" name="Google Shape;203;p28">
            <a:extLst>
              <a:ext uri="{FF2B5EF4-FFF2-40B4-BE49-F238E27FC236}">
                <a16:creationId xmlns:a16="http://schemas.microsoft.com/office/drawing/2014/main" id="{EB3ACCCD-D615-86DF-D4F1-0C44884573DB}"/>
              </a:ext>
            </a:extLst>
          </p:cNvPr>
          <p:cNvSpPr txBox="1"/>
          <p:nvPr/>
        </p:nvSpPr>
        <p:spPr>
          <a:xfrm>
            <a:off x="6793840" y="1906286"/>
            <a:ext cx="223490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000">
                <a:solidFill>
                  <a:schemeClr val="dk1"/>
                </a:solidFill>
                <a:latin typeface="Gulim"/>
                <a:ea typeface="Gulim"/>
                <a:cs typeface="Gulim"/>
                <a:sym typeface="Gulim"/>
              </a:rPr>
              <a:t>Concrete System</a:t>
            </a:r>
            <a:endParaRPr sz="2000">
              <a:solidFill>
                <a:schemeClr val="dk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cxnSp>
        <p:nvCxnSpPr>
          <p:cNvPr id="204" name="Google Shape;204;p28">
            <a:extLst>
              <a:ext uri="{FF2B5EF4-FFF2-40B4-BE49-F238E27FC236}">
                <a16:creationId xmlns:a16="http://schemas.microsoft.com/office/drawing/2014/main" id="{C3703699-7181-E1BE-138F-F69D29FCD33B}"/>
              </a:ext>
            </a:extLst>
          </p:cNvPr>
          <p:cNvCxnSpPr/>
          <p:nvPr/>
        </p:nvCxnSpPr>
        <p:spPr>
          <a:xfrm flipH="1">
            <a:off x="7708243" y="2270932"/>
            <a:ext cx="2" cy="520395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05" name="Google Shape;205;p28">
            <a:extLst>
              <a:ext uri="{FF2B5EF4-FFF2-40B4-BE49-F238E27FC236}">
                <a16:creationId xmlns:a16="http://schemas.microsoft.com/office/drawing/2014/main" id="{50FA2720-FB3C-2751-AE46-0765A2365D4B}"/>
              </a:ext>
            </a:extLst>
          </p:cNvPr>
          <p:cNvCxnSpPr/>
          <p:nvPr/>
        </p:nvCxnSpPr>
        <p:spPr>
          <a:xfrm>
            <a:off x="7708244" y="3657609"/>
            <a:ext cx="1" cy="998613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06" name="Google Shape;206;p28">
            <a:extLst>
              <a:ext uri="{FF2B5EF4-FFF2-40B4-BE49-F238E27FC236}">
                <a16:creationId xmlns:a16="http://schemas.microsoft.com/office/drawing/2014/main" id="{AE653643-B598-5640-7F76-751EC6CC14A0}"/>
              </a:ext>
            </a:extLst>
          </p:cNvPr>
          <p:cNvSpPr txBox="1"/>
          <p:nvPr/>
        </p:nvSpPr>
        <p:spPr>
          <a:xfrm>
            <a:off x="7708244" y="3836542"/>
            <a:ext cx="87876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1400">
                <a:solidFill>
                  <a:schemeClr val="dk1"/>
                </a:solidFill>
                <a:latin typeface="Gulim"/>
                <a:ea typeface="Gulim"/>
                <a:cs typeface="Gulim"/>
                <a:sym typeface="Gulim"/>
              </a:rPr>
              <a:t>Abstract</a:t>
            </a:r>
            <a:endParaRPr/>
          </a:p>
          <a:p>
            <a:pPr algn="ctr"/>
            <a:r>
              <a:rPr lang="en-US" sz="1400">
                <a:solidFill>
                  <a:schemeClr val="dk1"/>
                </a:solidFill>
                <a:latin typeface="Gulim"/>
                <a:ea typeface="Gulim"/>
                <a:cs typeface="Gulim"/>
                <a:sym typeface="Gulim"/>
              </a:rPr>
              <a:t>System</a:t>
            </a:r>
            <a:endParaRPr sz="1400">
              <a:solidFill>
                <a:schemeClr val="dk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cxnSp>
        <p:nvCxnSpPr>
          <p:cNvPr id="207" name="Google Shape;207;p28">
            <a:extLst>
              <a:ext uri="{FF2B5EF4-FFF2-40B4-BE49-F238E27FC236}">
                <a16:creationId xmlns:a16="http://schemas.microsoft.com/office/drawing/2014/main" id="{F710352E-860F-32F6-86CF-4316D82FDDEE}"/>
              </a:ext>
            </a:extLst>
          </p:cNvPr>
          <p:cNvCxnSpPr/>
          <p:nvPr/>
        </p:nvCxnSpPr>
        <p:spPr>
          <a:xfrm>
            <a:off x="8610616" y="5137489"/>
            <a:ext cx="721886" cy="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08" name="Google Shape;208;p28">
            <a:extLst>
              <a:ext uri="{FF2B5EF4-FFF2-40B4-BE49-F238E27FC236}">
                <a16:creationId xmlns:a16="http://schemas.microsoft.com/office/drawing/2014/main" id="{D2CC6E7A-B7DA-ACB0-C8CE-ABCD39198735}"/>
              </a:ext>
            </a:extLst>
          </p:cNvPr>
          <p:cNvSpPr/>
          <p:nvPr/>
        </p:nvSpPr>
        <p:spPr>
          <a:xfrm>
            <a:off x="9416726" y="4925818"/>
            <a:ext cx="1157854" cy="423342"/>
          </a:xfrm>
          <a:prstGeom prst="flowChartPunchedCard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600" b="1">
                <a:solidFill>
                  <a:srgbClr val="00682F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Certificate</a:t>
            </a:r>
            <a:endParaRPr sz="1400" b="1">
              <a:solidFill>
                <a:srgbClr val="00682F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</p:txBody>
      </p:sp>
      <p:cxnSp>
        <p:nvCxnSpPr>
          <p:cNvPr id="209" name="Google Shape;209;p28">
            <a:extLst>
              <a:ext uri="{FF2B5EF4-FFF2-40B4-BE49-F238E27FC236}">
                <a16:creationId xmlns:a16="http://schemas.microsoft.com/office/drawing/2014/main" id="{4848237E-63B7-27DE-77BF-E3A79262D532}"/>
              </a:ext>
            </a:extLst>
          </p:cNvPr>
          <p:cNvCxnSpPr/>
          <p:nvPr/>
        </p:nvCxnSpPr>
        <p:spPr>
          <a:xfrm rot="10800000">
            <a:off x="5458331" y="5095378"/>
            <a:ext cx="1335508" cy="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10" name="Google Shape;210;p28">
            <a:extLst>
              <a:ext uri="{FF2B5EF4-FFF2-40B4-BE49-F238E27FC236}">
                <a16:creationId xmlns:a16="http://schemas.microsoft.com/office/drawing/2014/main" id="{CF5133C4-675E-127D-96C0-EA3FA2D7A444}"/>
              </a:ext>
            </a:extLst>
          </p:cNvPr>
          <p:cNvSpPr txBox="1"/>
          <p:nvPr/>
        </p:nvSpPr>
        <p:spPr>
          <a:xfrm>
            <a:off x="5345947" y="4469893"/>
            <a:ext cx="154721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Gulim"/>
                <a:ea typeface="Gulim"/>
                <a:cs typeface="Gulim"/>
                <a:sym typeface="Gulim"/>
              </a:rPr>
              <a:t>Abstract</a:t>
            </a:r>
            <a:endParaRPr/>
          </a:p>
          <a:p>
            <a:pPr algn="ctr"/>
            <a:r>
              <a:rPr lang="en-US" sz="1400">
                <a:solidFill>
                  <a:srgbClr val="FF0000"/>
                </a:solidFill>
                <a:latin typeface="Gulim"/>
                <a:ea typeface="Gulim"/>
                <a:cs typeface="Gulim"/>
                <a:sym typeface="Gulim"/>
              </a:rPr>
              <a:t>Counterexample</a:t>
            </a:r>
            <a:endParaRPr sz="1400">
              <a:solidFill>
                <a:srgbClr val="FF0000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sp>
        <p:nvSpPr>
          <p:cNvPr id="211" name="Google Shape;211;p28">
            <a:extLst>
              <a:ext uri="{FF2B5EF4-FFF2-40B4-BE49-F238E27FC236}">
                <a16:creationId xmlns:a16="http://schemas.microsoft.com/office/drawing/2014/main" id="{F464CA03-5E0F-8A4A-8778-341F7579D2D9}"/>
              </a:ext>
            </a:extLst>
          </p:cNvPr>
          <p:cNvSpPr/>
          <p:nvPr/>
        </p:nvSpPr>
        <p:spPr>
          <a:xfrm>
            <a:off x="1657787" y="4795711"/>
            <a:ext cx="1414274" cy="541421"/>
          </a:xfrm>
          <a:prstGeom prst="flowChartPunchedCard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400" b="1">
                <a:solidFill>
                  <a:srgbClr val="FF0000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Concrete Counterexample</a:t>
            </a:r>
            <a:endParaRPr/>
          </a:p>
        </p:txBody>
      </p:sp>
      <p:cxnSp>
        <p:nvCxnSpPr>
          <p:cNvPr id="212" name="Google Shape;212;p28">
            <a:extLst>
              <a:ext uri="{FF2B5EF4-FFF2-40B4-BE49-F238E27FC236}">
                <a16:creationId xmlns:a16="http://schemas.microsoft.com/office/drawing/2014/main" id="{F4D2B2B1-33FB-AF48-7823-0C619182C94E}"/>
              </a:ext>
            </a:extLst>
          </p:cNvPr>
          <p:cNvCxnSpPr/>
          <p:nvPr/>
        </p:nvCxnSpPr>
        <p:spPr>
          <a:xfrm rot="10800000">
            <a:off x="3136232" y="5095378"/>
            <a:ext cx="477253" cy="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3" name="Google Shape;213;p28">
            <a:extLst>
              <a:ext uri="{FF2B5EF4-FFF2-40B4-BE49-F238E27FC236}">
                <a16:creationId xmlns:a16="http://schemas.microsoft.com/office/drawing/2014/main" id="{07E2C7B8-3843-8659-E40B-E15E7D9595F4}"/>
              </a:ext>
            </a:extLst>
          </p:cNvPr>
          <p:cNvCxnSpPr/>
          <p:nvPr/>
        </p:nvCxnSpPr>
        <p:spPr>
          <a:xfrm rot="10800000">
            <a:off x="4455694" y="3657609"/>
            <a:ext cx="0" cy="998613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14" name="Google Shape;214;p28">
            <a:extLst>
              <a:ext uri="{FF2B5EF4-FFF2-40B4-BE49-F238E27FC236}">
                <a16:creationId xmlns:a16="http://schemas.microsoft.com/office/drawing/2014/main" id="{0D90DB94-B474-2B36-2D94-348FF1673BF0}"/>
              </a:ext>
            </a:extLst>
          </p:cNvPr>
          <p:cNvSpPr txBox="1"/>
          <p:nvPr/>
        </p:nvSpPr>
        <p:spPr>
          <a:xfrm>
            <a:off x="4497164" y="3844408"/>
            <a:ext cx="154721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1400">
                <a:solidFill>
                  <a:schemeClr val="dk1"/>
                </a:solidFill>
                <a:latin typeface="Gulim"/>
                <a:ea typeface="Gulim"/>
                <a:cs typeface="Gulim"/>
                <a:sym typeface="Gulim"/>
              </a:rPr>
              <a:t>Spurious</a:t>
            </a:r>
            <a:endParaRPr/>
          </a:p>
          <a:p>
            <a:pPr algn="ctr"/>
            <a:r>
              <a:rPr lang="en-US" sz="1400">
                <a:solidFill>
                  <a:schemeClr val="dk1"/>
                </a:solidFill>
                <a:latin typeface="Gulim"/>
                <a:ea typeface="Gulim"/>
                <a:cs typeface="Gulim"/>
                <a:sym typeface="Gulim"/>
              </a:rPr>
              <a:t>Counterexample</a:t>
            </a:r>
            <a:endParaRPr sz="1400">
              <a:solidFill>
                <a:schemeClr val="dk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cxnSp>
        <p:nvCxnSpPr>
          <p:cNvPr id="215" name="Google Shape;215;p28">
            <a:extLst>
              <a:ext uri="{FF2B5EF4-FFF2-40B4-BE49-F238E27FC236}">
                <a16:creationId xmlns:a16="http://schemas.microsoft.com/office/drawing/2014/main" id="{029ED96C-B406-2027-A53F-2CB9667CE88E}"/>
              </a:ext>
            </a:extLst>
          </p:cNvPr>
          <p:cNvCxnSpPr/>
          <p:nvPr/>
        </p:nvCxnSpPr>
        <p:spPr>
          <a:xfrm rot="10800000" flipH="1">
            <a:off x="5386140" y="3214371"/>
            <a:ext cx="1431261" cy="8895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16" name="Google Shape;216;p28">
            <a:extLst>
              <a:ext uri="{FF2B5EF4-FFF2-40B4-BE49-F238E27FC236}">
                <a16:creationId xmlns:a16="http://schemas.microsoft.com/office/drawing/2014/main" id="{264922A9-55BA-F888-6C7C-82CB9CF24136}"/>
              </a:ext>
            </a:extLst>
          </p:cNvPr>
          <p:cNvSpPr txBox="1"/>
          <p:nvPr/>
        </p:nvSpPr>
        <p:spPr>
          <a:xfrm>
            <a:off x="5553384" y="2637245"/>
            <a:ext cx="113524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1400">
                <a:solidFill>
                  <a:schemeClr val="dk1"/>
                </a:solidFill>
                <a:latin typeface="Gulim"/>
                <a:ea typeface="Gulim"/>
                <a:cs typeface="Gulim"/>
                <a:sym typeface="Gulim"/>
              </a:rPr>
              <a:t>New</a:t>
            </a:r>
            <a:endParaRPr/>
          </a:p>
          <a:p>
            <a:pPr algn="ctr"/>
            <a:r>
              <a:rPr lang="en-US" sz="1400">
                <a:solidFill>
                  <a:schemeClr val="dk1"/>
                </a:solidFill>
                <a:latin typeface="Gulim"/>
                <a:ea typeface="Gulim"/>
                <a:cs typeface="Gulim"/>
                <a:sym typeface="Gulim"/>
              </a:rPr>
              <a:t>Abstraction</a:t>
            </a:r>
            <a:endParaRPr sz="1400">
              <a:solidFill>
                <a:schemeClr val="dk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sp>
        <p:nvSpPr>
          <p:cNvPr id="217" name="Google Shape;217;p28">
            <a:extLst>
              <a:ext uri="{FF2B5EF4-FFF2-40B4-BE49-F238E27FC236}">
                <a16:creationId xmlns:a16="http://schemas.microsoft.com/office/drawing/2014/main" id="{EDCCADBA-FE5F-3213-96B6-BDCCC5404E94}"/>
              </a:ext>
            </a:extLst>
          </p:cNvPr>
          <p:cNvSpPr txBox="1"/>
          <p:nvPr/>
        </p:nvSpPr>
        <p:spPr>
          <a:xfrm>
            <a:off x="2973402" y="5813273"/>
            <a:ext cx="6470169" cy="36933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333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sp>
        <p:nvSpPr>
          <p:cNvPr id="218" name="Google Shape;218;p28">
            <a:extLst>
              <a:ext uri="{FF2B5EF4-FFF2-40B4-BE49-F238E27FC236}">
                <a16:creationId xmlns:a16="http://schemas.microsoft.com/office/drawing/2014/main" id="{46AF718B-6FF3-6EE9-873F-F8BD44D2ED2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981950" y="64928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en-US"/>
              <a:pPr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873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>
          <a:extLst>
            <a:ext uri="{FF2B5EF4-FFF2-40B4-BE49-F238E27FC236}">
              <a16:creationId xmlns:a16="http://schemas.microsoft.com/office/drawing/2014/main" id="{6F2D01CC-2579-0424-BB5A-99BF0CA0B3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9">
            <a:extLst>
              <a:ext uri="{FF2B5EF4-FFF2-40B4-BE49-F238E27FC236}">
                <a16:creationId xmlns:a16="http://schemas.microsoft.com/office/drawing/2014/main" id="{98F73601-4C93-E5E7-5E3E-A5FCF5E125F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286605"/>
            <a:ext cx="91440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dk1"/>
              </a:buClr>
              <a:buSzPts val="4000"/>
            </a:pPr>
            <a:r>
              <a:rPr lang="en-US" sz="4000"/>
              <a:t>CEGAR – Overview</a:t>
            </a:r>
            <a:endParaRPr/>
          </a:p>
        </p:txBody>
      </p:sp>
      <p:sp>
        <p:nvSpPr>
          <p:cNvPr id="224" name="Google Shape;224;p29">
            <a:extLst>
              <a:ext uri="{FF2B5EF4-FFF2-40B4-BE49-F238E27FC236}">
                <a16:creationId xmlns:a16="http://schemas.microsoft.com/office/drawing/2014/main" id="{2303F1FD-0543-7791-990A-50E3506885A5}"/>
              </a:ext>
            </a:extLst>
          </p:cNvPr>
          <p:cNvSpPr/>
          <p:nvPr/>
        </p:nvSpPr>
        <p:spPr>
          <a:xfrm>
            <a:off x="6890100" y="2875552"/>
            <a:ext cx="1636293" cy="685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700" b="1">
                <a:solidFill>
                  <a:schemeClr val="lt1"/>
                </a:solidFill>
                <a:latin typeface="Gulim"/>
                <a:ea typeface="Gulim"/>
                <a:cs typeface="Gulim"/>
                <a:sym typeface="Gulim"/>
              </a:rPr>
              <a:t>Abstract</a:t>
            </a:r>
            <a:endParaRPr sz="2700" b="1">
              <a:solidFill>
                <a:schemeClr val="lt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sp>
        <p:nvSpPr>
          <p:cNvPr id="225" name="Google Shape;225;p29">
            <a:extLst>
              <a:ext uri="{FF2B5EF4-FFF2-40B4-BE49-F238E27FC236}">
                <a16:creationId xmlns:a16="http://schemas.microsoft.com/office/drawing/2014/main" id="{A3D90783-2FE1-FBD6-6A94-728369A1B51E}"/>
              </a:ext>
            </a:extLst>
          </p:cNvPr>
          <p:cNvSpPr/>
          <p:nvPr/>
        </p:nvSpPr>
        <p:spPr>
          <a:xfrm>
            <a:off x="6890100" y="4758493"/>
            <a:ext cx="1636293" cy="685800"/>
          </a:xfrm>
          <a:prstGeom prst="snip2DiagRect">
            <a:avLst>
              <a:gd name="adj1" fmla="val 0"/>
              <a:gd name="adj2" fmla="val 30702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3200" b="1">
                <a:solidFill>
                  <a:schemeClr val="lt1"/>
                </a:solidFill>
                <a:latin typeface="Gulim"/>
                <a:ea typeface="Gulim"/>
                <a:cs typeface="Gulim"/>
                <a:sym typeface="Gulim"/>
              </a:rPr>
              <a:t>Verify</a:t>
            </a:r>
            <a:endParaRPr sz="3200" b="1">
              <a:solidFill>
                <a:schemeClr val="lt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sp>
        <p:nvSpPr>
          <p:cNvPr id="226" name="Google Shape;226;p29">
            <a:extLst>
              <a:ext uri="{FF2B5EF4-FFF2-40B4-BE49-F238E27FC236}">
                <a16:creationId xmlns:a16="http://schemas.microsoft.com/office/drawing/2014/main" id="{39FB9B1F-1599-B65B-C5E6-1136E78A2389}"/>
              </a:ext>
            </a:extLst>
          </p:cNvPr>
          <p:cNvSpPr/>
          <p:nvPr/>
        </p:nvSpPr>
        <p:spPr>
          <a:xfrm>
            <a:off x="3637549" y="2880365"/>
            <a:ext cx="1636293" cy="685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800" b="1">
                <a:solidFill>
                  <a:schemeClr val="lt1"/>
                </a:solidFill>
                <a:latin typeface="Gulim"/>
                <a:ea typeface="Gulim"/>
                <a:cs typeface="Gulim"/>
                <a:sym typeface="Gulim"/>
              </a:rPr>
              <a:t>Refine</a:t>
            </a:r>
            <a:endParaRPr sz="2800" b="1">
              <a:solidFill>
                <a:schemeClr val="lt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sp>
        <p:nvSpPr>
          <p:cNvPr id="227" name="Google Shape;227;p29">
            <a:extLst>
              <a:ext uri="{FF2B5EF4-FFF2-40B4-BE49-F238E27FC236}">
                <a16:creationId xmlns:a16="http://schemas.microsoft.com/office/drawing/2014/main" id="{B75B2E8D-3FC6-7FC7-0AE0-3304A9B59864}"/>
              </a:ext>
            </a:extLst>
          </p:cNvPr>
          <p:cNvSpPr/>
          <p:nvPr/>
        </p:nvSpPr>
        <p:spPr>
          <a:xfrm>
            <a:off x="3685677" y="4752478"/>
            <a:ext cx="1636293" cy="6858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800" b="1">
                <a:solidFill>
                  <a:schemeClr val="lt1"/>
                </a:solidFill>
                <a:latin typeface="Gulim"/>
                <a:ea typeface="Gulim"/>
                <a:cs typeface="Gulim"/>
                <a:sym typeface="Gulim"/>
              </a:rPr>
              <a:t>Validate</a:t>
            </a:r>
            <a:endParaRPr sz="2800" b="1">
              <a:solidFill>
                <a:schemeClr val="lt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sp>
        <p:nvSpPr>
          <p:cNvPr id="228" name="Google Shape;228;p29">
            <a:extLst>
              <a:ext uri="{FF2B5EF4-FFF2-40B4-BE49-F238E27FC236}">
                <a16:creationId xmlns:a16="http://schemas.microsoft.com/office/drawing/2014/main" id="{2D8DD4EE-75BA-1C7C-B257-5403D75F5A47}"/>
              </a:ext>
            </a:extLst>
          </p:cNvPr>
          <p:cNvSpPr txBox="1"/>
          <p:nvPr/>
        </p:nvSpPr>
        <p:spPr>
          <a:xfrm>
            <a:off x="6793840" y="1908424"/>
            <a:ext cx="223490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000">
                <a:solidFill>
                  <a:schemeClr val="dk1"/>
                </a:solidFill>
                <a:latin typeface="Gulim"/>
                <a:ea typeface="Gulim"/>
                <a:cs typeface="Gulim"/>
                <a:sym typeface="Gulim"/>
              </a:rPr>
              <a:t>Concrete System</a:t>
            </a:r>
            <a:endParaRPr sz="2000">
              <a:solidFill>
                <a:schemeClr val="dk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cxnSp>
        <p:nvCxnSpPr>
          <p:cNvPr id="229" name="Google Shape;229;p29">
            <a:extLst>
              <a:ext uri="{FF2B5EF4-FFF2-40B4-BE49-F238E27FC236}">
                <a16:creationId xmlns:a16="http://schemas.microsoft.com/office/drawing/2014/main" id="{B3B16062-C3E8-09B6-5071-C735CAFC8423}"/>
              </a:ext>
            </a:extLst>
          </p:cNvPr>
          <p:cNvCxnSpPr/>
          <p:nvPr/>
        </p:nvCxnSpPr>
        <p:spPr>
          <a:xfrm flipH="1">
            <a:off x="7708243" y="2270932"/>
            <a:ext cx="2" cy="520395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30" name="Google Shape;230;p29">
            <a:extLst>
              <a:ext uri="{FF2B5EF4-FFF2-40B4-BE49-F238E27FC236}">
                <a16:creationId xmlns:a16="http://schemas.microsoft.com/office/drawing/2014/main" id="{5CE6A4EA-B841-4A6F-88BC-A69CA2DD0029}"/>
              </a:ext>
            </a:extLst>
          </p:cNvPr>
          <p:cNvCxnSpPr/>
          <p:nvPr/>
        </p:nvCxnSpPr>
        <p:spPr>
          <a:xfrm>
            <a:off x="7708244" y="3657609"/>
            <a:ext cx="1" cy="998613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31" name="Google Shape;231;p29">
            <a:extLst>
              <a:ext uri="{FF2B5EF4-FFF2-40B4-BE49-F238E27FC236}">
                <a16:creationId xmlns:a16="http://schemas.microsoft.com/office/drawing/2014/main" id="{796661A3-3B50-B6AF-112E-BFD43D10161D}"/>
              </a:ext>
            </a:extLst>
          </p:cNvPr>
          <p:cNvCxnSpPr/>
          <p:nvPr/>
        </p:nvCxnSpPr>
        <p:spPr>
          <a:xfrm>
            <a:off x="8610616" y="5137489"/>
            <a:ext cx="721886" cy="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32" name="Google Shape;232;p29">
            <a:extLst>
              <a:ext uri="{FF2B5EF4-FFF2-40B4-BE49-F238E27FC236}">
                <a16:creationId xmlns:a16="http://schemas.microsoft.com/office/drawing/2014/main" id="{E04AF070-B8C2-B2F8-D212-829EA3AC6588}"/>
              </a:ext>
            </a:extLst>
          </p:cNvPr>
          <p:cNvSpPr/>
          <p:nvPr/>
        </p:nvSpPr>
        <p:spPr>
          <a:xfrm>
            <a:off x="9416726" y="4925818"/>
            <a:ext cx="1157854" cy="423342"/>
          </a:xfrm>
          <a:prstGeom prst="flowChartPunchedCard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600" b="1">
                <a:solidFill>
                  <a:srgbClr val="00682F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Certificate</a:t>
            </a:r>
            <a:endParaRPr sz="1400" b="1">
              <a:solidFill>
                <a:srgbClr val="00682F"/>
              </a:solidFill>
              <a:latin typeface="Sorts Mill Goudy"/>
              <a:ea typeface="Sorts Mill Goudy"/>
              <a:cs typeface="Sorts Mill Goudy"/>
              <a:sym typeface="Sorts Mill Goudy"/>
            </a:endParaRPr>
          </a:p>
        </p:txBody>
      </p:sp>
      <p:cxnSp>
        <p:nvCxnSpPr>
          <p:cNvPr id="233" name="Google Shape;233;p29">
            <a:extLst>
              <a:ext uri="{FF2B5EF4-FFF2-40B4-BE49-F238E27FC236}">
                <a16:creationId xmlns:a16="http://schemas.microsoft.com/office/drawing/2014/main" id="{B4E46423-546B-18D4-EBA1-D195394EDB31}"/>
              </a:ext>
            </a:extLst>
          </p:cNvPr>
          <p:cNvCxnSpPr/>
          <p:nvPr/>
        </p:nvCxnSpPr>
        <p:spPr>
          <a:xfrm rot="10800000">
            <a:off x="5458331" y="5095378"/>
            <a:ext cx="1335508" cy="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34" name="Google Shape;234;p29">
            <a:extLst>
              <a:ext uri="{FF2B5EF4-FFF2-40B4-BE49-F238E27FC236}">
                <a16:creationId xmlns:a16="http://schemas.microsoft.com/office/drawing/2014/main" id="{565F38D3-8F83-C7E7-009C-9CE2E0518864}"/>
              </a:ext>
            </a:extLst>
          </p:cNvPr>
          <p:cNvSpPr/>
          <p:nvPr/>
        </p:nvSpPr>
        <p:spPr>
          <a:xfrm>
            <a:off x="1657787" y="4795711"/>
            <a:ext cx="1414274" cy="541421"/>
          </a:xfrm>
          <a:prstGeom prst="flowChartPunchedCard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1400" b="1">
                <a:solidFill>
                  <a:srgbClr val="FF0000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Concrete Counterexample</a:t>
            </a:r>
            <a:endParaRPr/>
          </a:p>
        </p:txBody>
      </p:sp>
      <p:cxnSp>
        <p:nvCxnSpPr>
          <p:cNvPr id="235" name="Google Shape;235;p29">
            <a:extLst>
              <a:ext uri="{FF2B5EF4-FFF2-40B4-BE49-F238E27FC236}">
                <a16:creationId xmlns:a16="http://schemas.microsoft.com/office/drawing/2014/main" id="{336D6B44-336C-5DA8-39F1-52BEE3206A40}"/>
              </a:ext>
            </a:extLst>
          </p:cNvPr>
          <p:cNvCxnSpPr/>
          <p:nvPr/>
        </p:nvCxnSpPr>
        <p:spPr>
          <a:xfrm rot="10800000">
            <a:off x="3136232" y="5095378"/>
            <a:ext cx="477253" cy="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36" name="Google Shape;236;p29">
            <a:extLst>
              <a:ext uri="{FF2B5EF4-FFF2-40B4-BE49-F238E27FC236}">
                <a16:creationId xmlns:a16="http://schemas.microsoft.com/office/drawing/2014/main" id="{85A1D885-6E28-CDFB-3EFB-BDF0B5B571E0}"/>
              </a:ext>
            </a:extLst>
          </p:cNvPr>
          <p:cNvCxnSpPr/>
          <p:nvPr/>
        </p:nvCxnSpPr>
        <p:spPr>
          <a:xfrm rot="10800000">
            <a:off x="4455694" y="3657609"/>
            <a:ext cx="0" cy="998613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37" name="Google Shape;237;p29">
            <a:extLst>
              <a:ext uri="{FF2B5EF4-FFF2-40B4-BE49-F238E27FC236}">
                <a16:creationId xmlns:a16="http://schemas.microsoft.com/office/drawing/2014/main" id="{F49D7FA0-B639-CDA5-0F0B-79712EA54F75}"/>
              </a:ext>
            </a:extLst>
          </p:cNvPr>
          <p:cNvCxnSpPr/>
          <p:nvPr/>
        </p:nvCxnSpPr>
        <p:spPr>
          <a:xfrm rot="10800000" flipH="1">
            <a:off x="5386140" y="3214371"/>
            <a:ext cx="1431261" cy="8895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38" name="Google Shape;238;p29">
            <a:extLst>
              <a:ext uri="{FF2B5EF4-FFF2-40B4-BE49-F238E27FC236}">
                <a16:creationId xmlns:a16="http://schemas.microsoft.com/office/drawing/2014/main" id="{549CFB44-7E86-C1D4-A857-6849EBD0DE4C}"/>
              </a:ext>
            </a:extLst>
          </p:cNvPr>
          <p:cNvSpPr/>
          <p:nvPr/>
        </p:nvSpPr>
        <p:spPr>
          <a:xfrm>
            <a:off x="3479132" y="2671041"/>
            <a:ext cx="5233737" cy="2935704"/>
          </a:xfrm>
          <a:prstGeom prst="snip2DiagRect">
            <a:avLst>
              <a:gd name="adj1" fmla="val 0"/>
              <a:gd name="adj2" fmla="val 10962"/>
            </a:avLst>
          </a:prstGeom>
          <a:solidFill>
            <a:schemeClr val="accent1">
              <a:alpha val="50980"/>
            </a:scheme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3200" b="1">
              <a:solidFill>
                <a:schemeClr val="dk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sp>
        <p:nvSpPr>
          <p:cNvPr id="239" name="Google Shape;239;p29">
            <a:extLst>
              <a:ext uri="{FF2B5EF4-FFF2-40B4-BE49-F238E27FC236}">
                <a16:creationId xmlns:a16="http://schemas.microsoft.com/office/drawing/2014/main" id="{3192962D-A105-F715-802C-E185601B3F05}"/>
              </a:ext>
            </a:extLst>
          </p:cNvPr>
          <p:cNvSpPr/>
          <p:nvPr/>
        </p:nvSpPr>
        <p:spPr>
          <a:xfrm>
            <a:off x="3699710" y="3847087"/>
            <a:ext cx="4720387" cy="613611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3200" b="1">
                <a:solidFill>
                  <a:schemeClr val="lt1"/>
                </a:solidFill>
                <a:latin typeface="Gulim"/>
                <a:ea typeface="Gulim"/>
                <a:cs typeface="Gulim"/>
                <a:sym typeface="Gulim"/>
              </a:rPr>
              <a:t>CEGAR loop</a:t>
            </a:r>
            <a:endParaRPr b="1">
              <a:solidFill>
                <a:schemeClr val="lt1"/>
              </a:solidFill>
              <a:latin typeface="Gulim"/>
              <a:ea typeface="Gulim"/>
              <a:cs typeface="Gulim"/>
              <a:sym typeface="Gulim"/>
            </a:endParaRPr>
          </a:p>
        </p:txBody>
      </p:sp>
      <p:sp>
        <p:nvSpPr>
          <p:cNvPr id="240" name="Google Shape;240;p29">
            <a:extLst>
              <a:ext uri="{FF2B5EF4-FFF2-40B4-BE49-F238E27FC236}">
                <a16:creationId xmlns:a16="http://schemas.microsoft.com/office/drawing/2014/main" id="{107E2A52-7552-02D6-ED69-DBD0268F8C0A}"/>
              </a:ext>
            </a:extLst>
          </p:cNvPr>
          <p:cNvSpPr txBox="1"/>
          <p:nvPr/>
        </p:nvSpPr>
        <p:spPr>
          <a:xfrm>
            <a:off x="2973402" y="5813273"/>
            <a:ext cx="6470169" cy="36933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1333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sp>
        <p:nvSpPr>
          <p:cNvPr id="241" name="Google Shape;241;p29">
            <a:extLst>
              <a:ext uri="{FF2B5EF4-FFF2-40B4-BE49-F238E27FC236}">
                <a16:creationId xmlns:a16="http://schemas.microsoft.com/office/drawing/2014/main" id="{BACA8F02-9EDC-5ECF-3E31-9046BEE932F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981950" y="649287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fld id="{00000000-1234-1234-1234-123412341234}" type="slidenum">
              <a:rPr lang="en-US"/>
              <a:pPr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588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>
          <a:extLst>
            <a:ext uri="{FF2B5EF4-FFF2-40B4-BE49-F238E27FC236}">
              <a16:creationId xmlns:a16="http://schemas.microsoft.com/office/drawing/2014/main" id="{124BDD3D-0D24-C099-EE97-D249093D19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>
            <a:extLst>
              <a:ext uri="{FF2B5EF4-FFF2-40B4-BE49-F238E27FC236}">
                <a16:creationId xmlns:a16="http://schemas.microsoft.com/office/drawing/2014/main" id="{A146DE9C-6A95-3F25-F5DD-AD921BE9C0A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47888" y="1709740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6000"/>
            </a:pPr>
            <a:r>
              <a:rPr lang="en-US"/>
              <a:t>Abstract Interpretation!</a:t>
            </a:r>
            <a:endParaRPr/>
          </a:p>
        </p:txBody>
      </p:sp>
      <p:sp>
        <p:nvSpPr>
          <p:cNvPr id="103" name="Google Shape;103;p15">
            <a:extLst>
              <a:ext uri="{FF2B5EF4-FFF2-40B4-BE49-F238E27FC236}">
                <a16:creationId xmlns:a16="http://schemas.microsoft.com/office/drawing/2014/main" id="{D0CFB8B7-D0DE-8E56-1D58-CAD95B088F9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147888" y="4589465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endParaRPr/>
          </a:p>
        </p:txBody>
      </p:sp>
      <p:sp>
        <p:nvSpPr>
          <p:cNvPr id="104" name="Google Shape;104;p15">
            <a:extLst>
              <a:ext uri="{FF2B5EF4-FFF2-40B4-BE49-F238E27FC236}">
                <a16:creationId xmlns:a16="http://schemas.microsoft.com/office/drawing/2014/main" id="{5F60123D-0F43-7FE8-B1F3-13F270BC344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961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>
          <a:extLst>
            <a:ext uri="{FF2B5EF4-FFF2-40B4-BE49-F238E27FC236}">
              <a16:creationId xmlns:a16="http://schemas.microsoft.com/office/drawing/2014/main" id="{8E029EAA-733E-34C6-B82D-646283F85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6">
            <a:extLst>
              <a:ext uri="{FF2B5EF4-FFF2-40B4-BE49-F238E27FC236}">
                <a16:creationId xmlns:a16="http://schemas.microsoft.com/office/drawing/2014/main" id="{A7D49244-0E29-56AE-5B44-7E844E8C53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Pictorial Representation</a:t>
            </a:r>
            <a:endParaRPr/>
          </a:p>
        </p:txBody>
      </p:sp>
      <p:sp>
        <p:nvSpPr>
          <p:cNvPr id="256" name="Google Shape;256;p36">
            <a:extLst>
              <a:ext uri="{FF2B5EF4-FFF2-40B4-BE49-F238E27FC236}">
                <a16:creationId xmlns:a16="http://schemas.microsoft.com/office/drawing/2014/main" id="{42B6539F-5217-85DA-A4F6-AD03EC3F5B6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1950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257" name="Google Shape;257;p36">
            <a:extLst>
              <a:ext uri="{FF2B5EF4-FFF2-40B4-BE49-F238E27FC236}">
                <a16:creationId xmlns:a16="http://schemas.microsoft.com/office/drawing/2014/main" id="{590812D3-036E-619D-BE70-A0BC52FC062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  <p:grpSp>
        <p:nvGrpSpPr>
          <p:cNvPr id="258" name="Google Shape;258;p36">
            <a:extLst>
              <a:ext uri="{FF2B5EF4-FFF2-40B4-BE49-F238E27FC236}">
                <a16:creationId xmlns:a16="http://schemas.microsoft.com/office/drawing/2014/main" id="{FC5A362B-B2FF-E89C-F504-E7941B01241B}"/>
              </a:ext>
            </a:extLst>
          </p:cNvPr>
          <p:cNvGrpSpPr/>
          <p:nvPr/>
        </p:nvGrpSpPr>
        <p:grpSpPr>
          <a:xfrm>
            <a:off x="4827900" y="2166152"/>
            <a:ext cx="2536201" cy="2568825"/>
            <a:chOff x="3303899" y="2240919"/>
            <a:chExt cx="2536201" cy="2568825"/>
          </a:xfrm>
        </p:grpSpPr>
        <p:cxnSp>
          <p:nvCxnSpPr>
            <p:cNvPr id="259" name="Google Shape;259;p36">
              <a:extLst>
                <a:ext uri="{FF2B5EF4-FFF2-40B4-BE49-F238E27FC236}">
                  <a16:creationId xmlns:a16="http://schemas.microsoft.com/office/drawing/2014/main" id="{72F904DA-B66F-C12C-C405-6DAB84E25F73}"/>
                </a:ext>
              </a:extLst>
            </p:cNvPr>
            <p:cNvCxnSpPr>
              <a:stCxn id="260" idx="0"/>
              <a:endCxn id="261" idx="2"/>
            </p:cNvCxnSpPr>
            <p:nvPr/>
          </p:nvCxnSpPr>
          <p:spPr>
            <a:xfrm rot="10800000" flipH="1">
              <a:off x="4571999" y="4274844"/>
              <a:ext cx="1268100" cy="534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62" name="Google Shape;262;p36">
              <a:extLst>
                <a:ext uri="{FF2B5EF4-FFF2-40B4-BE49-F238E27FC236}">
                  <a16:creationId xmlns:a16="http://schemas.microsoft.com/office/drawing/2014/main" id="{65607C7E-D8BD-33C3-E3A9-43F66BD5A529}"/>
                </a:ext>
              </a:extLst>
            </p:cNvPr>
            <p:cNvCxnSpPr>
              <a:stCxn id="260" idx="0"/>
              <a:endCxn id="263" idx="2"/>
            </p:cNvCxnSpPr>
            <p:nvPr/>
          </p:nvCxnSpPr>
          <p:spPr>
            <a:xfrm rot="10800000">
              <a:off x="4571999" y="4274844"/>
              <a:ext cx="0" cy="534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64" name="Google Shape;264;p36">
              <a:extLst>
                <a:ext uri="{FF2B5EF4-FFF2-40B4-BE49-F238E27FC236}">
                  <a16:creationId xmlns:a16="http://schemas.microsoft.com/office/drawing/2014/main" id="{1CC72E51-11D4-5001-9DC8-0F8F0800CEA3}"/>
                </a:ext>
              </a:extLst>
            </p:cNvPr>
            <p:cNvCxnSpPr>
              <a:stCxn id="260" idx="0"/>
              <a:endCxn id="265" idx="2"/>
            </p:cNvCxnSpPr>
            <p:nvPr/>
          </p:nvCxnSpPr>
          <p:spPr>
            <a:xfrm rot="10800000">
              <a:off x="3303899" y="4274844"/>
              <a:ext cx="1268100" cy="534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66" name="Google Shape;266;p36">
              <a:extLst>
                <a:ext uri="{FF2B5EF4-FFF2-40B4-BE49-F238E27FC236}">
                  <a16:creationId xmlns:a16="http://schemas.microsoft.com/office/drawing/2014/main" id="{D3BB90E1-1BAA-D46C-7E10-B98ED1DBDB8E}"/>
                </a:ext>
              </a:extLst>
            </p:cNvPr>
            <p:cNvCxnSpPr>
              <a:stCxn id="261" idx="0"/>
              <a:endCxn id="267" idx="2"/>
            </p:cNvCxnSpPr>
            <p:nvPr/>
          </p:nvCxnSpPr>
          <p:spPr>
            <a:xfrm rot="10800000">
              <a:off x="5839974" y="3224265"/>
              <a:ext cx="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68" name="Google Shape;268;p36">
              <a:extLst>
                <a:ext uri="{FF2B5EF4-FFF2-40B4-BE49-F238E27FC236}">
                  <a16:creationId xmlns:a16="http://schemas.microsoft.com/office/drawing/2014/main" id="{DBDF7491-FDE2-54E1-2679-9F1589F8B478}"/>
                </a:ext>
              </a:extLst>
            </p:cNvPr>
            <p:cNvCxnSpPr>
              <a:endCxn id="269" idx="2"/>
            </p:cNvCxnSpPr>
            <p:nvPr/>
          </p:nvCxnSpPr>
          <p:spPr>
            <a:xfrm rot="10800000">
              <a:off x="4571998" y="3224414"/>
              <a:ext cx="1268100" cy="5349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0" name="Google Shape;270;p36">
              <a:extLst>
                <a:ext uri="{FF2B5EF4-FFF2-40B4-BE49-F238E27FC236}">
                  <a16:creationId xmlns:a16="http://schemas.microsoft.com/office/drawing/2014/main" id="{1E7BA0AD-63FE-B9AB-AD78-8D47050DC105}"/>
                </a:ext>
              </a:extLst>
            </p:cNvPr>
            <p:cNvCxnSpPr>
              <a:stCxn id="265" idx="0"/>
              <a:endCxn id="269" idx="2"/>
            </p:cNvCxnSpPr>
            <p:nvPr/>
          </p:nvCxnSpPr>
          <p:spPr>
            <a:xfrm rot="10800000" flipH="1">
              <a:off x="3304025" y="3224265"/>
              <a:ext cx="126810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1" name="Google Shape;271;p36">
              <a:extLst>
                <a:ext uri="{FF2B5EF4-FFF2-40B4-BE49-F238E27FC236}">
                  <a16:creationId xmlns:a16="http://schemas.microsoft.com/office/drawing/2014/main" id="{C23769AB-9F8A-E196-A003-96DD4885DCBB}"/>
                </a:ext>
              </a:extLst>
            </p:cNvPr>
            <p:cNvCxnSpPr>
              <a:stCxn id="265" idx="0"/>
              <a:endCxn id="272" idx="2"/>
            </p:cNvCxnSpPr>
            <p:nvPr/>
          </p:nvCxnSpPr>
          <p:spPr>
            <a:xfrm rot="10800000">
              <a:off x="3304025" y="3224265"/>
              <a:ext cx="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3" name="Google Shape;273;p36">
              <a:extLst>
                <a:ext uri="{FF2B5EF4-FFF2-40B4-BE49-F238E27FC236}">
                  <a16:creationId xmlns:a16="http://schemas.microsoft.com/office/drawing/2014/main" id="{E867F89C-7B12-4369-5B26-91CF2A8ADBC8}"/>
                </a:ext>
              </a:extLst>
            </p:cNvPr>
            <p:cNvCxnSpPr>
              <a:stCxn id="263" idx="0"/>
              <a:endCxn id="267" idx="2"/>
            </p:cNvCxnSpPr>
            <p:nvPr/>
          </p:nvCxnSpPr>
          <p:spPr>
            <a:xfrm rot="10800000" flipH="1">
              <a:off x="4571999" y="3224265"/>
              <a:ext cx="126810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4" name="Google Shape;274;p36">
              <a:extLst>
                <a:ext uri="{FF2B5EF4-FFF2-40B4-BE49-F238E27FC236}">
                  <a16:creationId xmlns:a16="http://schemas.microsoft.com/office/drawing/2014/main" id="{CDA3E5F8-EA7E-1E55-71D0-C7BC64BD26E9}"/>
                </a:ext>
              </a:extLst>
            </p:cNvPr>
            <p:cNvCxnSpPr>
              <a:stCxn id="263" idx="0"/>
              <a:endCxn id="272" idx="2"/>
            </p:cNvCxnSpPr>
            <p:nvPr/>
          </p:nvCxnSpPr>
          <p:spPr>
            <a:xfrm rot="10800000">
              <a:off x="3303899" y="3224265"/>
              <a:ext cx="1268100" cy="681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5" name="Google Shape;275;p36">
              <a:extLst>
                <a:ext uri="{FF2B5EF4-FFF2-40B4-BE49-F238E27FC236}">
                  <a16:creationId xmlns:a16="http://schemas.microsoft.com/office/drawing/2014/main" id="{3498B216-BF76-9AC0-7AD1-E9E82625FC29}"/>
                </a:ext>
              </a:extLst>
            </p:cNvPr>
            <p:cNvCxnSpPr>
              <a:stCxn id="272" idx="0"/>
              <a:endCxn id="276" idx="2"/>
            </p:cNvCxnSpPr>
            <p:nvPr/>
          </p:nvCxnSpPr>
          <p:spPr>
            <a:xfrm rot="10800000" flipH="1">
              <a:off x="3304022" y="2240982"/>
              <a:ext cx="1268100" cy="614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7" name="Google Shape;277;p36">
              <a:extLst>
                <a:ext uri="{FF2B5EF4-FFF2-40B4-BE49-F238E27FC236}">
                  <a16:creationId xmlns:a16="http://schemas.microsoft.com/office/drawing/2014/main" id="{19D575C4-EB65-260F-CCE9-135963AB65D1}"/>
                </a:ext>
              </a:extLst>
            </p:cNvPr>
            <p:cNvCxnSpPr/>
            <p:nvPr/>
          </p:nvCxnSpPr>
          <p:spPr>
            <a:xfrm rot="10800000">
              <a:off x="4571997" y="2240919"/>
              <a:ext cx="0" cy="499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  <p:cxnSp>
          <p:nvCxnSpPr>
            <p:cNvPr id="278" name="Google Shape;278;p36">
              <a:extLst>
                <a:ext uri="{FF2B5EF4-FFF2-40B4-BE49-F238E27FC236}">
                  <a16:creationId xmlns:a16="http://schemas.microsoft.com/office/drawing/2014/main" id="{509B5229-B16F-7E5E-6136-476C92046879}"/>
                </a:ext>
              </a:extLst>
            </p:cNvPr>
            <p:cNvCxnSpPr>
              <a:stCxn id="267" idx="0"/>
              <a:endCxn id="276" idx="2"/>
            </p:cNvCxnSpPr>
            <p:nvPr/>
          </p:nvCxnSpPr>
          <p:spPr>
            <a:xfrm rot="10800000">
              <a:off x="4571873" y="2240982"/>
              <a:ext cx="1268100" cy="6141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dash"/>
              <a:miter lim="800000"/>
              <a:headEnd type="none" w="sm" len="sm"/>
              <a:tailEnd type="triangle" w="med" len="med"/>
            </a:ln>
          </p:spPr>
        </p:cxnSp>
      </p:grpSp>
      <p:pic>
        <p:nvPicPr>
          <p:cNvPr id="279" name="Google Shape;279;p36" descr="\mathbf{ \{ 2 \} }" title="MathEquation,#000000">
            <a:extLst>
              <a:ext uri="{FF2B5EF4-FFF2-40B4-BE49-F238E27FC236}">
                <a16:creationId xmlns:a16="http://schemas.microsoft.com/office/drawing/2014/main" id="{B38ED06E-26D8-124D-9AF4-E2DF13B8272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36975" y="3890525"/>
            <a:ext cx="318052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36" descr="\mathbf{ \{ 3 \} }" title="MathEquation,#000000">
            <a:extLst>
              <a:ext uri="{FF2B5EF4-FFF2-40B4-BE49-F238E27FC236}">
                <a16:creationId xmlns:a16="http://schemas.microsoft.com/office/drawing/2014/main" id="{919D1EDA-FC87-BF77-933D-2A32A4383C5A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79375" y="3890525"/>
            <a:ext cx="318052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36" descr="\mathbf{ \{ 1, 3 \} }" title="MathEquation,#000000">
            <a:extLst>
              <a:ext uri="{FF2B5EF4-FFF2-40B4-BE49-F238E27FC236}">
                <a16:creationId xmlns:a16="http://schemas.microsoft.com/office/drawing/2014/main" id="{2CBFC554-0B2F-9F51-BA75-627BEA4B8F0B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30188" y="2791950"/>
            <a:ext cx="531628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36" descr="\mathbf{ \{ 2, 3 \} }" title="MathEquation,#000000">
            <a:extLst>
              <a:ext uri="{FF2B5EF4-FFF2-40B4-BE49-F238E27FC236}">
                <a16:creationId xmlns:a16="http://schemas.microsoft.com/office/drawing/2014/main" id="{5F786C75-F068-A017-7FD4-712EBEE2EFC6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72588" y="2791950"/>
            <a:ext cx="531628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36" descr="\mathbf{ \{ 1, 2, 3 \} }" title="MathEquation,#000000">
            <a:extLst>
              <a:ext uri="{FF2B5EF4-FFF2-40B4-BE49-F238E27FC236}">
                <a16:creationId xmlns:a16="http://schemas.microsoft.com/office/drawing/2014/main" id="{EAC5E728-BCE6-2569-85C9-ADE84971B34A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2775" y="1865100"/>
            <a:ext cx="746448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36" descr="\mathbf{ \{ 1, 2\} }" title="MathEquation,#000000">
            <a:extLst>
              <a:ext uri="{FF2B5EF4-FFF2-40B4-BE49-F238E27FC236}">
                <a16:creationId xmlns:a16="http://schemas.microsoft.com/office/drawing/2014/main" id="{6544E84B-F5B9-E86F-4DDB-665B6E3ECE6A}"/>
              </a:ext>
            </a:extLst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087800" y="2791950"/>
            <a:ext cx="531628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36" descr="\mathbf{ \{ 1\} }" title="MathEquation,#000000">
            <a:extLst>
              <a:ext uri="{FF2B5EF4-FFF2-40B4-BE49-F238E27FC236}">
                <a16:creationId xmlns:a16="http://schemas.microsoft.com/office/drawing/2014/main" id="{09F7729B-5F5F-0126-F557-4FE57AA4FBE8}"/>
              </a:ext>
            </a:extLst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194575" y="3890525"/>
            <a:ext cx="318052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36" descr="\mathbf{ \emptyset  }" title="MathEquation,#000000">
            <a:extLst>
              <a:ext uri="{FF2B5EF4-FFF2-40B4-BE49-F238E27FC236}">
                <a16:creationId xmlns:a16="http://schemas.microsoft.com/office/drawing/2014/main" id="{1EE170BF-1F30-CD0B-46DA-147881687052}"/>
              </a:ext>
            </a:extLst>
          </p:cNvPr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040275" y="4807425"/>
            <a:ext cx="111444" cy="22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464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>
          <a:extLst>
            <a:ext uri="{FF2B5EF4-FFF2-40B4-BE49-F238E27FC236}">
              <a16:creationId xmlns:a16="http://schemas.microsoft.com/office/drawing/2014/main" id="{F48D5D06-4BFC-E65E-A376-979FC3AD3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0">
            <a:extLst>
              <a:ext uri="{FF2B5EF4-FFF2-40B4-BE49-F238E27FC236}">
                <a16:creationId xmlns:a16="http://schemas.microsoft.com/office/drawing/2014/main" id="{DFB836C1-391C-1F98-DEFA-CAAE2AE939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What Is Abstract Interpretation?</a:t>
            </a:r>
            <a:endParaRPr/>
          </a:p>
        </p:txBody>
      </p:sp>
      <p:sp>
        <p:nvSpPr>
          <p:cNvPr id="349" name="Google Shape;349;p40">
            <a:extLst>
              <a:ext uri="{FF2B5EF4-FFF2-40B4-BE49-F238E27FC236}">
                <a16:creationId xmlns:a16="http://schemas.microsoft.com/office/drawing/2014/main" id="{6EE1796F-222A-9FF0-C138-D6AC3EE1FB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Instead of performing concrete computations, select an abstract domain, perform computations in the abstract domain to obtain the relevant answer.</a:t>
            </a:r>
            <a:endParaRPr/>
          </a:p>
        </p:txBody>
      </p:sp>
      <p:sp>
        <p:nvSpPr>
          <p:cNvPr id="350" name="Google Shape;350;p40">
            <a:extLst>
              <a:ext uri="{FF2B5EF4-FFF2-40B4-BE49-F238E27FC236}">
                <a16:creationId xmlns:a16="http://schemas.microsoft.com/office/drawing/2014/main" id="{6136DE95-EC96-6DC2-FD06-7D291441551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413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>
          <a:extLst>
            <a:ext uri="{FF2B5EF4-FFF2-40B4-BE49-F238E27FC236}">
              <a16:creationId xmlns:a16="http://schemas.microsoft.com/office/drawing/2014/main" id="{707715AC-8149-EDE5-E188-7791975980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1">
            <a:extLst>
              <a:ext uri="{FF2B5EF4-FFF2-40B4-BE49-F238E27FC236}">
                <a16:creationId xmlns:a16="http://schemas.microsoft.com/office/drawing/2014/main" id="{3280F3C0-F8F3-2C5E-0F89-8A8F62F6D7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What Is Abstract Interpretation?</a:t>
            </a:r>
            <a:endParaRPr/>
          </a:p>
        </p:txBody>
      </p:sp>
      <p:sp>
        <p:nvSpPr>
          <p:cNvPr id="356" name="Google Shape;356;p41">
            <a:extLst>
              <a:ext uri="{FF2B5EF4-FFF2-40B4-BE49-F238E27FC236}">
                <a16:creationId xmlns:a16="http://schemas.microsoft.com/office/drawing/2014/main" id="{3C682AAE-431C-9C5C-735D-272D1D38CD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2013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357" name="Google Shape;357;p41">
            <a:extLst>
              <a:ext uri="{FF2B5EF4-FFF2-40B4-BE49-F238E27FC236}">
                <a16:creationId xmlns:a16="http://schemas.microsoft.com/office/drawing/2014/main" id="{071FA448-2744-635D-3439-5F68DB111625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18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>
          <a:extLst>
            <a:ext uri="{FF2B5EF4-FFF2-40B4-BE49-F238E27FC236}">
              <a16:creationId xmlns:a16="http://schemas.microsoft.com/office/drawing/2014/main" id="{82C6152B-52ED-9DAA-757C-739EE6984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2">
            <a:extLst>
              <a:ext uri="{FF2B5EF4-FFF2-40B4-BE49-F238E27FC236}">
                <a16:creationId xmlns:a16="http://schemas.microsoft.com/office/drawing/2014/main" id="{B5AB2744-BDF5-4C11-1920-F656004C1D9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What Is Abstract Interpretation?</a:t>
            </a:r>
            <a:endParaRPr/>
          </a:p>
        </p:txBody>
      </p:sp>
      <p:sp>
        <p:nvSpPr>
          <p:cNvPr id="363" name="Google Shape;363;p42">
            <a:extLst>
              <a:ext uri="{FF2B5EF4-FFF2-40B4-BE49-F238E27FC236}">
                <a16:creationId xmlns:a16="http://schemas.microsoft.com/office/drawing/2014/main" id="{BE02F3CE-30AD-A54A-B841-6238081DD4A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t="-1950" r="-1466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364" name="Google Shape;364;p42">
            <a:extLst>
              <a:ext uri="{FF2B5EF4-FFF2-40B4-BE49-F238E27FC236}">
                <a16:creationId xmlns:a16="http://schemas.microsoft.com/office/drawing/2014/main" id="{58089C02-3D1B-AB45-1C4F-FF64CD79394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12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>
          <a:extLst>
            <a:ext uri="{FF2B5EF4-FFF2-40B4-BE49-F238E27FC236}">
              <a16:creationId xmlns:a16="http://schemas.microsoft.com/office/drawing/2014/main" id="{6C5352CD-2E52-F6B7-5744-292371B611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3">
            <a:extLst>
              <a:ext uri="{FF2B5EF4-FFF2-40B4-BE49-F238E27FC236}">
                <a16:creationId xmlns:a16="http://schemas.microsoft.com/office/drawing/2014/main" id="{86F3C6A7-0B37-8536-C322-7A7F9F5916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What Is Abstract Interpretation?</a:t>
            </a:r>
            <a:endParaRPr/>
          </a:p>
        </p:txBody>
      </p:sp>
      <p:sp>
        <p:nvSpPr>
          <p:cNvPr id="370" name="Google Shape;370;p43">
            <a:extLst>
              <a:ext uri="{FF2B5EF4-FFF2-40B4-BE49-F238E27FC236}">
                <a16:creationId xmlns:a16="http://schemas.microsoft.com/office/drawing/2014/main" id="{660D8417-EB4A-1AC0-9FDC-74F559973C9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You have two spaces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Concrete Space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Abstract Space</a:t>
            </a:r>
            <a:endParaRPr/>
          </a:p>
        </p:txBody>
      </p:sp>
      <p:sp>
        <p:nvSpPr>
          <p:cNvPr id="371" name="Google Shape;371;p43">
            <a:extLst>
              <a:ext uri="{FF2B5EF4-FFF2-40B4-BE49-F238E27FC236}">
                <a16:creationId xmlns:a16="http://schemas.microsoft.com/office/drawing/2014/main" id="{BDD5FB80-4B9D-02AC-F365-68D2666513B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841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>
          <a:extLst>
            <a:ext uri="{FF2B5EF4-FFF2-40B4-BE49-F238E27FC236}">
              <a16:creationId xmlns:a16="http://schemas.microsoft.com/office/drawing/2014/main" id="{F63736B1-9178-E3AD-5E25-028C13A176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4">
            <a:extLst>
              <a:ext uri="{FF2B5EF4-FFF2-40B4-BE49-F238E27FC236}">
                <a16:creationId xmlns:a16="http://schemas.microsoft.com/office/drawing/2014/main" id="{5138ADAC-7D6D-34FE-727A-BAECE5A7A4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What Is Abstract Interpretation?</a:t>
            </a:r>
            <a:endParaRPr/>
          </a:p>
        </p:txBody>
      </p:sp>
      <p:sp>
        <p:nvSpPr>
          <p:cNvPr id="377" name="Google Shape;377;p44">
            <a:extLst>
              <a:ext uri="{FF2B5EF4-FFF2-40B4-BE49-F238E27FC236}">
                <a16:creationId xmlns:a16="http://schemas.microsoft.com/office/drawing/2014/main" id="{75FE0375-9621-37DD-DFF6-44949D1364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You have two spaces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Concrete Space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Abstract Space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Then you do two things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Map the elements in concrete domain to elements in abstract domain</a:t>
            </a:r>
            <a:endParaRPr/>
          </a:p>
          <a:p>
            <a:pPr marL="914400" lvl="1" indent="-457200">
              <a:buClr>
                <a:schemeClr val="dk1"/>
              </a:buClr>
              <a:buSzPts val="2400"/>
              <a:buFont typeface="Quattrocento Sans"/>
              <a:buAutoNum type="arabicPeriod"/>
            </a:pPr>
            <a:r>
              <a:rPr lang="en-US"/>
              <a:t>Map the operations in concrete domain to operations in abstract domain</a:t>
            </a:r>
            <a:endParaRPr/>
          </a:p>
        </p:txBody>
      </p:sp>
      <p:sp>
        <p:nvSpPr>
          <p:cNvPr id="378" name="Google Shape;378;p44">
            <a:extLst>
              <a:ext uri="{FF2B5EF4-FFF2-40B4-BE49-F238E27FC236}">
                <a16:creationId xmlns:a16="http://schemas.microsoft.com/office/drawing/2014/main" id="{8F0E89B5-D03D-0D9C-F5A7-A671543CE32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8200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491</Words>
  <Application>Microsoft Office PowerPoint</Application>
  <PresentationFormat>Widescreen</PresentationFormat>
  <Paragraphs>110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Gulim</vt:lpstr>
      <vt:lpstr>Arial</vt:lpstr>
      <vt:lpstr>Calibri</vt:lpstr>
      <vt:lpstr>Calibri Light</vt:lpstr>
      <vt:lpstr>Quattrocento Sans</vt:lpstr>
      <vt:lpstr>Sorts Mill Goudy</vt:lpstr>
      <vt:lpstr>Office Theme</vt:lpstr>
      <vt:lpstr>Trustworthy Autonomy Lecture 14</vt:lpstr>
      <vt:lpstr>Handouts</vt:lpstr>
      <vt:lpstr>Abstract Interpretation!</vt:lpstr>
      <vt:lpstr>Pictorial Representation</vt:lpstr>
      <vt:lpstr>What Is Abstract Interpretation?</vt:lpstr>
      <vt:lpstr>What Is Abstract Interpretation?</vt:lpstr>
      <vt:lpstr>What Is Abstract Interpretation?</vt:lpstr>
      <vt:lpstr>What Is Abstract Interpretation?</vt:lpstr>
      <vt:lpstr>What Is Abstract Interpretation?</vt:lpstr>
      <vt:lpstr>What Is Abstract Interpretation?</vt:lpstr>
      <vt:lpstr>Technical Term: Galois Connection.</vt:lpstr>
      <vt:lpstr>Technical Term: Galois Connection.</vt:lpstr>
      <vt:lpstr>Technical Term: Galois Connection.</vt:lpstr>
      <vt:lpstr>Technical Term: Galois Connection.</vt:lpstr>
      <vt:lpstr>Galois Connections: Example</vt:lpstr>
      <vt:lpstr>Properties Of Abstract Interpretation</vt:lpstr>
      <vt:lpstr>Properties Of Abstract Interpretation</vt:lpstr>
      <vt:lpstr>Drawbacks Of Abstract Interpretation</vt:lpstr>
      <vt:lpstr>Counter–Example Guided Abstraction Refinement (CEGAR)</vt:lpstr>
      <vt:lpstr>CEGAR – Overview</vt:lpstr>
      <vt:lpstr>CEGAR –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Trustworthy Autonomy Lecture 5</dc:title>
  <dc:creator>Bineet Ghosh</dc:creator>
  <cp:lastModifiedBy>Bineet Ghosh</cp:lastModifiedBy>
  <cp:revision>48</cp:revision>
  <dcterms:created xsi:type="dcterms:W3CDTF">2024-01-25T15:57:08Z</dcterms:created>
  <dcterms:modified xsi:type="dcterms:W3CDTF">2024-03-01T20:50:39Z</dcterms:modified>
</cp:coreProperties>
</file>