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379" r:id="rId6"/>
    <p:sldId id="3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78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8" autoAdjust="0"/>
    <p:restoredTop sz="86960" autoAdjust="0"/>
  </p:normalViewPr>
  <p:slideViewPr>
    <p:cSldViewPr snapToGrid="0">
      <p:cViewPr varScale="1">
        <p:scale>
          <a:sx n="104" d="100"/>
          <a:sy n="104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2/23/24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>
          <a:extLst>
            <a:ext uri="{FF2B5EF4-FFF2-40B4-BE49-F238E27FC236}">
              <a16:creationId xmlns:a16="http://schemas.microsoft.com/office/drawing/2014/main" id="{53629C94-8CE7-4DC2-5908-5F41C1900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>
            <a:extLst>
              <a:ext uri="{FF2B5EF4-FFF2-40B4-BE49-F238E27FC236}">
                <a16:creationId xmlns:a16="http://schemas.microsoft.com/office/drawing/2014/main" id="{8AE81B80-DA30-4AF6-8DB0-65F79602CD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What made you say so?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10:notes">
            <a:extLst>
              <a:ext uri="{FF2B5EF4-FFF2-40B4-BE49-F238E27FC236}">
                <a16:creationId xmlns:a16="http://schemas.microsoft.com/office/drawing/2014/main" id="{AC1337D0-F838-522F-F138-BFC0A97D45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0531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>
          <a:extLst>
            <a:ext uri="{FF2B5EF4-FFF2-40B4-BE49-F238E27FC236}">
              <a16:creationId xmlns:a16="http://schemas.microsoft.com/office/drawing/2014/main" id="{D585E978-FD14-3E91-2AF1-5ACBE908A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>
            <a:extLst>
              <a:ext uri="{FF2B5EF4-FFF2-40B4-BE49-F238E27FC236}">
                <a16:creationId xmlns:a16="http://schemas.microsoft.com/office/drawing/2014/main" id="{B935226E-E956-5B8F-EEC5-C9FDBC4501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So you see, that you are (in your mind) performing computations in abstract domain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52" name="Google Shape;152;p11:notes">
            <a:extLst>
              <a:ext uri="{FF2B5EF4-FFF2-40B4-BE49-F238E27FC236}">
                <a16:creationId xmlns:a16="http://schemas.microsoft.com/office/drawing/2014/main" id="{85880221-C58D-7212-AA13-3DE4CF00DC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7589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>
          <a:extLst>
            <a:ext uri="{FF2B5EF4-FFF2-40B4-BE49-F238E27FC236}">
              <a16:creationId xmlns:a16="http://schemas.microsoft.com/office/drawing/2014/main" id="{EAA0C949-4629-F83B-5E92-4745C819C3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>
            <a:extLst>
              <a:ext uri="{FF2B5EF4-FFF2-40B4-BE49-F238E27FC236}">
                <a16:creationId xmlns:a16="http://schemas.microsoft.com/office/drawing/2014/main" id="{39D34798-F2B4-A83B-40AB-C7A08A98E6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3:notes">
            <a:extLst>
              <a:ext uri="{FF2B5EF4-FFF2-40B4-BE49-F238E27FC236}">
                <a16:creationId xmlns:a16="http://schemas.microsoft.com/office/drawing/2014/main" id="{E6B7ADD9-206D-471E-4F9D-DA4CC5F3C6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232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>
          <a:extLst>
            <a:ext uri="{FF2B5EF4-FFF2-40B4-BE49-F238E27FC236}">
              <a16:creationId xmlns:a16="http://schemas.microsoft.com/office/drawing/2014/main" id="{39B6E305-7740-9462-0337-2A095AB24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>
            <a:extLst>
              <a:ext uri="{FF2B5EF4-FFF2-40B4-BE49-F238E27FC236}">
                <a16:creationId xmlns:a16="http://schemas.microsoft.com/office/drawing/2014/main" id="{8A6C14CD-F904-C668-DEAC-2D795A3F92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4:notes">
            <a:extLst>
              <a:ext uri="{FF2B5EF4-FFF2-40B4-BE49-F238E27FC236}">
                <a16:creationId xmlns:a16="http://schemas.microsoft.com/office/drawing/2014/main" id="{B7E4E375-6361-068C-BB01-91B4F4FAF2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486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170964F4-EC79-7E11-26A9-B69DF6C20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>
            <a:extLst>
              <a:ext uri="{FF2B5EF4-FFF2-40B4-BE49-F238E27FC236}">
                <a16:creationId xmlns:a16="http://schemas.microsoft.com/office/drawing/2014/main" id="{CDC29703-8D56-32C1-FFA8-D4A284B4FD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5:notes">
            <a:extLst>
              <a:ext uri="{FF2B5EF4-FFF2-40B4-BE49-F238E27FC236}">
                <a16:creationId xmlns:a16="http://schemas.microsoft.com/office/drawing/2014/main" id="{4CF58627-A00B-978F-5D72-E13F3EA98E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81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>
          <a:extLst>
            <a:ext uri="{FF2B5EF4-FFF2-40B4-BE49-F238E27FC236}">
              <a16:creationId xmlns:a16="http://schemas.microsoft.com/office/drawing/2014/main" id="{BABF35DE-52CF-4430-89C4-519B289EA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:notes">
            <a:extLst>
              <a:ext uri="{FF2B5EF4-FFF2-40B4-BE49-F238E27FC236}">
                <a16:creationId xmlns:a16="http://schemas.microsoft.com/office/drawing/2014/main" id="{E5C2CADC-C826-CC02-D7E9-E74A62995F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6:notes">
            <a:extLst>
              <a:ext uri="{FF2B5EF4-FFF2-40B4-BE49-F238E27FC236}">
                <a16:creationId xmlns:a16="http://schemas.microsoft.com/office/drawing/2014/main" id="{01BE1814-69E1-930D-1212-993BB3C854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9442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>
          <a:extLst>
            <a:ext uri="{FF2B5EF4-FFF2-40B4-BE49-F238E27FC236}">
              <a16:creationId xmlns:a16="http://schemas.microsoft.com/office/drawing/2014/main" id="{FAD71292-2F89-55F7-EABD-A4F681B6A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:notes">
            <a:extLst>
              <a:ext uri="{FF2B5EF4-FFF2-40B4-BE49-F238E27FC236}">
                <a16:creationId xmlns:a16="http://schemas.microsoft.com/office/drawing/2014/main" id="{623C9758-EA3A-4080-12A2-ACCB708F53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7:notes">
            <a:extLst>
              <a:ext uri="{FF2B5EF4-FFF2-40B4-BE49-F238E27FC236}">
                <a16:creationId xmlns:a16="http://schemas.microsoft.com/office/drawing/2014/main" id="{155CE9F1-7C7D-D655-4D8E-E669CE4E98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72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>
          <a:extLst>
            <a:ext uri="{FF2B5EF4-FFF2-40B4-BE49-F238E27FC236}">
              <a16:creationId xmlns:a16="http://schemas.microsoft.com/office/drawing/2014/main" id="{61E9654E-659F-8650-982A-31BDB23C0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>
            <a:extLst>
              <a:ext uri="{FF2B5EF4-FFF2-40B4-BE49-F238E27FC236}">
                <a16:creationId xmlns:a16="http://schemas.microsoft.com/office/drawing/2014/main" id="{43CA9E10-D322-9D06-F068-27166E8013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8:notes">
            <a:extLst>
              <a:ext uri="{FF2B5EF4-FFF2-40B4-BE49-F238E27FC236}">
                <a16:creationId xmlns:a16="http://schemas.microsoft.com/office/drawing/2014/main" id="{2DF11DEA-2316-BA8D-777E-5DE81E859D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5151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>
          <a:extLst>
            <a:ext uri="{FF2B5EF4-FFF2-40B4-BE49-F238E27FC236}">
              <a16:creationId xmlns:a16="http://schemas.microsoft.com/office/drawing/2014/main" id="{F9BFDCA3-038C-CE66-E1C2-090565976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:notes">
            <a:extLst>
              <a:ext uri="{FF2B5EF4-FFF2-40B4-BE49-F238E27FC236}">
                <a16:creationId xmlns:a16="http://schemas.microsoft.com/office/drawing/2014/main" id="{B72F4A65-EC0A-532C-E976-CCF9EC064F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Any quick example of partial orders?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04" name="Google Shape;204;p19:notes">
            <a:extLst>
              <a:ext uri="{FF2B5EF4-FFF2-40B4-BE49-F238E27FC236}">
                <a16:creationId xmlns:a16="http://schemas.microsoft.com/office/drawing/2014/main" id="{24B55366-F1AD-9E78-ABF8-DB3882A489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4261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>
          <a:extLst>
            <a:ext uri="{FF2B5EF4-FFF2-40B4-BE49-F238E27FC236}">
              <a16:creationId xmlns:a16="http://schemas.microsoft.com/office/drawing/2014/main" id="{873468C1-270F-E052-2EB3-D7C4C66B3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>
            <a:extLst>
              <a:ext uri="{FF2B5EF4-FFF2-40B4-BE49-F238E27FC236}">
                <a16:creationId xmlns:a16="http://schemas.microsoft.com/office/drawing/2014/main" id="{9D2136B8-224F-F2DB-22F2-FA7F8C44A1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0:notes">
            <a:extLst>
              <a:ext uri="{FF2B5EF4-FFF2-40B4-BE49-F238E27FC236}">
                <a16:creationId xmlns:a16="http://schemas.microsoft.com/office/drawing/2014/main" id="{1DE8D8CD-A5A4-A6A5-A445-AD4927420D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22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>
          <a:extLst>
            <a:ext uri="{FF2B5EF4-FFF2-40B4-BE49-F238E27FC236}">
              <a16:creationId xmlns:a16="http://schemas.microsoft.com/office/drawing/2014/main" id="{FFDDFD56-5421-CA92-5AA6-03AFF6CB7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>
            <a:extLst>
              <a:ext uri="{FF2B5EF4-FFF2-40B4-BE49-F238E27FC236}">
                <a16:creationId xmlns:a16="http://schemas.microsoft.com/office/drawing/2014/main" id="{C3A36888-DC60-3F73-802D-B80085CAA3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>
            <a:extLst>
              <a:ext uri="{FF2B5EF4-FFF2-40B4-BE49-F238E27FC236}">
                <a16:creationId xmlns:a16="http://schemas.microsoft.com/office/drawing/2014/main" id="{E5940D32-A31D-EAE2-9583-477046BD10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7372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>
          <a:extLst>
            <a:ext uri="{FF2B5EF4-FFF2-40B4-BE49-F238E27FC236}">
              <a16:creationId xmlns:a16="http://schemas.microsoft.com/office/drawing/2014/main" id="{CCC789A5-EA61-0202-5C73-D9F3EF155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>
            <a:extLst>
              <a:ext uri="{FF2B5EF4-FFF2-40B4-BE49-F238E27FC236}">
                <a16:creationId xmlns:a16="http://schemas.microsoft.com/office/drawing/2014/main" id="{0EBC4DEC-9D52-7F31-7EA4-C33AE9DD6F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What’s a power set?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11" name="Google Shape;211;p20:notes">
            <a:extLst>
              <a:ext uri="{FF2B5EF4-FFF2-40B4-BE49-F238E27FC236}">
                <a16:creationId xmlns:a16="http://schemas.microsoft.com/office/drawing/2014/main" id="{320BDCF7-DB05-2D19-14A1-6E62A0D85D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1284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>
          <a:extLst>
            <a:ext uri="{FF2B5EF4-FFF2-40B4-BE49-F238E27FC236}">
              <a16:creationId xmlns:a16="http://schemas.microsoft.com/office/drawing/2014/main" id="{18B703CC-67DA-F6D1-D62C-30B84AEFE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>
            <a:extLst>
              <a:ext uri="{FF2B5EF4-FFF2-40B4-BE49-F238E27FC236}">
                <a16:creationId xmlns:a16="http://schemas.microsoft.com/office/drawing/2014/main" id="{FB811CF6-0B66-1161-9E4C-E59F472AE6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What’s a power set?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11" name="Google Shape;211;p20:notes">
            <a:extLst>
              <a:ext uri="{FF2B5EF4-FFF2-40B4-BE49-F238E27FC236}">
                <a16:creationId xmlns:a16="http://schemas.microsoft.com/office/drawing/2014/main" id="{78DE384C-A6AA-52A2-D43E-C91C5FD5B8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552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>
          <a:extLst>
            <a:ext uri="{FF2B5EF4-FFF2-40B4-BE49-F238E27FC236}">
              <a16:creationId xmlns:a16="http://schemas.microsoft.com/office/drawing/2014/main" id="{E99604EE-9E3F-3CD7-67E4-D8E59B6F8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>
            <a:extLst>
              <a:ext uri="{FF2B5EF4-FFF2-40B4-BE49-F238E27FC236}">
                <a16:creationId xmlns:a16="http://schemas.microsoft.com/office/drawing/2014/main" id="{7C080F2E-5EF3-8FE1-D508-058DB5492F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Draw the lattice diagram.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Examples of </a:t>
            </a:r>
            <a:r>
              <a:rPr lang="en-US" dirty="0" err="1"/>
              <a:t>lub</a:t>
            </a:r>
            <a:r>
              <a:rPr lang="en-US" dirty="0"/>
              <a:t>, </a:t>
            </a:r>
            <a:r>
              <a:rPr lang="en-US" dirty="0" err="1"/>
              <a:t>glb</a:t>
            </a: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32" name="Google Shape;232;p23:notes">
            <a:extLst>
              <a:ext uri="{FF2B5EF4-FFF2-40B4-BE49-F238E27FC236}">
                <a16:creationId xmlns:a16="http://schemas.microsoft.com/office/drawing/2014/main" id="{6C5E3E3C-11AF-9BE9-2C9F-134E0CCB53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713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>
          <a:extLst>
            <a:ext uri="{FF2B5EF4-FFF2-40B4-BE49-F238E27FC236}">
              <a16:creationId xmlns:a16="http://schemas.microsoft.com/office/drawing/2014/main" id="{67E3745C-FBB9-8E0A-6903-D692B54E4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4:notes">
            <a:extLst>
              <a:ext uri="{FF2B5EF4-FFF2-40B4-BE49-F238E27FC236}">
                <a16:creationId xmlns:a16="http://schemas.microsoft.com/office/drawing/2014/main" id="{0A16DFB6-3761-E097-0270-C0E8A2F01E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:notes">
            <a:extLst>
              <a:ext uri="{FF2B5EF4-FFF2-40B4-BE49-F238E27FC236}">
                <a16:creationId xmlns:a16="http://schemas.microsoft.com/office/drawing/2014/main" id="{4A069716-ACDE-3165-34CB-37DB96CC4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3984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>
          <a:extLst>
            <a:ext uri="{FF2B5EF4-FFF2-40B4-BE49-F238E27FC236}">
              <a16:creationId xmlns:a16="http://schemas.microsoft.com/office/drawing/2014/main" id="{976237C0-3532-4F80-2664-3477833D6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:notes">
            <a:extLst>
              <a:ext uri="{FF2B5EF4-FFF2-40B4-BE49-F238E27FC236}">
                <a16:creationId xmlns:a16="http://schemas.microsoft.com/office/drawing/2014/main" id="{7AE8DF43-C65D-68DC-7C7B-913B140866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* Give an example function for fixed point</a:t>
            </a:r>
            <a:endParaRPr dirty="0"/>
          </a:p>
        </p:txBody>
      </p:sp>
      <p:sp>
        <p:nvSpPr>
          <p:cNvPr id="246" name="Google Shape;246;p25:notes">
            <a:extLst>
              <a:ext uri="{FF2B5EF4-FFF2-40B4-BE49-F238E27FC236}">
                <a16:creationId xmlns:a16="http://schemas.microsoft.com/office/drawing/2014/main" id="{1591311D-25B7-2939-C871-04A5384A0E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86039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>
          <a:extLst>
            <a:ext uri="{FF2B5EF4-FFF2-40B4-BE49-F238E27FC236}">
              <a16:creationId xmlns:a16="http://schemas.microsoft.com/office/drawing/2014/main" id="{F1DAA8A0-05E2-2D7A-A7DA-1BC630BC6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:notes">
            <a:extLst>
              <a:ext uri="{FF2B5EF4-FFF2-40B4-BE49-F238E27FC236}">
                <a16:creationId xmlns:a16="http://schemas.microsoft.com/office/drawing/2014/main" id="{A987C0B6-ECAE-86E9-9C2E-C7CA9D3583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:notes">
            <a:extLst>
              <a:ext uri="{FF2B5EF4-FFF2-40B4-BE49-F238E27FC236}">
                <a16:creationId xmlns:a16="http://schemas.microsoft.com/office/drawing/2014/main" id="{31E5B127-87F9-53BC-7BF3-2A59E956D6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660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>
          <a:extLst>
            <a:ext uri="{FF2B5EF4-FFF2-40B4-BE49-F238E27FC236}">
              <a16:creationId xmlns:a16="http://schemas.microsoft.com/office/drawing/2014/main" id="{A3BF9CAC-1DF4-A9FD-4336-BAD1D1F10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:notes">
            <a:extLst>
              <a:ext uri="{FF2B5EF4-FFF2-40B4-BE49-F238E27FC236}">
                <a16:creationId xmlns:a16="http://schemas.microsoft.com/office/drawing/2014/main" id="{90CB93A6-27E2-C3BF-5ED7-589B2119EC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So any property true for an element in the bottom, is also true for the element at the top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So we can change the domains for simplicity, yeah?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99" name="Google Shape;299;p29:notes">
            <a:extLst>
              <a:ext uri="{FF2B5EF4-FFF2-40B4-BE49-F238E27FC236}">
                <a16:creationId xmlns:a16="http://schemas.microsoft.com/office/drawing/2014/main" id="{CDE1282E-8E43-4581-56EE-071B8DBE42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67689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>
          <a:extLst>
            <a:ext uri="{FF2B5EF4-FFF2-40B4-BE49-F238E27FC236}">
              <a16:creationId xmlns:a16="http://schemas.microsoft.com/office/drawing/2014/main" id="{B694A60C-D536-45B4-D779-9EDCE256C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0:notes">
            <a:extLst>
              <a:ext uri="{FF2B5EF4-FFF2-40B4-BE49-F238E27FC236}">
                <a16:creationId xmlns:a16="http://schemas.microsoft.com/office/drawing/2014/main" id="{108C65C8-E78A-9EF9-3AF6-5DC5825A4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30:notes">
            <a:extLst>
              <a:ext uri="{FF2B5EF4-FFF2-40B4-BE49-F238E27FC236}">
                <a16:creationId xmlns:a16="http://schemas.microsoft.com/office/drawing/2014/main" id="{DDB2FF93-B1B8-2442-509D-6AA55DCC93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8951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>
          <a:extLst>
            <a:ext uri="{FF2B5EF4-FFF2-40B4-BE49-F238E27FC236}">
              <a16:creationId xmlns:a16="http://schemas.microsoft.com/office/drawing/2014/main" id="{D6017BC3-B0FD-24C6-678C-872BF6341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1:notes">
            <a:extLst>
              <a:ext uri="{FF2B5EF4-FFF2-40B4-BE49-F238E27FC236}">
                <a16:creationId xmlns:a16="http://schemas.microsoft.com/office/drawing/2014/main" id="{26CEA2D4-3B25-EBAE-8BA7-AF38BC6519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31:notes">
            <a:extLst>
              <a:ext uri="{FF2B5EF4-FFF2-40B4-BE49-F238E27FC236}">
                <a16:creationId xmlns:a16="http://schemas.microsoft.com/office/drawing/2014/main" id="{699DE18F-7BE5-FD32-CDE1-D78CD35C7B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963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>
          <a:extLst>
            <a:ext uri="{FF2B5EF4-FFF2-40B4-BE49-F238E27FC236}">
              <a16:creationId xmlns:a16="http://schemas.microsoft.com/office/drawing/2014/main" id="{05D37494-F6A7-D087-0DC8-C997FF4D85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:notes">
            <a:extLst>
              <a:ext uri="{FF2B5EF4-FFF2-40B4-BE49-F238E27FC236}">
                <a16:creationId xmlns:a16="http://schemas.microsoft.com/office/drawing/2014/main" id="{4BCBB353-9B61-5778-D48A-96230CB9CE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2:notes">
            <a:extLst>
              <a:ext uri="{FF2B5EF4-FFF2-40B4-BE49-F238E27FC236}">
                <a16:creationId xmlns:a16="http://schemas.microsoft.com/office/drawing/2014/main" id="{74E968B4-BAC1-0714-F0BA-25ACA39679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908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02D0A04-59E5-F997-BC3E-72CB2E877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>
            <a:extLst>
              <a:ext uri="{FF2B5EF4-FFF2-40B4-BE49-F238E27FC236}">
                <a16:creationId xmlns:a16="http://schemas.microsoft.com/office/drawing/2014/main" id="{7897931E-325B-3525-5C4F-DE74E1A5F0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Quite tedious, right?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Any approach?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07" name="Google Shape;107;p5:notes">
            <a:extLst>
              <a:ext uri="{FF2B5EF4-FFF2-40B4-BE49-F238E27FC236}">
                <a16:creationId xmlns:a16="http://schemas.microsoft.com/office/drawing/2014/main" id="{A73C5CC2-5B9E-CC7E-1166-2C39557691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75624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>
          <a:extLst>
            <a:ext uri="{FF2B5EF4-FFF2-40B4-BE49-F238E27FC236}">
              <a16:creationId xmlns:a16="http://schemas.microsoft.com/office/drawing/2014/main" id="{7B1B1AEC-CBDC-C847-911D-9B0A6122D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3:notes">
            <a:extLst>
              <a:ext uri="{FF2B5EF4-FFF2-40B4-BE49-F238E27FC236}">
                <a16:creationId xmlns:a16="http://schemas.microsoft.com/office/drawing/2014/main" id="{FCF0DEF9-A85B-0354-28C7-2B5B2DF90D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3:notes">
            <a:extLst>
              <a:ext uri="{FF2B5EF4-FFF2-40B4-BE49-F238E27FC236}">
                <a16:creationId xmlns:a16="http://schemas.microsoft.com/office/drawing/2014/main" id="{B7E54C90-EB33-4BEF-8C55-308C18CE74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557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7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12D88A3-1E17-7DC7-12EB-0C1B71084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>
            <a:extLst>
              <a:ext uri="{FF2B5EF4-FFF2-40B4-BE49-F238E27FC236}">
                <a16:creationId xmlns:a16="http://schemas.microsoft.com/office/drawing/2014/main" id="{B033E171-8D28-1DF5-BF16-D91F24A012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Quite tedious, right?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Any approach?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07" name="Google Shape;107;p5:notes">
            <a:extLst>
              <a:ext uri="{FF2B5EF4-FFF2-40B4-BE49-F238E27FC236}">
                <a16:creationId xmlns:a16="http://schemas.microsoft.com/office/drawing/2014/main" id="{95D59FB8-5EB9-DE0F-92F3-979759BD04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983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>
          <a:extLst>
            <a:ext uri="{FF2B5EF4-FFF2-40B4-BE49-F238E27FC236}">
              <a16:creationId xmlns:a16="http://schemas.microsoft.com/office/drawing/2014/main" id="{AA2108C7-FA07-684A-9CD0-31AD40097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>
            <a:extLst>
              <a:ext uri="{FF2B5EF4-FFF2-40B4-BE49-F238E27FC236}">
                <a16:creationId xmlns:a16="http://schemas.microsoft.com/office/drawing/2014/main" id="{F07AB21A-5070-E775-E5B9-ABFB0B50C3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>
            <a:extLst>
              <a:ext uri="{FF2B5EF4-FFF2-40B4-BE49-F238E27FC236}">
                <a16:creationId xmlns:a16="http://schemas.microsoft.com/office/drawing/2014/main" id="{C45CD472-93D3-A654-E6E7-C99BB84C03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263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>
          <a:extLst>
            <a:ext uri="{FF2B5EF4-FFF2-40B4-BE49-F238E27FC236}">
              <a16:creationId xmlns:a16="http://schemas.microsoft.com/office/drawing/2014/main" id="{DEEBD704-0F12-57C8-179A-961FA1202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>
            <a:extLst>
              <a:ext uri="{FF2B5EF4-FFF2-40B4-BE49-F238E27FC236}">
                <a16:creationId xmlns:a16="http://schemas.microsoft.com/office/drawing/2014/main" id="{FAAEFA6E-91CA-DEE0-8309-06C8199EDB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>
            <a:extLst>
              <a:ext uri="{FF2B5EF4-FFF2-40B4-BE49-F238E27FC236}">
                <a16:creationId xmlns:a16="http://schemas.microsoft.com/office/drawing/2014/main" id="{47A2BC7E-0DD6-ECB8-38FA-038ADFC70C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96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>
          <a:extLst>
            <a:ext uri="{FF2B5EF4-FFF2-40B4-BE49-F238E27FC236}">
              <a16:creationId xmlns:a16="http://schemas.microsoft.com/office/drawing/2014/main" id="{48614D73-C393-C95D-7854-F230B3E1C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>
            <a:extLst>
              <a:ext uri="{FF2B5EF4-FFF2-40B4-BE49-F238E27FC236}">
                <a16:creationId xmlns:a16="http://schemas.microsoft.com/office/drawing/2014/main" id="{92532427-30A9-50FC-8DDF-687EA6E3D7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>
            <a:extLst>
              <a:ext uri="{FF2B5EF4-FFF2-40B4-BE49-F238E27FC236}">
                <a16:creationId xmlns:a16="http://schemas.microsoft.com/office/drawing/2014/main" id="{FD1F1B1F-7FD3-31B2-4BFA-3E986A2DC3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735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>
          <a:extLst>
            <a:ext uri="{FF2B5EF4-FFF2-40B4-BE49-F238E27FC236}">
              <a16:creationId xmlns:a16="http://schemas.microsoft.com/office/drawing/2014/main" id="{45085074-E069-1C5B-58C0-2BED5A685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>
            <a:extLst>
              <a:ext uri="{FF2B5EF4-FFF2-40B4-BE49-F238E27FC236}">
                <a16:creationId xmlns:a16="http://schemas.microsoft.com/office/drawing/2014/main" id="{9D3111AB-27F1-C4F6-1044-3C6B7FB5A7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36" name="Google Shape;136;p9:notes">
            <a:extLst>
              <a:ext uri="{FF2B5EF4-FFF2-40B4-BE49-F238E27FC236}">
                <a16:creationId xmlns:a16="http://schemas.microsoft.com/office/drawing/2014/main" id="{724E2FE2-542D-E71A-4BD1-50A8B85670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314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12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>
          <a:extLst>
            <a:ext uri="{FF2B5EF4-FFF2-40B4-BE49-F238E27FC236}">
              <a16:creationId xmlns:a16="http://schemas.microsoft.com/office/drawing/2014/main" id="{14154271-402E-3A81-3CE2-9BFBD4BAC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>
            <a:extLst>
              <a:ext uri="{FF2B5EF4-FFF2-40B4-BE49-F238E27FC236}">
                <a16:creationId xmlns:a16="http://schemas.microsoft.com/office/drawing/2014/main" id="{32F68620-CC6A-741E-E31E-95FDB7B2E6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Another Example</a:t>
            </a:r>
            <a:endParaRPr/>
          </a:p>
        </p:txBody>
      </p:sp>
      <p:sp>
        <p:nvSpPr>
          <p:cNvPr id="139" name="Google Shape;139;p20">
            <a:extLst>
              <a:ext uri="{FF2B5EF4-FFF2-40B4-BE49-F238E27FC236}">
                <a16:creationId xmlns:a16="http://schemas.microsoft.com/office/drawing/2014/main" id="{04739A6D-F2A5-35EF-BA44-16963CB5AD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en-US" sz="2400"/>
              <a:t>Addition yielding to a number greater than zero or less than zero</a:t>
            </a:r>
            <a:endParaRPr/>
          </a:p>
          <a:p>
            <a:pPr indent="-76200">
              <a:buClr>
                <a:schemeClr val="dk1"/>
              </a:buClr>
              <a:buSzPts val="2400"/>
              <a:buNone/>
            </a:pPr>
            <a:endParaRPr sz="2400"/>
          </a:p>
        </p:txBody>
      </p:sp>
      <p:sp>
        <p:nvSpPr>
          <p:cNvPr id="140" name="Google Shape;140;p20">
            <a:extLst>
              <a:ext uri="{FF2B5EF4-FFF2-40B4-BE49-F238E27FC236}">
                <a16:creationId xmlns:a16="http://schemas.microsoft.com/office/drawing/2014/main" id="{2A42E1D6-6AE0-6A9A-3D51-92204984AF5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sp>
        <p:nvSpPr>
          <p:cNvPr id="141" name="Google Shape;141;p20">
            <a:extLst>
              <a:ext uri="{FF2B5EF4-FFF2-40B4-BE49-F238E27FC236}">
                <a16:creationId xmlns:a16="http://schemas.microsoft.com/office/drawing/2014/main" id="{DB275A54-49E9-03E2-A27D-B9B7B5A0A7CE}"/>
              </a:ext>
            </a:extLst>
          </p:cNvPr>
          <p:cNvSpPr txBox="1"/>
          <p:nvPr/>
        </p:nvSpPr>
        <p:spPr>
          <a:xfrm>
            <a:off x="3188208" y="1728217"/>
            <a:ext cx="3961020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0993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>
          <a:extLst>
            <a:ext uri="{FF2B5EF4-FFF2-40B4-BE49-F238E27FC236}">
              <a16:creationId xmlns:a16="http://schemas.microsoft.com/office/drawing/2014/main" id="{A6DEAA63-A345-9A01-4C9D-C3D844002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>
            <a:extLst>
              <a:ext uri="{FF2B5EF4-FFF2-40B4-BE49-F238E27FC236}">
                <a16:creationId xmlns:a16="http://schemas.microsoft.com/office/drawing/2014/main" id="{ED6AF1F0-F583-B296-AC86-28A69108EB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Another Example</a:t>
            </a:r>
            <a:endParaRPr/>
          </a:p>
        </p:txBody>
      </p:sp>
      <p:sp>
        <p:nvSpPr>
          <p:cNvPr id="147" name="Google Shape;147;p21">
            <a:extLst>
              <a:ext uri="{FF2B5EF4-FFF2-40B4-BE49-F238E27FC236}">
                <a16:creationId xmlns:a16="http://schemas.microsoft.com/office/drawing/2014/main" id="{25E947E3-4823-FC9D-9CB7-65904D5D1D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en-US" sz="2400"/>
              <a:t>Addition yielding to a number greater than zero or less than zero</a:t>
            </a:r>
            <a:endParaRPr/>
          </a:p>
          <a:p>
            <a:pPr indent="-76200">
              <a:buClr>
                <a:schemeClr val="dk1"/>
              </a:buClr>
              <a:buSzPts val="2400"/>
              <a:buNone/>
            </a:pPr>
            <a:endParaRPr sz="2400"/>
          </a:p>
        </p:txBody>
      </p:sp>
      <p:sp>
        <p:nvSpPr>
          <p:cNvPr id="148" name="Google Shape;148;p21">
            <a:extLst>
              <a:ext uri="{FF2B5EF4-FFF2-40B4-BE49-F238E27FC236}">
                <a16:creationId xmlns:a16="http://schemas.microsoft.com/office/drawing/2014/main" id="{DA7F342C-4DDE-C440-42DD-43B5FE4D03E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sp>
        <p:nvSpPr>
          <p:cNvPr id="149" name="Google Shape;149;p21">
            <a:extLst>
              <a:ext uri="{FF2B5EF4-FFF2-40B4-BE49-F238E27FC236}">
                <a16:creationId xmlns:a16="http://schemas.microsoft.com/office/drawing/2014/main" id="{CDA977CE-5373-3EE1-B565-B9585FFAAC06}"/>
              </a:ext>
            </a:extLst>
          </p:cNvPr>
          <p:cNvSpPr txBox="1"/>
          <p:nvPr/>
        </p:nvSpPr>
        <p:spPr>
          <a:xfrm>
            <a:off x="3188209" y="1728217"/>
            <a:ext cx="4870949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4454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>
          <a:extLst>
            <a:ext uri="{FF2B5EF4-FFF2-40B4-BE49-F238E27FC236}">
              <a16:creationId xmlns:a16="http://schemas.microsoft.com/office/drawing/2014/main" id="{85C2267E-0A87-78A0-86DB-7D35BC0EF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>
            <a:extLst>
              <a:ext uri="{FF2B5EF4-FFF2-40B4-BE49-F238E27FC236}">
                <a16:creationId xmlns:a16="http://schemas.microsoft.com/office/drawing/2014/main" id="{6BB67C14-03DB-E69F-BC76-247B9FE0E8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Another Example</a:t>
            </a:r>
            <a:endParaRPr/>
          </a:p>
        </p:txBody>
      </p:sp>
      <p:sp>
        <p:nvSpPr>
          <p:cNvPr id="155" name="Google Shape;155;p22">
            <a:extLst>
              <a:ext uri="{FF2B5EF4-FFF2-40B4-BE49-F238E27FC236}">
                <a16:creationId xmlns:a16="http://schemas.microsoft.com/office/drawing/2014/main" id="{36741E46-A097-9D2A-8B21-9012C8DDE5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en-US" sz="2400"/>
              <a:t>Addition yielding to a number greater than zero or less than zero</a:t>
            </a:r>
            <a:endParaRPr/>
          </a:p>
          <a:p>
            <a:pPr indent="-76200">
              <a:buClr>
                <a:schemeClr val="dk1"/>
              </a:buClr>
              <a:buSzPts val="2400"/>
              <a:buNone/>
            </a:pPr>
            <a:endParaRPr sz="2400"/>
          </a:p>
          <a:p>
            <a:pPr>
              <a:buClr>
                <a:schemeClr val="dk1"/>
              </a:buClr>
              <a:buSzPts val="2400"/>
            </a:pPr>
            <a:r>
              <a:rPr lang="en-US" sz="2400"/>
              <a:t>Apply the same logic; since all the numbers are +ve, result is +ve.</a:t>
            </a:r>
            <a:endParaRPr/>
          </a:p>
          <a:p>
            <a:pPr>
              <a:buClr>
                <a:schemeClr val="dk1"/>
              </a:buClr>
              <a:buSzPts val="2400"/>
            </a:pPr>
            <a:r>
              <a:rPr lang="en-US" sz="2400"/>
              <a:t>What about?</a:t>
            </a:r>
            <a:endParaRPr/>
          </a:p>
          <a:p>
            <a:pPr marL="0" indent="0">
              <a:buClr>
                <a:schemeClr val="dk1"/>
              </a:buClr>
              <a:buSzPts val="2400"/>
              <a:buNone/>
            </a:pPr>
            <a:endParaRPr sz="2400"/>
          </a:p>
        </p:txBody>
      </p:sp>
      <p:sp>
        <p:nvSpPr>
          <p:cNvPr id="156" name="Google Shape;156;p22">
            <a:extLst>
              <a:ext uri="{FF2B5EF4-FFF2-40B4-BE49-F238E27FC236}">
                <a16:creationId xmlns:a16="http://schemas.microsoft.com/office/drawing/2014/main" id="{5E14957F-E906-BA53-6CA0-76102BCF357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sp>
        <p:nvSpPr>
          <p:cNvPr id="157" name="Google Shape;157;p22">
            <a:extLst>
              <a:ext uri="{FF2B5EF4-FFF2-40B4-BE49-F238E27FC236}">
                <a16:creationId xmlns:a16="http://schemas.microsoft.com/office/drawing/2014/main" id="{7FBB89F9-5BAE-C800-6B60-3E1AE3DC9F6D}"/>
              </a:ext>
            </a:extLst>
          </p:cNvPr>
          <p:cNvSpPr txBox="1"/>
          <p:nvPr/>
        </p:nvSpPr>
        <p:spPr>
          <a:xfrm>
            <a:off x="3188209" y="1728217"/>
            <a:ext cx="4870949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158" name="Google Shape;158;p22">
            <a:extLst>
              <a:ext uri="{FF2B5EF4-FFF2-40B4-BE49-F238E27FC236}">
                <a16:creationId xmlns:a16="http://schemas.microsoft.com/office/drawing/2014/main" id="{7C07D808-CF71-CE8F-2C86-EA9813919EAE}"/>
              </a:ext>
            </a:extLst>
          </p:cNvPr>
          <p:cNvSpPr txBox="1"/>
          <p:nvPr/>
        </p:nvSpPr>
        <p:spPr>
          <a:xfrm>
            <a:off x="1760134" y="3112699"/>
            <a:ext cx="8671733" cy="43088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69" t="-9997" b="-2856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4779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>
          <a:extLst>
            <a:ext uri="{FF2B5EF4-FFF2-40B4-BE49-F238E27FC236}">
              <a16:creationId xmlns:a16="http://schemas.microsoft.com/office/drawing/2014/main" id="{33A8DF17-0372-F848-690D-57FED7BD2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>
            <a:extLst>
              <a:ext uri="{FF2B5EF4-FFF2-40B4-BE49-F238E27FC236}">
                <a16:creationId xmlns:a16="http://schemas.microsoft.com/office/drawing/2014/main" id="{E91BA462-2C2A-D792-51C5-7107B3683A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This Is All So Confusing!</a:t>
            </a:r>
            <a:endParaRPr/>
          </a:p>
        </p:txBody>
      </p:sp>
      <p:sp>
        <p:nvSpPr>
          <p:cNvPr id="164" name="Google Shape;164;p23">
            <a:extLst>
              <a:ext uri="{FF2B5EF4-FFF2-40B4-BE49-F238E27FC236}">
                <a16:creationId xmlns:a16="http://schemas.microsoft.com/office/drawing/2014/main" id="{0C6889E8-9800-66C7-D3D2-D1666FA74C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Sometimes abstraction is good, sometimes it is bad.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When should we use abstraction?</a:t>
            </a:r>
            <a:endParaRPr/>
          </a:p>
        </p:txBody>
      </p:sp>
      <p:sp>
        <p:nvSpPr>
          <p:cNvPr id="165" name="Google Shape;165;p23">
            <a:extLst>
              <a:ext uri="{FF2B5EF4-FFF2-40B4-BE49-F238E27FC236}">
                <a16:creationId xmlns:a16="http://schemas.microsoft.com/office/drawing/2014/main" id="{0DB0E9D2-8980-1CFC-CF82-A32BFF29087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5158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>
          <a:extLst>
            <a:ext uri="{FF2B5EF4-FFF2-40B4-BE49-F238E27FC236}">
              <a16:creationId xmlns:a16="http://schemas.microsoft.com/office/drawing/2014/main" id="{75BBDE63-2EB0-B4CC-F2D0-BFD2B21FC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>
            <a:extLst>
              <a:ext uri="{FF2B5EF4-FFF2-40B4-BE49-F238E27FC236}">
                <a16:creationId xmlns:a16="http://schemas.microsoft.com/office/drawing/2014/main" id="{2FD651FE-6F8C-2749-B9FC-7E3F0BE6CB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This Is All So Confusing!</a:t>
            </a:r>
            <a:endParaRPr/>
          </a:p>
        </p:txBody>
      </p:sp>
      <p:sp>
        <p:nvSpPr>
          <p:cNvPr id="171" name="Google Shape;171;p24">
            <a:extLst>
              <a:ext uri="{FF2B5EF4-FFF2-40B4-BE49-F238E27FC236}">
                <a16:creationId xmlns:a16="http://schemas.microsoft.com/office/drawing/2014/main" id="{A764BF60-4771-1F21-2585-5CED6C4EE9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Sometimes abstraction is good, sometimes it is bad.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When should we use abstraction?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If your problem is “nice”, then you can use the correct abstraction to solve your problem.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Some “nice” problems are:</a:t>
            </a:r>
            <a:endParaRPr/>
          </a:p>
          <a:p>
            <a:pPr marL="914400" lvl="1" indent="-431800"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lang="en-US" sz="2000"/>
              <a:t>Buffer overflows</a:t>
            </a:r>
            <a:endParaRPr sz="2000"/>
          </a:p>
          <a:p>
            <a:pPr marL="914400" lvl="1" indent="-431800"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lang="en-US" sz="2000"/>
              <a:t>Division by zero</a:t>
            </a:r>
            <a:endParaRPr sz="2000"/>
          </a:p>
          <a:p>
            <a:pPr marL="914400" lvl="1" indent="-431800"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lang="en-US" sz="2000"/>
              <a:t>Fast Termination of Control Programs (Worst Case Timing Analysis)</a:t>
            </a:r>
            <a:endParaRPr sz="2000"/>
          </a:p>
        </p:txBody>
      </p:sp>
      <p:sp>
        <p:nvSpPr>
          <p:cNvPr id="172" name="Google Shape;172;p24">
            <a:extLst>
              <a:ext uri="{FF2B5EF4-FFF2-40B4-BE49-F238E27FC236}">
                <a16:creationId xmlns:a16="http://schemas.microsoft.com/office/drawing/2014/main" id="{49FD24E7-EDA0-2CA1-35A3-388CB6F4654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sp>
        <p:nvSpPr>
          <p:cNvPr id="173" name="Google Shape;173;p24">
            <a:extLst>
              <a:ext uri="{FF2B5EF4-FFF2-40B4-BE49-F238E27FC236}">
                <a16:creationId xmlns:a16="http://schemas.microsoft.com/office/drawing/2014/main" id="{A129C528-75C7-363B-CB16-3807F0DCA56A}"/>
              </a:ext>
            </a:extLst>
          </p:cNvPr>
          <p:cNvSpPr txBox="1"/>
          <p:nvPr/>
        </p:nvSpPr>
        <p:spPr>
          <a:xfrm>
            <a:off x="1835850" y="5149600"/>
            <a:ext cx="85203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“The purpose of abstraction is not to be vague, but to create</a:t>
            </a:r>
            <a:endParaRPr/>
          </a:p>
          <a:p>
            <a:r>
              <a:rPr lang="en-US" sz="2000" b="1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a new semantic level in which one can be absolutely precise”</a:t>
            </a:r>
            <a:endParaRPr/>
          </a:p>
          <a:p>
            <a:endParaRPr sz="2000" b="1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r>
              <a:rPr lang="en-US" sz="2000" b="1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                                                                                - Edsger W. Dijkstra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4531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1FD46821-0DE3-67F3-A83E-B532420B1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>
            <a:extLst>
              <a:ext uri="{FF2B5EF4-FFF2-40B4-BE49-F238E27FC236}">
                <a16:creationId xmlns:a16="http://schemas.microsoft.com/office/drawing/2014/main" id="{1BF01D3B-78D5-2D59-9437-FC388ABB3F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sz="3600"/>
              <a:t>Isn’t It Over Simplification? Does This Work?</a:t>
            </a:r>
            <a:endParaRPr sz="3600"/>
          </a:p>
        </p:txBody>
      </p:sp>
      <p:sp>
        <p:nvSpPr>
          <p:cNvPr id="179" name="Google Shape;179;p25">
            <a:extLst>
              <a:ext uri="{FF2B5EF4-FFF2-40B4-BE49-F238E27FC236}">
                <a16:creationId xmlns:a16="http://schemas.microsoft.com/office/drawing/2014/main" id="{CF1EA71F-89FE-4228-0127-D5CC45EE0D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It works! (In some cases)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Some successful tools that use abstraction.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Astree – used by Airbus in validating its flight control software.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Poly Space – provided by MATHWORKS.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SLAM – verifier for device drivers for windows.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BLAST – popular academic tool.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FSOFT – verifier from NEC Labs that uses ideas from abstraction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Scalability? – 1M to 10M LOC (No Kidding!)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But it is not a silver bullet!</a:t>
            </a:r>
            <a:endParaRPr/>
          </a:p>
        </p:txBody>
      </p:sp>
      <p:sp>
        <p:nvSpPr>
          <p:cNvPr id="180" name="Google Shape;180;p25">
            <a:extLst>
              <a:ext uri="{FF2B5EF4-FFF2-40B4-BE49-F238E27FC236}">
                <a16:creationId xmlns:a16="http://schemas.microsoft.com/office/drawing/2014/main" id="{EF1BFDFA-716B-554D-380E-C5E31DB198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2512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>
          <a:extLst>
            <a:ext uri="{FF2B5EF4-FFF2-40B4-BE49-F238E27FC236}">
              <a16:creationId xmlns:a16="http://schemas.microsoft.com/office/drawing/2014/main" id="{1F52A577-9F8B-9D97-B74B-0B8DE1E61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>
            <a:extLst>
              <a:ext uri="{FF2B5EF4-FFF2-40B4-BE49-F238E27FC236}">
                <a16:creationId xmlns:a16="http://schemas.microsoft.com/office/drawing/2014/main" id="{C9C4DA09-5544-BE23-B3AC-E546F3A751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OK, Lets Go Into The Details</a:t>
            </a:r>
            <a:endParaRPr/>
          </a:p>
        </p:txBody>
      </p:sp>
      <p:sp>
        <p:nvSpPr>
          <p:cNvPr id="186" name="Google Shape;186;p26">
            <a:extLst>
              <a:ext uri="{FF2B5EF4-FFF2-40B4-BE49-F238E27FC236}">
                <a16:creationId xmlns:a16="http://schemas.microsoft.com/office/drawing/2014/main" id="{08E15ED7-F795-C8AC-C456-45CFCEDEF1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Outline of the details</a:t>
            </a:r>
            <a:endParaRPr dirty="0"/>
          </a:p>
          <a:p>
            <a:pPr lvl="1">
              <a:buClr>
                <a:schemeClr val="dk1"/>
              </a:buClr>
              <a:buSzPts val="2400"/>
            </a:pPr>
            <a:r>
              <a:rPr lang="en-US" dirty="0"/>
              <a:t>Mathematical Foundations: Sets, Lattices, Functions, Fixed Points</a:t>
            </a:r>
            <a:endParaRPr dirty="0"/>
          </a:p>
          <a:p>
            <a:pPr lvl="1">
              <a:buClr>
                <a:schemeClr val="dk1"/>
              </a:buClr>
              <a:buSzPts val="2400"/>
            </a:pPr>
            <a:r>
              <a:rPr lang="en-US" dirty="0"/>
              <a:t>Abstract Interpretation – Basics</a:t>
            </a:r>
            <a:endParaRPr dirty="0"/>
          </a:p>
          <a:p>
            <a:pPr lvl="1">
              <a:buClr>
                <a:schemeClr val="dk1"/>
              </a:buClr>
              <a:buSzPts val="2400"/>
            </a:pPr>
            <a:r>
              <a:rPr lang="en-US" dirty="0"/>
              <a:t>Galois Connections</a:t>
            </a:r>
            <a:endParaRPr dirty="0"/>
          </a:p>
          <a:p>
            <a:pPr lvl="1">
              <a:buClr>
                <a:schemeClr val="dk1"/>
              </a:buClr>
              <a:buSzPts val="2400"/>
            </a:pPr>
            <a:r>
              <a:rPr lang="en-US" dirty="0"/>
              <a:t>Verification using abstract interpretation</a:t>
            </a:r>
            <a:endParaRPr dirty="0"/>
          </a:p>
        </p:txBody>
      </p:sp>
      <p:sp>
        <p:nvSpPr>
          <p:cNvPr id="187" name="Google Shape;187;p26">
            <a:extLst>
              <a:ext uri="{FF2B5EF4-FFF2-40B4-BE49-F238E27FC236}">
                <a16:creationId xmlns:a16="http://schemas.microsoft.com/office/drawing/2014/main" id="{55D010C1-FB45-C954-11F0-C6B8FA11C7F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5728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>
          <a:extLst>
            <a:ext uri="{FF2B5EF4-FFF2-40B4-BE49-F238E27FC236}">
              <a16:creationId xmlns:a16="http://schemas.microsoft.com/office/drawing/2014/main" id="{C56BFBB6-C478-60A0-BBEC-34275DBFE3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>
            <a:extLst>
              <a:ext uri="{FF2B5EF4-FFF2-40B4-BE49-F238E27FC236}">
                <a16:creationId xmlns:a16="http://schemas.microsoft.com/office/drawing/2014/main" id="{0F29DED6-716E-48F7-4439-5910A566BB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Fundamentals: Set Theory &amp; Partial Orders</a:t>
            </a:r>
            <a:endParaRPr/>
          </a:p>
        </p:txBody>
      </p:sp>
      <p:sp>
        <p:nvSpPr>
          <p:cNvPr id="193" name="Google Shape;193;p27">
            <a:extLst>
              <a:ext uri="{FF2B5EF4-FFF2-40B4-BE49-F238E27FC236}">
                <a16:creationId xmlns:a16="http://schemas.microsoft.com/office/drawing/2014/main" id="{D1222415-75F0-5A03-71F9-5422CEB7C5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2013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194" name="Google Shape;194;p27">
            <a:extLst>
              <a:ext uri="{FF2B5EF4-FFF2-40B4-BE49-F238E27FC236}">
                <a16:creationId xmlns:a16="http://schemas.microsoft.com/office/drawing/2014/main" id="{94805AD1-A600-88DC-822B-E08AF0186FD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191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>
          <a:extLst>
            <a:ext uri="{FF2B5EF4-FFF2-40B4-BE49-F238E27FC236}">
              <a16:creationId xmlns:a16="http://schemas.microsoft.com/office/drawing/2014/main" id="{B8E4AEC4-AA57-9C8C-2D17-19462C263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>
            <a:extLst>
              <a:ext uri="{FF2B5EF4-FFF2-40B4-BE49-F238E27FC236}">
                <a16:creationId xmlns:a16="http://schemas.microsoft.com/office/drawing/2014/main" id="{EBBF666D-387E-5815-D558-41C968D836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Fundamentals: Set Theory &amp; Partial Orders</a:t>
            </a:r>
            <a:endParaRPr/>
          </a:p>
        </p:txBody>
      </p:sp>
      <p:sp>
        <p:nvSpPr>
          <p:cNvPr id="200" name="Google Shape;200;p28">
            <a:extLst>
              <a:ext uri="{FF2B5EF4-FFF2-40B4-BE49-F238E27FC236}">
                <a16:creationId xmlns:a16="http://schemas.microsoft.com/office/drawing/2014/main" id="{61C81274-46A5-93C0-D734-5937B25287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2013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201" name="Google Shape;201;p28">
            <a:extLst>
              <a:ext uri="{FF2B5EF4-FFF2-40B4-BE49-F238E27FC236}">
                <a16:creationId xmlns:a16="http://schemas.microsoft.com/office/drawing/2014/main" id="{82F44FEF-C39C-4EA4-BD3A-EEC0B45709E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5931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>
          <a:extLst>
            <a:ext uri="{FF2B5EF4-FFF2-40B4-BE49-F238E27FC236}">
              <a16:creationId xmlns:a16="http://schemas.microsoft.com/office/drawing/2014/main" id="{68AB41A2-35B4-D135-4429-B6A39033E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>
            <a:extLst>
              <a:ext uri="{FF2B5EF4-FFF2-40B4-BE49-F238E27FC236}">
                <a16:creationId xmlns:a16="http://schemas.microsoft.com/office/drawing/2014/main" id="{1183DA1C-BB5E-45F7-5BD3-28F25EAE9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Fundamentals: Set Theory &amp; Partial Orders</a:t>
            </a:r>
            <a:endParaRPr/>
          </a:p>
        </p:txBody>
      </p:sp>
      <p:sp>
        <p:nvSpPr>
          <p:cNvPr id="207" name="Google Shape;207;p29">
            <a:extLst>
              <a:ext uri="{FF2B5EF4-FFF2-40B4-BE49-F238E27FC236}">
                <a16:creationId xmlns:a16="http://schemas.microsoft.com/office/drawing/2014/main" id="{84AF4458-B443-047F-35E9-6A0C6F8647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2718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08" name="Google Shape;208;p29">
            <a:extLst>
              <a:ext uri="{FF2B5EF4-FFF2-40B4-BE49-F238E27FC236}">
                <a16:creationId xmlns:a16="http://schemas.microsoft.com/office/drawing/2014/main" id="{BE018600-1B70-9EDA-AEE2-D673378B5B9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536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Review.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Propositional logic,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endParaRPr lang="en-US" dirty="0"/>
          </a:p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Predicate logic.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Hoare logic for program correctness.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Weakest pre-condition, Strongest post-condition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SAT Solvers – Z3 (Extra in Homework).</a:t>
            </a:r>
            <a:endParaRPr dirty="0"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CF280FB8-29C2-0435-8199-B03016D62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>
            <a:extLst>
              <a:ext uri="{FF2B5EF4-FFF2-40B4-BE49-F238E27FC236}">
                <a16:creationId xmlns:a16="http://schemas.microsoft.com/office/drawing/2014/main" id="{C0C8B7BF-E1C8-CD10-3808-0340409847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 Orders and Lattices</a:t>
            </a:r>
            <a:endParaRPr/>
          </a:p>
        </p:txBody>
      </p:sp>
      <p:sp>
        <p:nvSpPr>
          <p:cNvPr id="214" name="Google Shape;214;p30">
            <a:extLst>
              <a:ext uri="{FF2B5EF4-FFF2-40B4-BE49-F238E27FC236}">
                <a16:creationId xmlns:a16="http://schemas.microsoft.com/office/drawing/2014/main" id="{375F0571-22C7-693E-37ED-379EFFDEF4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8" t="-2295" r="-1199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215" name="Google Shape;215;p30">
            <a:extLst>
              <a:ext uri="{FF2B5EF4-FFF2-40B4-BE49-F238E27FC236}">
                <a16:creationId xmlns:a16="http://schemas.microsoft.com/office/drawing/2014/main" id="{A816C01E-17F7-2696-544B-56E45956EE0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669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E0788ADB-8BF6-F4A0-47B7-895B48FD5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>
            <a:extLst>
              <a:ext uri="{FF2B5EF4-FFF2-40B4-BE49-F238E27FC236}">
                <a16:creationId xmlns:a16="http://schemas.microsoft.com/office/drawing/2014/main" id="{BC6705EA-29C6-AE10-EC7A-A56F11CFA9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 Orders and Lattices</a:t>
            </a:r>
            <a:endParaRPr/>
          </a:p>
        </p:txBody>
      </p:sp>
      <p:sp>
        <p:nvSpPr>
          <p:cNvPr id="214" name="Google Shape;214;p30">
            <a:extLst>
              <a:ext uri="{FF2B5EF4-FFF2-40B4-BE49-F238E27FC236}">
                <a16:creationId xmlns:a16="http://schemas.microsoft.com/office/drawing/2014/main" id="{C6E1B250-6509-1C0A-C891-CF993B771C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8" t="-2295" r="-1199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 dirty="0"/>
              <a:t> </a:t>
            </a:r>
            <a:endParaRPr dirty="0"/>
          </a:p>
        </p:txBody>
      </p:sp>
      <p:sp>
        <p:nvSpPr>
          <p:cNvPr id="215" name="Google Shape;215;p30">
            <a:extLst>
              <a:ext uri="{FF2B5EF4-FFF2-40B4-BE49-F238E27FC236}">
                <a16:creationId xmlns:a16="http://schemas.microsoft.com/office/drawing/2014/main" id="{31909AC1-76EB-21E7-721E-DEFEBBBA679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29DB3-7470-9EE8-9014-8580F3E8CE3D}"/>
              </a:ext>
            </a:extLst>
          </p:cNvPr>
          <p:cNvSpPr/>
          <p:nvPr/>
        </p:nvSpPr>
        <p:spPr>
          <a:xfrm>
            <a:off x="1860698" y="3189767"/>
            <a:ext cx="8973879" cy="27857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9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77C73D14-E3A1-F840-7BD7-F869BB22F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>
            <a:extLst>
              <a:ext uri="{FF2B5EF4-FFF2-40B4-BE49-F238E27FC236}">
                <a16:creationId xmlns:a16="http://schemas.microsoft.com/office/drawing/2014/main" id="{F6D2021C-5910-4512-A276-0514267D00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 Orders and Lattices</a:t>
            </a:r>
            <a:endParaRPr/>
          </a:p>
        </p:txBody>
      </p:sp>
      <p:sp>
        <p:nvSpPr>
          <p:cNvPr id="214" name="Google Shape;214;p30">
            <a:extLst>
              <a:ext uri="{FF2B5EF4-FFF2-40B4-BE49-F238E27FC236}">
                <a16:creationId xmlns:a16="http://schemas.microsoft.com/office/drawing/2014/main" id="{B1ADAB39-00F0-99FF-5663-311233192C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8" t="-2295" r="-1199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 dirty="0"/>
              <a:t> </a:t>
            </a:r>
            <a:endParaRPr dirty="0"/>
          </a:p>
        </p:txBody>
      </p:sp>
      <p:sp>
        <p:nvSpPr>
          <p:cNvPr id="215" name="Google Shape;215;p30">
            <a:extLst>
              <a:ext uri="{FF2B5EF4-FFF2-40B4-BE49-F238E27FC236}">
                <a16:creationId xmlns:a16="http://schemas.microsoft.com/office/drawing/2014/main" id="{DA6D624C-F2E8-F430-99BF-9DBE4B53E4C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8957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>
          <a:extLst>
            <a:ext uri="{FF2B5EF4-FFF2-40B4-BE49-F238E27FC236}">
              <a16:creationId xmlns:a16="http://schemas.microsoft.com/office/drawing/2014/main" id="{55BEC306-E6C1-A888-C710-C49AF1042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>
            <a:extLst>
              <a:ext uri="{FF2B5EF4-FFF2-40B4-BE49-F238E27FC236}">
                <a16:creationId xmlns:a16="http://schemas.microsoft.com/office/drawing/2014/main" id="{1B5E9883-1F40-BE78-2536-B5AB40DC99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 Orders And Lattices</a:t>
            </a:r>
            <a:endParaRPr/>
          </a:p>
        </p:txBody>
      </p:sp>
      <p:sp>
        <p:nvSpPr>
          <p:cNvPr id="235" name="Google Shape;235;p33">
            <a:extLst>
              <a:ext uri="{FF2B5EF4-FFF2-40B4-BE49-F238E27FC236}">
                <a16:creationId xmlns:a16="http://schemas.microsoft.com/office/drawing/2014/main" id="{095F94F7-6D66-8955-8512-8627033286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509760" cy="384048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958" t="-4441" r="3844" b="-34193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 dirty="0"/>
              <a:t> </a:t>
            </a:r>
            <a:endParaRPr dirty="0"/>
          </a:p>
        </p:txBody>
      </p:sp>
      <p:sp>
        <p:nvSpPr>
          <p:cNvPr id="236" name="Google Shape;236;p33">
            <a:extLst>
              <a:ext uri="{FF2B5EF4-FFF2-40B4-BE49-F238E27FC236}">
                <a16:creationId xmlns:a16="http://schemas.microsoft.com/office/drawing/2014/main" id="{370EF8B4-0C6B-8401-8EAF-24CD64A346B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085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58;p36">
            <a:extLst>
              <a:ext uri="{FF2B5EF4-FFF2-40B4-BE49-F238E27FC236}">
                <a16:creationId xmlns:a16="http://schemas.microsoft.com/office/drawing/2014/main" id="{BA459C22-ED6F-392C-64B9-BFF549B6D326}"/>
              </a:ext>
            </a:extLst>
          </p:cNvPr>
          <p:cNvGrpSpPr/>
          <p:nvPr/>
        </p:nvGrpSpPr>
        <p:grpSpPr>
          <a:xfrm>
            <a:off x="3333088" y="1716083"/>
            <a:ext cx="2536201" cy="2568825"/>
            <a:chOff x="3303899" y="2240919"/>
            <a:chExt cx="2536201" cy="2568825"/>
          </a:xfrm>
        </p:grpSpPr>
        <p:cxnSp>
          <p:nvCxnSpPr>
            <p:cNvPr id="5" name="Google Shape;259;p36">
              <a:extLst>
                <a:ext uri="{FF2B5EF4-FFF2-40B4-BE49-F238E27FC236}">
                  <a16:creationId xmlns:a16="http://schemas.microsoft.com/office/drawing/2014/main" id="{93F8DEB5-9CFB-3EB6-2B66-A5E3E171D245}"/>
                </a:ext>
              </a:extLst>
            </p:cNvPr>
            <p:cNvCxnSpPr/>
            <p:nvPr/>
          </p:nvCxnSpPr>
          <p:spPr>
            <a:xfrm rot="10800000" flipH="1">
              <a:off x="4571999" y="427484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6" name="Google Shape;262;p36">
              <a:extLst>
                <a:ext uri="{FF2B5EF4-FFF2-40B4-BE49-F238E27FC236}">
                  <a16:creationId xmlns:a16="http://schemas.microsoft.com/office/drawing/2014/main" id="{C0CEC784-8076-EDE5-3BC8-3C1B37BDBEB8}"/>
                </a:ext>
              </a:extLst>
            </p:cNvPr>
            <p:cNvCxnSpPr/>
            <p:nvPr/>
          </p:nvCxnSpPr>
          <p:spPr>
            <a:xfrm rot="10800000">
              <a:off x="4571999" y="4274844"/>
              <a:ext cx="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7" name="Google Shape;264;p36">
              <a:extLst>
                <a:ext uri="{FF2B5EF4-FFF2-40B4-BE49-F238E27FC236}">
                  <a16:creationId xmlns:a16="http://schemas.microsoft.com/office/drawing/2014/main" id="{ACED3E43-C0C9-D6A0-71F6-4A70A6792A2F}"/>
                </a:ext>
              </a:extLst>
            </p:cNvPr>
            <p:cNvCxnSpPr/>
            <p:nvPr/>
          </p:nvCxnSpPr>
          <p:spPr>
            <a:xfrm rot="10800000">
              <a:off x="3303899" y="427484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8" name="Google Shape;266;p36">
              <a:extLst>
                <a:ext uri="{FF2B5EF4-FFF2-40B4-BE49-F238E27FC236}">
                  <a16:creationId xmlns:a16="http://schemas.microsoft.com/office/drawing/2014/main" id="{B610AAB9-D2E8-E9C0-1AE5-2FA6AADB58D7}"/>
                </a:ext>
              </a:extLst>
            </p:cNvPr>
            <p:cNvCxnSpPr/>
            <p:nvPr/>
          </p:nvCxnSpPr>
          <p:spPr>
            <a:xfrm rot="10800000">
              <a:off x="5839974" y="3224265"/>
              <a:ext cx="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9" name="Google Shape;268;p36">
              <a:extLst>
                <a:ext uri="{FF2B5EF4-FFF2-40B4-BE49-F238E27FC236}">
                  <a16:creationId xmlns:a16="http://schemas.microsoft.com/office/drawing/2014/main" id="{7C68699F-960E-1AF6-4904-2D3591E1C1CD}"/>
                </a:ext>
              </a:extLst>
            </p:cNvPr>
            <p:cNvCxnSpPr/>
            <p:nvPr/>
          </p:nvCxnSpPr>
          <p:spPr>
            <a:xfrm rot="10800000">
              <a:off x="4571998" y="322441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0" name="Google Shape;270;p36">
              <a:extLst>
                <a:ext uri="{FF2B5EF4-FFF2-40B4-BE49-F238E27FC236}">
                  <a16:creationId xmlns:a16="http://schemas.microsoft.com/office/drawing/2014/main" id="{7BF626AD-E9E7-2DFB-6276-B1400A524D7D}"/>
                </a:ext>
              </a:extLst>
            </p:cNvPr>
            <p:cNvCxnSpPr/>
            <p:nvPr/>
          </p:nvCxnSpPr>
          <p:spPr>
            <a:xfrm rot="10800000" flipH="1">
              <a:off x="3304025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" name="Google Shape;271;p36">
              <a:extLst>
                <a:ext uri="{FF2B5EF4-FFF2-40B4-BE49-F238E27FC236}">
                  <a16:creationId xmlns:a16="http://schemas.microsoft.com/office/drawing/2014/main" id="{DF8D280D-011E-4224-371E-0BB981FCE4AD}"/>
                </a:ext>
              </a:extLst>
            </p:cNvPr>
            <p:cNvCxnSpPr/>
            <p:nvPr/>
          </p:nvCxnSpPr>
          <p:spPr>
            <a:xfrm rot="10800000">
              <a:off x="3304025" y="3224265"/>
              <a:ext cx="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2" name="Google Shape;273;p36">
              <a:extLst>
                <a:ext uri="{FF2B5EF4-FFF2-40B4-BE49-F238E27FC236}">
                  <a16:creationId xmlns:a16="http://schemas.microsoft.com/office/drawing/2014/main" id="{849F6457-A935-0AC2-9899-4F5C0A9E1D51}"/>
                </a:ext>
              </a:extLst>
            </p:cNvPr>
            <p:cNvCxnSpPr/>
            <p:nvPr/>
          </p:nvCxnSpPr>
          <p:spPr>
            <a:xfrm rot="10800000" flipH="1">
              <a:off x="4571999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3" name="Google Shape;274;p36">
              <a:extLst>
                <a:ext uri="{FF2B5EF4-FFF2-40B4-BE49-F238E27FC236}">
                  <a16:creationId xmlns:a16="http://schemas.microsoft.com/office/drawing/2014/main" id="{DEDC9156-D9B6-592C-7962-6BCCE7695DF2}"/>
                </a:ext>
              </a:extLst>
            </p:cNvPr>
            <p:cNvCxnSpPr/>
            <p:nvPr/>
          </p:nvCxnSpPr>
          <p:spPr>
            <a:xfrm rot="10800000">
              <a:off x="3303899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4" name="Google Shape;275;p36">
              <a:extLst>
                <a:ext uri="{FF2B5EF4-FFF2-40B4-BE49-F238E27FC236}">
                  <a16:creationId xmlns:a16="http://schemas.microsoft.com/office/drawing/2014/main" id="{CB6CB1A9-1CBE-B1F9-08BC-5C8DC3D88FA6}"/>
                </a:ext>
              </a:extLst>
            </p:cNvPr>
            <p:cNvCxnSpPr/>
            <p:nvPr/>
          </p:nvCxnSpPr>
          <p:spPr>
            <a:xfrm rot="10800000" flipH="1">
              <a:off x="3304022" y="2240982"/>
              <a:ext cx="1268100" cy="614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5" name="Google Shape;277;p36">
              <a:extLst>
                <a:ext uri="{FF2B5EF4-FFF2-40B4-BE49-F238E27FC236}">
                  <a16:creationId xmlns:a16="http://schemas.microsoft.com/office/drawing/2014/main" id="{9A30CA38-19B5-0371-8220-0DBDF91271E7}"/>
                </a:ext>
              </a:extLst>
            </p:cNvPr>
            <p:cNvCxnSpPr/>
            <p:nvPr/>
          </p:nvCxnSpPr>
          <p:spPr>
            <a:xfrm rot="10800000">
              <a:off x="4571997" y="2240919"/>
              <a:ext cx="0" cy="499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6" name="Google Shape;278;p36">
              <a:extLst>
                <a:ext uri="{FF2B5EF4-FFF2-40B4-BE49-F238E27FC236}">
                  <a16:creationId xmlns:a16="http://schemas.microsoft.com/office/drawing/2014/main" id="{BF21498E-1595-EA6F-00EF-3B1E63DE8607}"/>
                </a:ext>
              </a:extLst>
            </p:cNvPr>
            <p:cNvCxnSpPr/>
            <p:nvPr/>
          </p:nvCxnSpPr>
          <p:spPr>
            <a:xfrm rot="10800000">
              <a:off x="4571873" y="2240982"/>
              <a:ext cx="1268100" cy="614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579694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>
          <a:extLst>
            <a:ext uri="{FF2B5EF4-FFF2-40B4-BE49-F238E27FC236}">
              <a16:creationId xmlns:a16="http://schemas.microsoft.com/office/drawing/2014/main" id="{59DBEC04-BCE3-752B-AA71-28613DBDF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">
            <a:extLst>
              <a:ext uri="{FF2B5EF4-FFF2-40B4-BE49-F238E27FC236}">
                <a16:creationId xmlns:a16="http://schemas.microsoft.com/office/drawing/2014/main" id="{CC7C83B4-30B1-84A9-53C1-1DD6DD9A96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 Orders And Lattices</a:t>
            </a:r>
            <a:endParaRPr/>
          </a:p>
        </p:txBody>
      </p:sp>
      <p:sp>
        <p:nvSpPr>
          <p:cNvPr id="242" name="Google Shape;242;p34">
            <a:extLst>
              <a:ext uri="{FF2B5EF4-FFF2-40B4-BE49-F238E27FC236}">
                <a16:creationId xmlns:a16="http://schemas.microsoft.com/office/drawing/2014/main" id="{D2BF8782-2803-B5EA-28BB-BE2C551FCF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A lattice is said to be complete if and only if any two elements have a lub and glb.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243" name="Google Shape;243;p34">
            <a:extLst>
              <a:ext uri="{FF2B5EF4-FFF2-40B4-BE49-F238E27FC236}">
                <a16:creationId xmlns:a16="http://schemas.microsoft.com/office/drawing/2014/main" id="{7F87A9EE-EB68-9440-7851-F122CEE2022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30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>
          <a:extLst>
            <a:ext uri="{FF2B5EF4-FFF2-40B4-BE49-F238E27FC236}">
              <a16:creationId xmlns:a16="http://schemas.microsoft.com/office/drawing/2014/main" id="{7A1EE76F-5276-0814-8296-CDABA2C46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">
            <a:extLst>
              <a:ext uri="{FF2B5EF4-FFF2-40B4-BE49-F238E27FC236}">
                <a16:creationId xmlns:a16="http://schemas.microsoft.com/office/drawing/2014/main" id="{22076919-961D-C4E4-59D5-FBE6AAB5DF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 Orders And Lattices</a:t>
            </a:r>
            <a:endParaRPr/>
          </a:p>
        </p:txBody>
      </p:sp>
      <p:sp>
        <p:nvSpPr>
          <p:cNvPr id="249" name="Google Shape;249;p35">
            <a:extLst>
              <a:ext uri="{FF2B5EF4-FFF2-40B4-BE49-F238E27FC236}">
                <a16:creationId xmlns:a16="http://schemas.microsoft.com/office/drawing/2014/main" id="{5B290A4F-37C0-34CE-BA95-769B45396C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2013" r="-1332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250" name="Google Shape;250;p35">
            <a:extLst>
              <a:ext uri="{FF2B5EF4-FFF2-40B4-BE49-F238E27FC236}">
                <a16:creationId xmlns:a16="http://schemas.microsoft.com/office/drawing/2014/main" id="{FA0129B8-53F4-2485-6F4E-E7C78C1F234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8836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>
          <a:extLst>
            <a:ext uri="{FF2B5EF4-FFF2-40B4-BE49-F238E27FC236}">
              <a16:creationId xmlns:a16="http://schemas.microsoft.com/office/drawing/2014/main" id="{8E029EAA-733E-34C6-B82D-646283F85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6">
            <a:extLst>
              <a:ext uri="{FF2B5EF4-FFF2-40B4-BE49-F238E27FC236}">
                <a16:creationId xmlns:a16="http://schemas.microsoft.com/office/drawing/2014/main" id="{A7D49244-0E29-56AE-5B44-7E844E8C53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Pictorial Representation</a:t>
            </a:r>
            <a:endParaRPr/>
          </a:p>
        </p:txBody>
      </p:sp>
      <p:sp>
        <p:nvSpPr>
          <p:cNvPr id="256" name="Google Shape;256;p36">
            <a:extLst>
              <a:ext uri="{FF2B5EF4-FFF2-40B4-BE49-F238E27FC236}">
                <a16:creationId xmlns:a16="http://schemas.microsoft.com/office/drawing/2014/main" id="{42B6539F-5217-85DA-A4F6-AD03EC3F5B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257" name="Google Shape;257;p36">
            <a:extLst>
              <a:ext uri="{FF2B5EF4-FFF2-40B4-BE49-F238E27FC236}">
                <a16:creationId xmlns:a16="http://schemas.microsoft.com/office/drawing/2014/main" id="{590812D3-036E-619D-BE70-A0BC52FC062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grpSp>
        <p:nvGrpSpPr>
          <p:cNvPr id="258" name="Google Shape;258;p36">
            <a:extLst>
              <a:ext uri="{FF2B5EF4-FFF2-40B4-BE49-F238E27FC236}">
                <a16:creationId xmlns:a16="http://schemas.microsoft.com/office/drawing/2014/main" id="{FC5A362B-B2FF-E89C-F504-E7941B01241B}"/>
              </a:ext>
            </a:extLst>
          </p:cNvPr>
          <p:cNvGrpSpPr/>
          <p:nvPr/>
        </p:nvGrpSpPr>
        <p:grpSpPr>
          <a:xfrm>
            <a:off x="4827900" y="2166152"/>
            <a:ext cx="2536201" cy="2568825"/>
            <a:chOff x="3303899" y="2240919"/>
            <a:chExt cx="2536201" cy="2568825"/>
          </a:xfrm>
        </p:grpSpPr>
        <p:cxnSp>
          <p:nvCxnSpPr>
            <p:cNvPr id="259" name="Google Shape;259;p36">
              <a:extLst>
                <a:ext uri="{FF2B5EF4-FFF2-40B4-BE49-F238E27FC236}">
                  <a16:creationId xmlns:a16="http://schemas.microsoft.com/office/drawing/2014/main" id="{72F904DA-B66F-C12C-C405-6DAB84E25F73}"/>
                </a:ext>
              </a:extLst>
            </p:cNvPr>
            <p:cNvCxnSpPr>
              <a:stCxn id="260" idx="0"/>
              <a:endCxn id="261" idx="2"/>
            </p:cNvCxnSpPr>
            <p:nvPr/>
          </p:nvCxnSpPr>
          <p:spPr>
            <a:xfrm rot="10800000" flipH="1">
              <a:off x="4571999" y="427484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2" name="Google Shape;262;p36">
              <a:extLst>
                <a:ext uri="{FF2B5EF4-FFF2-40B4-BE49-F238E27FC236}">
                  <a16:creationId xmlns:a16="http://schemas.microsoft.com/office/drawing/2014/main" id="{65607C7E-D8BD-33C3-E3A9-43F66BD5A529}"/>
                </a:ext>
              </a:extLst>
            </p:cNvPr>
            <p:cNvCxnSpPr>
              <a:stCxn id="260" idx="0"/>
              <a:endCxn id="263" idx="2"/>
            </p:cNvCxnSpPr>
            <p:nvPr/>
          </p:nvCxnSpPr>
          <p:spPr>
            <a:xfrm rot="10800000">
              <a:off x="4571999" y="4274844"/>
              <a:ext cx="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4" name="Google Shape;264;p36">
              <a:extLst>
                <a:ext uri="{FF2B5EF4-FFF2-40B4-BE49-F238E27FC236}">
                  <a16:creationId xmlns:a16="http://schemas.microsoft.com/office/drawing/2014/main" id="{1CC72E51-11D4-5001-9DC8-0F8F0800CEA3}"/>
                </a:ext>
              </a:extLst>
            </p:cNvPr>
            <p:cNvCxnSpPr>
              <a:stCxn id="260" idx="0"/>
              <a:endCxn id="265" idx="2"/>
            </p:cNvCxnSpPr>
            <p:nvPr/>
          </p:nvCxnSpPr>
          <p:spPr>
            <a:xfrm rot="10800000">
              <a:off x="3303899" y="427484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6" name="Google Shape;266;p36">
              <a:extLst>
                <a:ext uri="{FF2B5EF4-FFF2-40B4-BE49-F238E27FC236}">
                  <a16:creationId xmlns:a16="http://schemas.microsoft.com/office/drawing/2014/main" id="{D3BB90E1-1BAA-D46C-7E10-B98ED1DBDB8E}"/>
                </a:ext>
              </a:extLst>
            </p:cNvPr>
            <p:cNvCxnSpPr>
              <a:stCxn id="261" idx="0"/>
              <a:endCxn id="267" idx="2"/>
            </p:cNvCxnSpPr>
            <p:nvPr/>
          </p:nvCxnSpPr>
          <p:spPr>
            <a:xfrm rot="10800000">
              <a:off x="5839974" y="3224265"/>
              <a:ext cx="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8" name="Google Shape;268;p36">
              <a:extLst>
                <a:ext uri="{FF2B5EF4-FFF2-40B4-BE49-F238E27FC236}">
                  <a16:creationId xmlns:a16="http://schemas.microsoft.com/office/drawing/2014/main" id="{DBDF7491-FDE2-54E1-2679-9F1589F8B478}"/>
                </a:ext>
              </a:extLst>
            </p:cNvPr>
            <p:cNvCxnSpPr>
              <a:endCxn id="269" idx="2"/>
            </p:cNvCxnSpPr>
            <p:nvPr/>
          </p:nvCxnSpPr>
          <p:spPr>
            <a:xfrm rot="10800000">
              <a:off x="4571998" y="322441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0" name="Google Shape;270;p36">
              <a:extLst>
                <a:ext uri="{FF2B5EF4-FFF2-40B4-BE49-F238E27FC236}">
                  <a16:creationId xmlns:a16="http://schemas.microsoft.com/office/drawing/2014/main" id="{1E7BA0AD-63FE-B9AB-AD78-8D47050DC105}"/>
                </a:ext>
              </a:extLst>
            </p:cNvPr>
            <p:cNvCxnSpPr>
              <a:stCxn id="265" idx="0"/>
              <a:endCxn id="269" idx="2"/>
            </p:cNvCxnSpPr>
            <p:nvPr/>
          </p:nvCxnSpPr>
          <p:spPr>
            <a:xfrm rot="10800000" flipH="1">
              <a:off x="3304025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1" name="Google Shape;271;p36">
              <a:extLst>
                <a:ext uri="{FF2B5EF4-FFF2-40B4-BE49-F238E27FC236}">
                  <a16:creationId xmlns:a16="http://schemas.microsoft.com/office/drawing/2014/main" id="{C23769AB-9F8A-E196-A003-96DD4885DCBB}"/>
                </a:ext>
              </a:extLst>
            </p:cNvPr>
            <p:cNvCxnSpPr>
              <a:stCxn id="265" idx="0"/>
              <a:endCxn id="272" idx="2"/>
            </p:cNvCxnSpPr>
            <p:nvPr/>
          </p:nvCxnSpPr>
          <p:spPr>
            <a:xfrm rot="10800000">
              <a:off x="3304025" y="3224265"/>
              <a:ext cx="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3" name="Google Shape;273;p36">
              <a:extLst>
                <a:ext uri="{FF2B5EF4-FFF2-40B4-BE49-F238E27FC236}">
                  <a16:creationId xmlns:a16="http://schemas.microsoft.com/office/drawing/2014/main" id="{E867F89C-7B12-4369-5B26-91CF2A8ADBC8}"/>
                </a:ext>
              </a:extLst>
            </p:cNvPr>
            <p:cNvCxnSpPr>
              <a:stCxn id="263" idx="0"/>
              <a:endCxn id="267" idx="2"/>
            </p:cNvCxnSpPr>
            <p:nvPr/>
          </p:nvCxnSpPr>
          <p:spPr>
            <a:xfrm rot="10800000" flipH="1">
              <a:off x="4571999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4" name="Google Shape;274;p36">
              <a:extLst>
                <a:ext uri="{FF2B5EF4-FFF2-40B4-BE49-F238E27FC236}">
                  <a16:creationId xmlns:a16="http://schemas.microsoft.com/office/drawing/2014/main" id="{CDA3E5F8-EA7E-1E55-71D0-C7BC64BD26E9}"/>
                </a:ext>
              </a:extLst>
            </p:cNvPr>
            <p:cNvCxnSpPr>
              <a:stCxn id="263" idx="0"/>
              <a:endCxn id="272" idx="2"/>
            </p:cNvCxnSpPr>
            <p:nvPr/>
          </p:nvCxnSpPr>
          <p:spPr>
            <a:xfrm rot="10800000">
              <a:off x="3303899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5" name="Google Shape;275;p36">
              <a:extLst>
                <a:ext uri="{FF2B5EF4-FFF2-40B4-BE49-F238E27FC236}">
                  <a16:creationId xmlns:a16="http://schemas.microsoft.com/office/drawing/2014/main" id="{3498B216-BF76-9AC0-7AD1-E9E82625FC29}"/>
                </a:ext>
              </a:extLst>
            </p:cNvPr>
            <p:cNvCxnSpPr>
              <a:stCxn id="272" idx="0"/>
              <a:endCxn id="276" idx="2"/>
            </p:cNvCxnSpPr>
            <p:nvPr/>
          </p:nvCxnSpPr>
          <p:spPr>
            <a:xfrm rot="10800000" flipH="1">
              <a:off x="3304022" y="2240982"/>
              <a:ext cx="1268100" cy="614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7" name="Google Shape;277;p36">
              <a:extLst>
                <a:ext uri="{FF2B5EF4-FFF2-40B4-BE49-F238E27FC236}">
                  <a16:creationId xmlns:a16="http://schemas.microsoft.com/office/drawing/2014/main" id="{19D575C4-EB65-260F-CCE9-135963AB65D1}"/>
                </a:ext>
              </a:extLst>
            </p:cNvPr>
            <p:cNvCxnSpPr/>
            <p:nvPr/>
          </p:nvCxnSpPr>
          <p:spPr>
            <a:xfrm rot="10800000">
              <a:off x="4571997" y="2240919"/>
              <a:ext cx="0" cy="499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8" name="Google Shape;278;p36">
              <a:extLst>
                <a:ext uri="{FF2B5EF4-FFF2-40B4-BE49-F238E27FC236}">
                  <a16:creationId xmlns:a16="http://schemas.microsoft.com/office/drawing/2014/main" id="{509B5229-B16F-7E5E-6136-476C92046879}"/>
                </a:ext>
              </a:extLst>
            </p:cNvPr>
            <p:cNvCxnSpPr>
              <a:stCxn id="267" idx="0"/>
              <a:endCxn id="276" idx="2"/>
            </p:cNvCxnSpPr>
            <p:nvPr/>
          </p:nvCxnSpPr>
          <p:spPr>
            <a:xfrm rot="10800000">
              <a:off x="4571873" y="2240982"/>
              <a:ext cx="1268100" cy="614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</p:grpSp>
      <p:pic>
        <p:nvPicPr>
          <p:cNvPr id="279" name="Google Shape;279;p36" descr="\mathbf{ \{ 2 \} }" title="MathEquation,#000000">
            <a:extLst>
              <a:ext uri="{FF2B5EF4-FFF2-40B4-BE49-F238E27FC236}">
                <a16:creationId xmlns:a16="http://schemas.microsoft.com/office/drawing/2014/main" id="{B38ED06E-26D8-124D-9AF4-E2DF13B8272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6975" y="3890525"/>
            <a:ext cx="31805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36" descr="\mathbf{ \{ 3 \} }" title="MathEquation,#000000">
            <a:extLst>
              <a:ext uri="{FF2B5EF4-FFF2-40B4-BE49-F238E27FC236}">
                <a16:creationId xmlns:a16="http://schemas.microsoft.com/office/drawing/2014/main" id="{919D1EDA-FC87-BF77-933D-2A32A4383C5A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79375" y="3890525"/>
            <a:ext cx="31805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36" descr="\mathbf{ \{ 1, 3 \} }" title="MathEquation,#000000">
            <a:extLst>
              <a:ext uri="{FF2B5EF4-FFF2-40B4-BE49-F238E27FC236}">
                <a16:creationId xmlns:a16="http://schemas.microsoft.com/office/drawing/2014/main" id="{2CBFC554-0B2F-9F51-BA75-627BEA4B8F0B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0188" y="2791950"/>
            <a:ext cx="53162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6" descr="\mathbf{ \{ 2, 3 \} }" title="MathEquation,#000000">
            <a:extLst>
              <a:ext uri="{FF2B5EF4-FFF2-40B4-BE49-F238E27FC236}">
                <a16:creationId xmlns:a16="http://schemas.microsoft.com/office/drawing/2014/main" id="{5F786C75-F068-A017-7FD4-712EBEE2EFC6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588" y="2791950"/>
            <a:ext cx="53162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6" descr="\mathbf{ \{ 1, 2, 3 \} }" title="MathEquation,#000000">
            <a:extLst>
              <a:ext uri="{FF2B5EF4-FFF2-40B4-BE49-F238E27FC236}">
                <a16:creationId xmlns:a16="http://schemas.microsoft.com/office/drawing/2014/main" id="{EAC5E728-BCE6-2569-85C9-ADE84971B34A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2775" y="1865100"/>
            <a:ext cx="74644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6" descr="\mathbf{ \{ 1, 2\} }" title="MathEquation,#000000">
            <a:extLst>
              <a:ext uri="{FF2B5EF4-FFF2-40B4-BE49-F238E27FC236}">
                <a16:creationId xmlns:a16="http://schemas.microsoft.com/office/drawing/2014/main" id="{6544E84B-F5B9-E86F-4DDB-665B6E3ECE6A}"/>
              </a:ext>
            </a:extLst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087800" y="2791950"/>
            <a:ext cx="53162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6" descr="\mathbf{ \{ 1\} }" title="MathEquation,#000000">
            <a:extLst>
              <a:ext uri="{FF2B5EF4-FFF2-40B4-BE49-F238E27FC236}">
                <a16:creationId xmlns:a16="http://schemas.microsoft.com/office/drawing/2014/main" id="{09F7729B-5F5F-0126-F557-4FE57AA4FBE8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194575" y="3890525"/>
            <a:ext cx="31805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6" descr="\mathbf{ \emptyset  }" title="MathEquation,#000000">
            <a:extLst>
              <a:ext uri="{FF2B5EF4-FFF2-40B4-BE49-F238E27FC236}">
                <a16:creationId xmlns:a16="http://schemas.microsoft.com/office/drawing/2014/main" id="{1EE170BF-1F30-CD0B-46DA-147881687052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40275" y="4807425"/>
            <a:ext cx="111444" cy="22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4645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>
          <a:extLst>
            <a:ext uri="{FF2B5EF4-FFF2-40B4-BE49-F238E27FC236}">
              <a16:creationId xmlns:a16="http://schemas.microsoft.com/office/drawing/2014/main" id="{5910FAF0-0074-D19B-F1AA-0A3640A1D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>
            <a:extLst>
              <a:ext uri="{FF2B5EF4-FFF2-40B4-BE49-F238E27FC236}">
                <a16:creationId xmlns:a16="http://schemas.microsoft.com/office/drawing/2014/main" id="{34D047C7-7C99-023F-FBBB-B9FF83FEBA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Too Much Theory, Application Please!</a:t>
            </a:r>
            <a:endParaRPr/>
          </a:p>
        </p:txBody>
      </p:sp>
      <p:sp>
        <p:nvSpPr>
          <p:cNvPr id="302" name="Google Shape;302;p38">
            <a:extLst>
              <a:ext uri="{FF2B5EF4-FFF2-40B4-BE49-F238E27FC236}">
                <a16:creationId xmlns:a16="http://schemas.microsoft.com/office/drawing/2014/main" id="{B08FCC1D-0377-ECB6-97FD-F4A7AF9E69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Lattice for determining Odd/Even</a:t>
            </a:r>
            <a:endParaRPr/>
          </a:p>
        </p:txBody>
      </p:sp>
      <p:sp>
        <p:nvSpPr>
          <p:cNvPr id="303" name="Google Shape;303;p38">
            <a:extLst>
              <a:ext uri="{FF2B5EF4-FFF2-40B4-BE49-F238E27FC236}">
                <a16:creationId xmlns:a16="http://schemas.microsoft.com/office/drawing/2014/main" id="{0C78CA43-27A5-53A3-FAFD-EBF9B1FD748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sp>
        <p:nvSpPr>
          <p:cNvPr id="304" name="Google Shape;304;p38">
            <a:extLst>
              <a:ext uri="{FF2B5EF4-FFF2-40B4-BE49-F238E27FC236}">
                <a16:creationId xmlns:a16="http://schemas.microsoft.com/office/drawing/2014/main" id="{E7B5C9CA-E985-20FF-B831-25F2761DC936}"/>
              </a:ext>
            </a:extLst>
          </p:cNvPr>
          <p:cNvSpPr txBox="1"/>
          <p:nvPr/>
        </p:nvSpPr>
        <p:spPr>
          <a:xfrm>
            <a:off x="5582718" y="4901184"/>
            <a:ext cx="513282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305" name="Google Shape;305;p38">
            <a:extLst>
              <a:ext uri="{FF2B5EF4-FFF2-40B4-BE49-F238E27FC236}">
                <a16:creationId xmlns:a16="http://schemas.microsoft.com/office/drawing/2014/main" id="{E89F5E1E-D62D-E64D-7664-6DB1F30FA084}"/>
              </a:ext>
            </a:extLst>
          </p:cNvPr>
          <p:cNvSpPr txBox="1"/>
          <p:nvPr/>
        </p:nvSpPr>
        <p:spPr>
          <a:xfrm>
            <a:off x="5319365" y="2072739"/>
            <a:ext cx="1071384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cxnSp>
        <p:nvCxnSpPr>
          <p:cNvPr id="306" name="Google Shape;306;p38">
            <a:extLst>
              <a:ext uri="{FF2B5EF4-FFF2-40B4-BE49-F238E27FC236}">
                <a16:creationId xmlns:a16="http://schemas.microsoft.com/office/drawing/2014/main" id="{8384FB24-BDC3-E095-0F9C-3786185E8B04}"/>
              </a:ext>
            </a:extLst>
          </p:cNvPr>
          <p:cNvCxnSpPr>
            <a:stCxn id="304" idx="0"/>
            <a:endCxn id="307" idx="2"/>
          </p:cNvCxnSpPr>
          <p:nvPr/>
        </p:nvCxnSpPr>
        <p:spPr>
          <a:xfrm rot="10800000" flipH="1">
            <a:off x="5839359" y="3989184"/>
            <a:ext cx="1102800" cy="91200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308" name="Google Shape;308;p38">
            <a:extLst>
              <a:ext uri="{FF2B5EF4-FFF2-40B4-BE49-F238E27FC236}">
                <a16:creationId xmlns:a16="http://schemas.microsoft.com/office/drawing/2014/main" id="{8342A8BD-6254-3DCA-ABD7-49D3D19B1976}"/>
              </a:ext>
            </a:extLst>
          </p:cNvPr>
          <p:cNvCxnSpPr>
            <a:stCxn id="304" idx="0"/>
            <a:endCxn id="309" idx="2"/>
          </p:cNvCxnSpPr>
          <p:nvPr/>
        </p:nvCxnSpPr>
        <p:spPr>
          <a:xfrm rot="10800000">
            <a:off x="4783059" y="4041084"/>
            <a:ext cx="1056300" cy="86010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310" name="Google Shape;310;p38">
            <a:extLst>
              <a:ext uri="{FF2B5EF4-FFF2-40B4-BE49-F238E27FC236}">
                <a16:creationId xmlns:a16="http://schemas.microsoft.com/office/drawing/2014/main" id="{64271AFD-AC59-B9D4-0A35-41943EC75A65}"/>
              </a:ext>
            </a:extLst>
          </p:cNvPr>
          <p:cNvCxnSpPr>
            <a:stCxn id="307" idx="0"/>
            <a:endCxn id="305" idx="2"/>
          </p:cNvCxnSpPr>
          <p:nvPr/>
        </p:nvCxnSpPr>
        <p:spPr>
          <a:xfrm rot="10800000">
            <a:off x="5855057" y="2595959"/>
            <a:ext cx="1087200" cy="87000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311" name="Google Shape;311;p38">
            <a:extLst>
              <a:ext uri="{FF2B5EF4-FFF2-40B4-BE49-F238E27FC236}">
                <a16:creationId xmlns:a16="http://schemas.microsoft.com/office/drawing/2014/main" id="{86EB8FB6-FDF1-44B4-E2D8-665C423563E7}"/>
              </a:ext>
            </a:extLst>
          </p:cNvPr>
          <p:cNvCxnSpPr>
            <a:stCxn id="309" idx="0"/>
            <a:endCxn id="305" idx="2"/>
          </p:cNvCxnSpPr>
          <p:nvPr/>
        </p:nvCxnSpPr>
        <p:spPr>
          <a:xfrm rot="10800000" flipH="1">
            <a:off x="4783157" y="2595959"/>
            <a:ext cx="1071900" cy="92190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dash"/>
            <a:miter lim="800000"/>
            <a:headEnd type="none" w="sm" len="sm"/>
            <a:tailEnd type="triangle" w="med" len="med"/>
          </a:ln>
        </p:spPr>
      </p:cxnSp>
      <p:pic>
        <p:nvPicPr>
          <p:cNvPr id="312" name="Google Shape;312;p38" descr="\{ o \}" title="MathEquation,#000000">
            <a:extLst>
              <a:ext uri="{FF2B5EF4-FFF2-40B4-BE49-F238E27FC236}">
                <a16:creationId xmlns:a16="http://schemas.microsoft.com/office/drawing/2014/main" id="{AA48372C-0686-D4ED-C3E0-8BD2195A6AF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0500" y="3652564"/>
            <a:ext cx="333114" cy="25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8" descr="\{ e \}" title="MathEquation,#000000">
            <a:extLst>
              <a:ext uri="{FF2B5EF4-FFF2-40B4-BE49-F238E27FC236}">
                <a16:creationId xmlns:a16="http://schemas.microsoft.com/office/drawing/2014/main" id="{69960900-EF08-A99A-CE06-35CACFE2E59C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52950" y="3652513"/>
            <a:ext cx="328802" cy="25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252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>
          <a:extLst>
            <a:ext uri="{FF2B5EF4-FFF2-40B4-BE49-F238E27FC236}">
              <a16:creationId xmlns:a16="http://schemas.microsoft.com/office/drawing/2014/main" id="{6FD80EE6-5DF8-978D-8603-D1C76F32F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9">
            <a:extLst>
              <a:ext uri="{FF2B5EF4-FFF2-40B4-BE49-F238E27FC236}">
                <a16:creationId xmlns:a16="http://schemas.microsoft.com/office/drawing/2014/main" id="{E0B6682A-A210-A717-2526-1A07E01AC9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Lattice For Determining The Sign</a:t>
            </a:r>
            <a:endParaRPr/>
          </a:p>
        </p:txBody>
      </p:sp>
      <p:sp>
        <p:nvSpPr>
          <p:cNvPr id="319" name="Google Shape;319;p39">
            <a:extLst>
              <a:ext uri="{FF2B5EF4-FFF2-40B4-BE49-F238E27FC236}">
                <a16:creationId xmlns:a16="http://schemas.microsoft.com/office/drawing/2014/main" id="{152E4FFD-0D23-F0E9-C80D-273BE94329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20" name="Google Shape;320;p39">
            <a:extLst>
              <a:ext uri="{FF2B5EF4-FFF2-40B4-BE49-F238E27FC236}">
                <a16:creationId xmlns:a16="http://schemas.microsoft.com/office/drawing/2014/main" id="{30CBA22A-2594-B732-C65D-D2864C45300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grpSp>
        <p:nvGrpSpPr>
          <p:cNvPr id="321" name="Google Shape;321;p39">
            <a:extLst>
              <a:ext uri="{FF2B5EF4-FFF2-40B4-BE49-F238E27FC236}">
                <a16:creationId xmlns:a16="http://schemas.microsoft.com/office/drawing/2014/main" id="{554F9094-4FF9-3ED2-9914-1E9D6960AFDF}"/>
              </a:ext>
            </a:extLst>
          </p:cNvPr>
          <p:cNvGrpSpPr/>
          <p:nvPr/>
        </p:nvGrpSpPr>
        <p:grpSpPr>
          <a:xfrm>
            <a:off x="4620276" y="2028900"/>
            <a:ext cx="3149604" cy="3392760"/>
            <a:chOff x="3028949" y="1812492"/>
            <a:chExt cx="3149604" cy="3392760"/>
          </a:xfrm>
        </p:grpSpPr>
        <p:sp>
          <p:nvSpPr>
            <p:cNvPr id="322" name="Google Shape;322;p39">
              <a:extLst>
                <a:ext uri="{FF2B5EF4-FFF2-40B4-BE49-F238E27FC236}">
                  <a16:creationId xmlns:a16="http://schemas.microsoft.com/office/drawing/2014/main" id="{93413621-683B-095D-4C84-4601D59429E1}"/>
                </a:ext>
              </a:extLst>
            </p:cNvPr>
            <p:cNvSpPr txBox="1"/>
            <p:nvPr/>
          </p:nvSpPr>
          <p:spPr>
            <a:xfrm>
              <a:off x="4307342" y="4835952"/>
              <a:ext cx="394800" cy="3693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>
                  <a:latin typeface="Sorts Mill Goudy"/>
                  <a:ea typeface="Sorts Mill Goudy"/>
                  <a:cs typeface="Sorts Mill Goudy"/>
                  <a:sym typeface="Sorts Mill Goudy"/>
                </a:rPr>
                <a:t> </a:t>
              </a:r>
              <a:endParaRPr/>
            </a:p>
          </p:txBody>
        </p:sp>
        <p:sp>
          <p:nvSpPr>
            <p:cNvPr id="323" name="Google Shape;323;p39">
              <a:extLst>
                <a:ext uri="{FF2B5EF4-FFF2-40B4-BE49-F238E27FC236}">
                  <a16:creationId xmlns:a16="http://schemas.microsoft.com/office/drawing/2014/main" id="{61782C90-6FA4-0034-5F93-14B1DC7BC82B}"/>
                </a:ext>
              </a:extLst>
            </p:cNvPr>
            <p:cNvSpPr txBox="1"/>
            <p:nvPr/>
          </p:nvSpPr>
          <p:spPr>
            <a:xfrm>
              <a:off x="5567191" y="3794974"/>
              <a:ext cx="415500" cy="3693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>
                  <a:latin typeface="Sorts Mill Goudy"/>
                  <a:ea typeface="Sorts Mill Goudy"/>
                  <a:cs typeface="Sorts Mill Goudy"/>
                  <a:sym typeface="Sorts Mill Goudy"/>
                </a:rPr>
                <a:t> </a:t>
              </a:r>
              <a:endParaRPr/>
            </a:p>
          </p:txBody>
        </p:sp>
        <p:sp>
          <p:nvSpPr>
            <p:cNvPr id="324" name="Google Shape;324;p39">
              <a:extLst>
                <a:ext uri="{FF2B5EF4-FFF2-40B4-BE49-F238E27FC236}">
                  <a16:creationId xmlns:a16="http://schemas.microsoft.com/office/drawing/2014/main" id="{1E8BE568-FAC0-101A-BC25-22699CDF7B5B}"/>
                </a:ext>
              </a:extLst>
            </p:cNvPr>
            <p:cNvSpPr txBox="1"/>
            <p:nvPr/>
          </p:nvSpPr>
          <p:spPr>
            <a:xfrm>
              <a:off x="3028949" y="3905565"/>
              <a:ext cx="415500" cy="3693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>
                  <a:latin typeface="Sorts Mill Goudy"/>
                  <a:ea typeface="Sorts Mill Goudy"/>
                  <a:cs typeface="Sorts Mill Goudy"/>
                  <a:sym typeface="Sorts Mill Goudy"/>
                </a:rPr>
                <a:t> </a:t>
              </a:r>
              <a:endParaRPr/>
            </a:p>
          </p:txBody>
        </p:sp>
        <p:sp>
          <p:nvSpPr>
            <p:cNvPr id="325" name="Google Shape;325;p39">
              <a:extLst>
                <a:ext uri="{FF2B5EF4-FFF2-40B4-BE49-F238E27FC236}">
                  <a16:creationId xmlns:a16="http://schemas.microsoft.com/office/drawing/2014/main" id="{8CD86747-37FA-3AB5-AB11-562E3F864E70}"/>
                </a:ext>
              </a:extLst>
            </p:cNvPr>
            <p:cNvSpPr txBox="1"/>
            <p:nvPr/>
          </p:nvSpPr>
          <p:spPr>
            <a:xfrm>
              <a:off x="5368853" y="2817308"/>
              <a:ext cx="809700" cy="36930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-1474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>
                  <a:latin typeface="Sorts Mill Goudy"/>
                  <a:ea typeface="Sorts Mill Goudy"/>
                  <a:cs typeface="Sorts Mill Goudy"/>
                  <a:sym typeface="Sorts Mill Goudy"/>
                </a:rPr>
                <a:t> </a:t>
              </a:r>
              <a:endParaRPr/>
            </a:p>
          </p:txBody>
        </p:sp>
        <p:sp>
          <p:nvSpPr>
            <p:cNvPr id="326" name="Google Shape;326;p39">
              <a:extLst>
                <a:ext uri="{FF2B5EF4-FFF2-40B4-BE49-F238E27FC236}">
                  <a16:creationId xmlns:a16="http://schemas.microsoft.com/office/drawing/2014/main" id="{FA0AB357-A4C3-245E-17A3-C264E1ADD1FD}"/>
                </a:ext>
              </a:extLst>
            </p:cNvPr>
            <p:cNvSpPr txBox="1"/>
            <p:nvPr/>
          </p:nvSpPr>
          <p:spPr>
            <a:xfrm>
              <a:off x="4077312" y="2840367"/>
              <a:ext cx="854700" cy="369300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-1474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>
                  <a:latin typeface="Sorts Mill Goudy"/>
                  <a:ea typeface="Sorts Mill Goudy"/>
                  <a:cs typeface="Sorts Mill Goudy"/>
                  <a:sym typeface="Sorts Mill Goudy"/>
                </a:rPr>
                <a:t> </a:t>
              </a:r>
              <a:endParaRPr/>
            </a:p>
          </p:txBody>
        </p:sp>
        <p:sp>
          <p:nvSpPr>
            <p:cNvPr id="327" name="Google Shape;327;p39">
              <a:extLst>
                <a:ext uri="{FF2B5EF4-FFF2-40B4-BE49-F238E27FC236}">
                  <a16:creationId xmlns:a16="http://schemas.microsoft.com/office/drawing/2014/main" id="{9C70CC4A-D2BB-8514-8858-5C05E5127A76}"/>
                </a:ext>
              </a:extLst>
            </p:cNvPr>
            <p:cNvSpPr txBox="1"/>
            <p:nvPr/>
          </p:nvSpPr>
          <p:spPr>
            <a:xfrm>
              <a:off x="3969911" y="1812492"/>
              <a:ext cx="1069500" cy="369300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-1474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>
                  <a:latin typeface="Sorts Mill Goudy"/>
                  <a:ea typeface="Sorts Mill Goudy"/>
                  <a:cs typeface="Sorts Mill Goudy"/>
                  <a:sym typeface="Sorts Mill Goudy"/>
                </a:rPr>
                <a:t> </a:t>
              </a:r>
              <a:endParaRPr/>
            </a:p>
          </p:txBody>
        </p:sp>
        <p:cxnSp>
          <p:nvCxnSpPr>
            <p:cNvPr id="328" name="Google Shape;328;p39">
              <a:extLst>
                <a:ext uri="{FF2B5EF4-FFF2-40B4-BE49-F238E27FC236}">
                  <a16:creationId xmlns:a16="http://schemas.microsoft.com/office/drawing/2014/main" id="{24DCAF8C-BE82-DD64-B4C3-0080DA718D47}"/>
                </a:ext>
              </a:extLst>
            </p:cNvPr>
            <p:cNvCxnSpPr>
              <a:stCxn id="322" idx="0"/>
              <a:endCxn id="323" idx="2"/>
            </p:cNvCxnSpPr>
            <p:nvPr/>
          </p:nvCxnSpPr>
          <p:spPr>
            <a:xfrm rot="10800000" flipH="1">
              <a:off x="4504742" y="4164252"/>
              <a:ext cx="1270200" cy="671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29" name="Google Shape;329;p39">
              <a:extLst>
                <a:ext uri="{FF2B5EF4-FFF2-40B4-BE49-F238E27FC236}">
                  <a16:creationId xmlns:a16="http://schemas.microsoft.com/office/drawing/2014/main" id="{D21EEE2D-06F6-A2D9-3739-5FF558D4A6A2}"/>
                </a:ext>
              </a:extLst>
            </p:cNvPr>
            <p:cNvCxnSpPr>
              <a:stCxn id="322" idx="0"/>
              <a:endCxn id="330" idx="2"/>
            </p:cNvCxnSpPr>
            <p:nvPr/>
          </p:nvCxnSpPr>
          <p:spPr>
            <a:xfrm rot="10800000" flipH="1">
              <a:off x="4504742" y="4258452"/>
              <a:ext cx="900" cy="577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1" name="Google Shape;331;p39">
              <a:extLst>
                <a:ext uri="{FF2B5EF4-FFF2-40B4-BE49-F238E27FC236}">
                  <a16:creationId xmlns:a16="http://schemas.microsoft.com/office/drawing/2014/main" id="{6AC15079-EE5A-A492-8292-DF4F72205632}"/>
                </a:ext>
              </a:extLst>
            </p:cNvPr>
            <p:cNvCxnSpPr>
              <a:stCxn id="322" idx="0"/>
              <a:endCxn id="324" idx="2"/>
            </p:cNvCxnSpPr>
            <p:nvPr/>
          </p:nvCxnSpPr>
          <p:spPr>
            <a:xfrm rot="10800000">
              <a:off x="3236642" y="4274952"/>
              <a:ext cx="1268100" cy="561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2" name="Google Shape;332;p39">
              <a:extLst>
                <a:ext uri="{FF2B5EF4-FFF2-40B4-BE49-F238E27FC236}">
                  <a16:creationId xmlns:a16="http://schemas.microsoft.com/office/drawing/2014/main" id="{D89F6EBF-BF5F-5EC8-FB21-9B25FB31761D}"/>
                </a:ext>
              </a:extLst>
            </p:cNvPr>
            <p:cNvCxnSpPr>
              <a:stCxn id="323" idx="0"/>
              <a:endCxn id="325" idx="2"/>
            </p:cNvCxnSpPr>
            <p:nvPr/>
          </p:nvCxnSpPr>
          <p:spPr>
            <a:xfrm rot="10800000">
              <a:off x="5773741" y="3186574"/>
              <a:ext cx="1200" cy="608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3" name="Google Shape;333;p39">
              <a:extLst>
                <a:ext uri="{FF2B5EF4-FFF2-40B4-BE49-F238E27FC236}">
                  <a16:creationId xmlns:a16="http://schemas.microsoft.com/office/drawing/2014/main" id="{9176BEF5-8B51-F6C2-F74A-A4EE67BAF37C}"/>
                </a:ext>
              </a:extLst>
            </p:cNvPr>
            <p:cNvCxnSpPr>
              <a:endCxn id="326" idx="2"/>
            </p:cNvCxnSpPr>
            <p:nvPr/>
          </p:nvCxnSpPr>
          <p:spPr>
            <a:xfrm rot="10800000">
              <a:off x="4504662" y="3209667"/>
              <a:ext cx="12039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4" name="Google Shape;334;p39">
              <a:extLst>
                <a:ext uri="{FF2B5EF4-FFF2-40B4-BE49-F238E27FC236}">
                  <a16:creationId xmlns:a16="http://schemas.microsoft.com/office/drawing/2014/main" id="{50BD344D-9C20-6ABF-43F3-F39115CB9E17}"/>
                </a:ext>
              </a:extLst>
            </p:cNvPr>
            <p:cNvCxnSpPr>
              <a:stCxn id="324" idx="0"/>
              <a:endCxn id="326" idx="2"/>
            </p:cNvCxnSpPr>
            <p:nvPr/>
          </p:nvCxnSpPr>
          <p:spPr>
            <a:xfrm rot="10800000" flipH="1">
              <a:off x="3236699" y="3209565"/>
              <a:ext cx="1268100" cy="696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5" name="Google Shape;335;p39">
              <a:extLst>
                <a:ext uri="{FF2B5EF4-FFF2-40B4-BE49-F238E27FC236}">
                  <a16:creationId xmlns:a16="http://schemas.microsoft.com/office/drawing/2014/main" id="{4CAAF284-314D-B231-C5BB-418C75C1C39C}"/>
                </a:ext>
              </a:extLst>
            </p:cNvPr>
            <p:cNvCxnSpPr>
              <a:stCxn id="324" idx="0"/>
              <a:endCxn id="336" idx="2"/>
            </p:cNvCxnSpPr>
            <p:nvPr/>
          </p:nvCxnSpPr>
          <p:spPr>
            <a:xfrm rot="10800000">
              <a:off x="3235499" y="3224265"/>
              <a:ext cx="12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7" name="Google Shape;337;p39">
              <a:extLst>
                <a:ext uri="{FF2B5EF4-FFF2-40B4-BE49-F238E27FC236}">
                  <a16:creationId xmlns:a16="http://schemas.microsoft.com/office/drawing/2014/main" id="{E42B737B-A136-2530-4AD3-D31BF709578B}"/>
                </a:ext>
              </a:extLst>
            </p:cNvPr>
            <p:cNvCxnSpPr>
              <a:stCxn id="330" idx="0"/>
              <a:endCxn id="325" idx="2"/>
            </p:cNvCxnSpPr>
            <p:nvPr/>
          </p:nvCxnSpPr>
          <p:spPr>
            <a:xfrm rot="10800000" flipH="1">
              <a:off x="4505903" y="3186608"/>
              <a:ext cx="1267800" cy="702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8" name="Google Shape;338;p39">
              <a:extLst>
                <a:ext uri="{FF2B5EF4-FFF2-40B4-BE49-F238E27FC236}">
                  <a16:creationId xmlns:a16="http://schemas.microsoft.com/office/drawing/2014/main" id="{DBB4B4F0-D5A7-2293-4346-66FC8DD52C93}"/>
                </a:ext>
              </a:extLst>
            </p:cNvPr>
            <p:cNvCxnSpPr>
              <a:stCxn id="330" idx="0"/>
              <a:endCxn id="336" idx="2"/>
            </p:cNvCxnSpPr>
            <p:nvPr/>
          </p:nvCxnSpPr>
          <p:spPr>
            <a:xfrm rot="10800000">
              <a:off x="3235562" y="3224438"/>
              <a:ext cx="1270200" cy="6648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39" name="Google Shape;339;p39">
              <a:extLst>
                <a:ext uri="{FF2B5EF4-FFF2-40B4-BE49-F238E27FC236}">
                  <a16:creationId xmlns:a16="http://schemas.microsoft.com/office/drawing/2014/main" id="{7BAC4333-5CE0-0685-C721-945B4DEBEDB4}"/>
                </a:ext>
              </a:extLst>
            </p:cNvPr>
            <p:cNvCxnSpPr>
              <a:stCxn id="336" idx="0"/>
              <a:endCxn id="327" idx="2"/>
            </p:cNvCxnSpPr>
            <p:nvPr/>
          </p:nvCxnSpPr>
          <p:spPr>
            <a:xfrm rot="10800000" flipH="1">
              <a:off x="3235661" y="2181792"/>
              <a:ext cx="1269000" cy="673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40" name="Google Shape;340;p39">
              <a:extLst>
                <a:ext uri="{FF2B5EF4-FFF2-40B4-BE49-F238E27FC236}">
                  <a16:creationId xmlns:a16="http://schemas.microsoft.com/office/drawing/2014/main" id="{2D6A1DE0-089F-0029-C41B-7AECD91E9069}"/>
                </a:ext>
              </a:extLst>
            </p:cNvPr>
            <p:cNvCxnSpPr>
              <a:stCxn id="326" idx="0"/>
              <a:endCxn id="327" idx="2"/>
            </p:cNvCxnSpPr>
            <p:nvPr/>
          </p:nvCxnSpPr>
          <p:spPr>
            <a:xfrm rot="10800000">
              <a:off x="4504662" y="2181867"/>
              <a:ext cx="0" cy="658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41" name="Google Shape;341;p39">
              <a:extLst>
                <a:ext uri="{FF2B5EF4-FFF2-40B4-BE49-F238E27FC236}">
                  <a16:creationId xmlns:a16="http://schemas.microsoft.com/office/drawing/2014/main" id="{BC2A215B-4337-53E7-CACD-37C863A84E11}"/>
                </a:ext>
              </a:extLst>
            </p:cNvPr>
            <p:cNvCxnSpPr>
              <a:stCxn id="325" idx="0"/>
              <a:endCxn id="327" idx="2"/>
            </p:cNvCxnSpPr>
            <p:nvPr/>
          </p:nvCxnSpPr>
          <p:spPr>
            <a:xfrm rot="10800000">
              <a:off x="4504703" y="2181908"/>
              <a:ext cx="1269000" cy="635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</p:grpSp>
      <p:pic>
        <p:nvPicPr>
          <p:cNvPr id="342" name="Google Shape;342;p39" descr="\{ 0, - \}" title="MathEquation,#000000">
            <a:extLst>
              <a:ext uri="{FF2B5EF4-FFF2-40B4-BE49-F238E27FC236}">
                <a16:creationId xmlns:a16="http://schemas.microsoft.com/office/drawing/2014/main" id="{1E8D1273-59DC-DD04-78A2-8F51BF35A5DC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514175" y="3188425"/>
            <a:ext cx="610210" cy="2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9" descr="0" title="MathEquation,#000000">
            <a:extLst>
              <a:ext uri="{FF2B5EF4-FFF2-40B4-BE49-F238E27FC236}">
                <a16:creationId xmlns:a16="http://schemas.microsoft.com/office/drawing/2014/main" id="{F48EAA9C-27E2-C6BE-5BBA-A26CC48E3E61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22538" y="4163125"/>
            <a:ext cx="146926" cy="253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49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>
          <a:extLst>
            <a:ext uri="{FF2B5EF4-FFF2-40B4-BE49-F238E27FC236}">
              <a16:creationId xmlns:a16="http://schemas.microsoft.com/office/drawing/2014/main" id="{124BDD3D-0D24-C099-EE97-D249093D1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>
            <a:extLst>
              <a:ext uri="{FF2B5EF4-FFF2-40B4-BE49-F238E27FC236}">
                <a16:creationId xmlns:a16="http://schemas.microsoft.com/office/drawing/2014/main" id="{A146DE9C-6A95-3F25-F5DD-AD921BE9C0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47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/>
              <a:t>Abstract Interpretation!</a:t>
            </a:r>
            <a:endParaRPr/>
          </a:p>
        </p:txBody>
      </p:sp>
      <p:sp>
        <p:nvSpPr>
          <p:cNvPr id="103" name="Google Shape;103;p15">
            <a:extLst>
              <a:ext uri="{FF2B5EF4-FFF2-40B4-BE49-F238E27FC236}">
                <a16:creationId xmlns:a16="http://schemas.microsoft.com/office/drawing/2014/main" id="{D0CFB8B7-D0DE-8E56-1D58-CAD95B088F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147888" y="458946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endParaRPr/>
          </a:p>
        </p:txBody>
      </p:sp>
      <p:sp>
        <p:nvSpPr>
          <p:cNvPr id="104" name="Google Shape;104;p15">
            <a:extLst>
              <a:ext uri="{FF2B5EF4-FFF2-40B4-BE49-F238E27FC236}">
                <a16:creationId xmlns:a16="http://schemas.microsoft.com/office/drawing/2014/main" id="{5F60123D-0F43-7FE8-B1F3-13F270BC344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9619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>
          <a:extLst>
            <a:ext uri="{FF2B5EF4-FFF2-40B4-BE49-F238E27FC236}">
              <a16:creationId xmlns:a16="http://schemas.microsoft.com/office/drawing/2014/main" id="{F48D5D06-4BFC-E65E-A376-979FC3AD3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0">
            <a:extLst>
              <a:ext uri="{FF2B5EF4-FFF2-40B4-BE49-F238E27FC236}">
                <a16:creationId xmlns:a16="http://schemas.microsoft.com/office/drawing/2014/main" id="{DFB836C1-391C-1F98-DEFA-CAAE2AE939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49" name="Google Shape;349;p40">
            <a:extLst>
              <a:ext uri="{FF2B5EF4-FFF2-40B4-BE49-F238E27FC236}">
                <a16:creationId xmlns:a16="http://schemas.microsoft.com/office/drawing/2014/main" id="{6EE1796F-222A-9FF0-C138-D6AC3EE1FB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Instead of performing concrete computations, select an abstract domain, perform computations in the abstract domain to obtain the relevant answer.</a:t>
            </a:r>
            <a:endParaRPr/>
          </a:p>
        </p:txBody>
      </p:sp>
      <p:sp>
        <p:nvSpPr>
          <p:cNvPr id="350" name="Google Shape;350;p40">
            <a:extLst>
              <a:ext uri="{FF2B5EF4-FFF2-40B4-BE49-F238E27FC236}">
                <a16:creationId xmlns:a16="http://schemas.microsoft.com/office/drawing/2014/main" id="{6136DE95-EC96-6DC2-FD06-7D291441551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4139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>
          <a:extLst>
            <a:ext uri="{FF2B5EF4-FFF2-40B4-BE49-F238E27FC236}">
              <a16:creationId xmlns:a16="http://schemas.microsoft.com/office/drawing/2014/main" id="{707715AC-8149-EDE5-E188-7791975980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1">
            <a:extLst>
              <a:ext uri="{FF2B5EF4-FFF2-40B4-BE49-F238E27FC236}">
                <a16:creationId xmlns:a16="http://schemas.microsoft.com/office/drawing/2014/main" id="{3280F3C0-F8F3-2C5E-0F89-8A8F62F6D7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56" name="Google Shape;356;p41">
            <a:extLst>
              <a:ext uri="{FF2B5EF4-FFF2-40B4-BE49-F238E27FC236}">
                <a16:creationId xmlns:a16="http://schemas.microsoft.com/office/drawing/2014/main" id="{3C682AAE-431C-9C5C-735D-272D1D38CD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2013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57" name="Google Shape;357;p41">
            <a:extLst>
              <a:ext uri="{FF2B5EF4-FFF2-40B4-BE49-F238E27FC236}">
                <a16:creationId xmlns:a16="http://schemas.microsoft.com/office/drawing/2014/main" id="{071FA448-2744-635D-3439-5F68DB11162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82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>
          <a:extLst>
            <a:ext uri="{FF2B5EF4-FFF2-40B4-BE49-F238E27FC236}">
              <a16:creationId xmlns:a16="http://schemas.microsoft.com/office/drawing/2014/main" id="{82C6152B-52ED-9DAA-757C-739EE6984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2">
            <a:extLst>
              <a:ext uri="{FF2B5EF4-FFF2-40B4-BE49-F238E27FC236}">
                <a16:creationId xmlns:a16="http://schemas.microsoft.com/office/drawing/2014/main" id="{B5AB2744-BDF5-4C11-1920-F656004C1D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63" name="Google Shape;363;p42">
            <a:extLst>
              <a:ext uri="{FF2B5EF4-FFF2-40B4-BE49-F238E27FC236}">
                <a16:creationId xmlns:a16="http://schemas.microsoft.com/office/drawing/2014/main" id="{BE02F3CE-30AD-A54A-B841-6238081DD4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 r="-1466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64" name="Google Shape;364;p42">
            <a:extLst>
              <a:ext uri="{FF2B5EF4-FFF2-40B4-BE49-F238E27FC236}">
                <a16:creationId xmlns:a16="http://schemas.microsoft.com/office/drawing/2014/main" id="{58089C02-3D1B-AB45-1C4F-FF64CD79394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12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0AE43B69-BD4B-5A71-5BC8-2AA703DDB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>
            <a:extLst>
              <a:ext uri="{FF2B5EF4-FFF2-40B4-BE49-F238E27FC236}">
                <a16:creationId xmlns:a16="http://schemas.microsoft.com/office/drawing/2014/main" id="{DBAF1FBA-36F9-CD37-BF01-5678F5F8D6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Motivation: A Simple Example</a:t>
            </a:r>
            <a:endParaRPr/>
          </a:p>
        </p:txBody>
      </p:sp>
      <p:sp>
        <p:nvSpPr>
          <p:cNvPr id="110" name="Google Shape;110;p16">
            <a:extLst>
              <a:ext uri="{FF2B5EF4-FFF2-40B4-BE49-F238E27FC236}">
                <a16:creationId xmlns:a16="http://schemas.microsoft.com/office/drawing/2014/main" id="{E63DCC7B-E68D-D438-6393-C40F83CCAD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Catch division by zero error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/>
              <a:t> </a:t>
            </a:r>
            <a:endParaRPr b="0"/>
          </a:p>
          <a:p>
            <a:pPr marL="0" indent="0">
              <a:buClr>
                <a:schemeClr val="dk1"/>
              </a:buClr>
              <a:buSzPts val="2800"/>
              <a:buNone/>
            </a:pPr>
            <a:endParaRPr/>
          </a:p>
          <a:p>
            <a:pPr marL="0" indent="0"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1" name="Google Shape;111;p16">
            <a:extLst>
              <a:ext uri="{FF2B5EF4-FFF2-40B4-BE49-F238E27FC236}">
                <a16:creationId xmlns:a16="http://schemas.microsoft.com/office/drawing/2014/main" id="{9A0C66F0-A76E-BC96-109C-746E1EC2773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pic>
        <p:nvPicPr>
          <p:cNvPr id="112" name="Google Shape;112;p16">
            <a:extLst>
              <a:ext uri="{FF2B5EF4-FFF2-40B4-BE49-F238E27FC236}">
                <a16:creationId xmlns:a16="http://schemas.microsoft.com/office/drawing/2014/main" id="{0665CA96-F691-8547-A39D-81546D62EC1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4234" y="1749343"/>
            <a:ext cx="4743533" cy="4743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03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548F-56C6-BCC8-3B97-7E81A0C6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6008-207D-8D6B-637C-18933DAF4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Handouts!</a:t>
            </a:r>
          </a:p>
        </p:txBody>
      </p:sp>
    </p:spTree>
    <p:extLst>
      <p:ext uri="{BB962C8B-B14F-4D97-AF65-F5344CB8AC3E}">
        <p14:creationId xmlns:p14="http://schemas.microsoft.com/office/powerpoint/2010/main" val="378739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9F803033-6498-FBE1-E267-DD3A13969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>
            <a:extLst>
              <a:ext uri="{FF2B5EF4-FFF2-40B4-BE49-F238E27FC236}">
                <a16:creationId xmlns:a16="http://schemas.microsoft.com/office/drawing/2014/main" id="{1F47FFD3-AAA9-1AF9-9500-AB5F2C089F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Motivation: A Simple Example</a:t>
            </a:r>
            <a:endParaRPr/>
          </a:p>
        </p:txBody>
      </p:sp>
      <p:sp>
        <p:nvSpPr>
          <p:cNvPr id="110" name="Google Shape;110;p16">
            <a:extLst>
              <a:ext uri="{FF2B5EF4-FFF2-40B4-BE49-F238E27FC236}">
                <a16:creationId xmlns:a16="http://schemas.microsoft.com/office/drawing/2014/main" id="{61A403DE-FF9E-56A9-2E02-9500812B49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Catch division by zero error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/>
              <a:t> </a:t>
            </a:r>
            <a:endParaRPr b="0"/>
          </a:p>
          <a:p>
            <a:pPr marL="0" indent="0">
              <a:buClr>
                <a:schemeClr val="dk1"/>
              </a:buClr>
              <a:buSzPts val="2800"/>
              <a:buNone/>
            </a:pPr>
            <a:endParaRPr/>
          </a:p>
          <a:p>
            <a:pPr marL="0" indent="0"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1" name="Google Shape;111;p16">
            <a:extLst>
              <a:ext uri="{FF2B5EF4-FFF2-40B4-BE49-F238E27FC236}">
                <a16:creationId xmlns:a16="http://schemas.microsoft.com/office/drawing/2014/main" id="{D7B9DE91-5DAE-40A0-2EEF-79C079D8660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pic>
        <p:nvPicPr>
          <p:cNvPr id="112" name="Google Shape;112;p16">
            <a:extLst>
              <a:ext uri="{FF2B5EF4-FFF2-40B4-BE49-F238E27FC236}">
                <a16:creationId xmlns:a16="http://schemas.microsoft.com/office/drawing/2014/main" id="{F9336EB2-6417-CEEC-5B8E-0BB5E9B2754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4234" y="1749343"/>
            <a:ext cx="4743533" cy="4743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30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>
          <a:extLst>
            <a:ext uri="{FF2B5EF4-FFF2-40B4-BE49-F238E27FC236}">
              <a16:creationId xmlns:a16="http://schemas.microsoft.com/office/drawing/2014/main" id="{17FF6782-5785-CFE6-86F4-B31F0F460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>
            <a:extLst>
              <a:ext uri="{FF2B5EF4-FFF2-40B4-BE49-F238E27FC236}">
                <a16:creationId xmlns:a16="http://schemas.microsoft.com/office/drawing/2014/main" id="{78489CB3-314E-4E6B-8BD5-D58624B4FC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Scalability – Lines Of Code</a:t>
            </a:r>
            <a:endParaRPr/>
          </a:p>
        </p:txBody>
      </p:sp>
      <p:sp>
        <p:nvSpPr>
          <p:cNvPr id="118" name="Google Shape;118;p17">
            <a:extLst>
              <a:ext uri="{FF2B5EF4-FFF2-40B4-BE49-F238E27FC236}">
                <a16:creationId xmlns:a16="http://schemas.microsoft.com/office/drawing/2014/main" id="{F70A8FF5-68C6-0F34-CE1C-F1610D8CEC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Is it possible to analyze simple properties like division by zero?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Can be manually checked for simple programs.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9" name="Google Shape;119;p17">
            <a:extLst>
              <a:ext uri="{FF2B5EF4-FFF2-40B4-BE49-F238E27FC236}">
                <a16:creationId xmlns:a16="http://schemas.microsoft.com/office/drawing/2014/main" id="{4D5A24EE-D082-32AA-6A42-35C835E99DD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041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>
          <a:extLst>
            <a:ext uri="{FF2B5EF4-FFF2-40B4-BE49-F238E27FC236}">
              <a16:creationId xmlns:a16="http://schemas.microsoft.com/office/drawing/2014/main" id="{99B7C6F4-E5ED-2BC1-C397-C2CCA507D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>
            <a:extLst>
              <a:ext uri="{FF2B5EF4-FFF2-40B4-BE49-F238E27FC236}">
                <a16:creationId xmlns:a16="http://schemas.microsoft.com/office/drawing/2014/main" id="{A29FC78D-67D9-12E8-EE3A-01715B3802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Scalability – Lines Of Code</a:t>
            </a:r>
            <a:endParaRPr/>
          </a:p>
        </p:txBody>
      </p:sp>
      <p:sp>
        <p:nvSpPr>
          <p:cNvPr id="125" name="Google Shape;125;p18">
            <a:extLst>
              <a:ext uri="{FF2B5EF4-FFF2-40B4-BE49-F238E27FC236}">
                <a16:creationId xmlns:a16="http://schemas.microsoft.com/office/drawing/2014/main" id="{9423C80B-A9CB-EEB1-1E90-654C3016CA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Is it possible to analyze simple properties like division by zero?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Can be manually checked for simple programs.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What about programs with 100K LOC?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What about 1M LOC?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6" name="Google Shape;126;p18">
            <a:extLst>
              <a:ext uri="{FF2B5EF4-FFF2-40B4-BE49-F238E27FC236}">
                <a16:creationId xmlns:a16="http://schemas.microsoft.com/office/drawing/2014/main" id="{35C02DF3-4CAB-E335-DD4B-143E9917FD4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319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>
          <a:extLst>
            <a:ext uri="{FF2B5EF4-FFF2-40B4-BE49-F238E27FC236}">
              <a16:creationId xmlns:a16="http://schemas.microsoft.com/office/drawing/2014/main" id="{E198835B-4BDC-62E7-D59F-77D0CB3DE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>
            <a:extLst>
              <a:ext uri="{FF2B5EF4-FFF2-40B4-BE49-F238E27FC236}">
                <a16:creationId xmlns:a16="http://schemas.microsoft.com/office/drawing/2014/main" id="{9BB931BA-6676-7D29-8B73-ACCA1A72DD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Scalability – Lines Of Code</a:t>
            </a:r>
            <a:endParaRPr/>
          </a:p>
        </p:txBody>
      </p:sp>
      <p:sp>
        <p:nvSpPr>
          <p:cNvPr id="132" name="Google Shape;132;p19">
            <a:extLst>
              <a:ext uri="{FF2B5EF4-FFF2-40B4-BE49-F238E27FC236}">
                <a16:creationId xmlns:a16="http://schemas.microsoft.com/office/drawing/2014/main" id="{2B3660ED-B51C-D044-CE50-F8BDD56AAD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Is it possible to analyze simple properties like division by zero?</a:t>
            </a: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Can be manually checked for simple programs.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What about programs with 100K LOC?</a:t>
            </a: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What about 1M LOC?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Typical car software – 100 M LOC.</a:t>
            </a:r>
            <a:endParaRPr dirty="0"/>
          </a:p>
          <a:p>
            <a:pPr lvl="1">
              <a:buClr>
                <a:schemeClr val="dk1"/>
              </a:buClr>
              <a:buSzPts val="2400"/>
            </a:pPr>
            <a:r>
              <a:rPr lang="en-US" dirty="0"/>
              <a:t>Try checking division by zero in all the code manually! 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33" name="Google Shape;133;p19">
            <a:extLst>
              <a:ext uri="{FF2B5EF4-FFF2-40B4-BE49-F238E27FC236}">
                <a16:creationId xmlns:a16="http://schemas.microsoft.com/office/drawing/2014/main" id="{47EEBED0-BC17-BA33-CE9C-CD34164E46A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45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743</Words>
  <Application>Microsoft Macintosh PowerPoint</Application>
  <PresentationFormat>Widescreen</PresentationFormat>
  <Paragraphs>139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Quattrocento Sans</vt:lpstr>
      <vt:lpstr>Sorts Mill Goudy</vt:lpstr>
      <vt:lpstr>Office Theme</vt:lpstr>
      <vt:lpstr>Trustworthy Autonomy Lecture 12</vt:lpstr>
      <vt:lpstr>Review.</vt:lpstr>
      <vt:lpstr>Abstract Interpretation!</vt:lpstr>
      <vt:lpstr>Motivation: A Simple Example</vt:lpstr>
      <vt:lpstr>BTW . . .</vt:lpstr>
      <vt:lpstr>Motivation: A Simple Example</vt:lpstr>
      <vt:lpstr>Scalability – Lines Of Code</vt:lpstr>
      <vt:lpstr>Scalability – Lines Of Code</vt:lpstr>
      <vt:lpstr>Scalability – Lines Of Code</vt:lpstr>
      <vt:lpstr>Another Example</vt:lpstr>
      <vt:lpstr>Another Example</vt:lpstr>
      <vt:lpstr>Another Example</vt:lpstr>
      <vt:lpstr>This Is All So Confusing!</vt:lpstr>
      <vt:lpstr>This Is All So Confusing!</vt:lpstr>
      <vt:lpstr>Isn’t It Over Simplification? Does This Work?</vt:lpstr>
      <vt:lpstr>OK, Lets Go Into The Details</vt:lpstr>
      <vt:lpstr>Fundamentals: Set Theory &amp; Partial Orders</vt:lpstr>
      <vt:lpstr>Fundamentals: Set Theory &amp; Partial Orders</vt:lpstr>
      <vt:lpstr>Fundamentals: Set Theory &amp; Partial Orders</vt:lpstr>
      <vt:lpstr>Partial Orders and Lattices</vt:lpstr>
      <vt:lpstr>Partial Orders and Lattices</vt:lpstr>
      <vt:lpstr>Partial Orders and Lattices</vt:lpstr>
      <vt:lpstr>Partial Orders And Lattices</vt:lpstr>
      <vt:lpstr>PowerPoint Presentation</vt:lpstr>
      <vt:lpstr>Partial Orders And Lattices</vt:lpstr>
      <vt:lpstr>Partial Orders And Lattices</vt:lpstr>
      <vt:lpstr>Pictorial Representation</vt:lpstr>
      <vt:lpstr>Too Much Theory, Application Please!</vt:lpstr>
      <vt:lpstr>Lattice For Determining The Sign</vt:lpstr>
      <vt:lpstr>What Is Abstract Interpretation?</vt:lpstr>
      <vt:lpstr>What Is Abstract Interpretation?</vt:lpstr>
      <vt:lpstr>What Is Abstract Interpretation?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39</cp:revision>
  <dcterms:created xsi:type="dcterms:W3CDTF">2024-01-25T15:57:08Z</dcterms:created>
  <dcterms:modified xsi:type="dcterms:W3CDTF">2024-02-24T00:20:46Z</dcterms:modified>
</cp:coreProperties>
</file>