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4" r:id="rId6"/>
    <p:sldId id="265" r:id="rId7"/>
    <p:sldId id="295" r:id="rId8"/>
    <p:sldId id="292" r:id="rId9"/>
    <p:sldId id="293" r:id="rId10"/>
    <p:sldId id="266" r:id="rId11"/>
    <p:sldId id="267" r:id="rId12"/>
    <p:sldId id="268" r:id="rId13"/>
    <p:sldId id="303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9"/>
  </p:normalViewPr>
  <p:slideViewPr>
    <p:cSldViewPr snapToGrid="0">
      <p:cViewPr varScale="1">
        <p:scale>
          <a:sx n="114" d="100"/>
          <a:sy n="114" d="100"/>
        </p:scale>
        <p:origin x="7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34D90-FD7E-4AF5-87F5-74460EEE5513}" type="datetimeFigureOut">
              <a:rPr lang="en-US" smtClean="0"/>
              <a:t>1/10/24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349CD-38E7-4914-BB36-C9516C08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8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 sure you are in the right class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349CD-38E7-4914-BB36-C9516C0834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92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Types of models: C code, Math Eq., Automaton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349CD-38E7-4914-BB36-C9516C0834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39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Any experience?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349CD-38E7-4914-BB36-C9516C0834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Student Introduction: Name, level, why interested in this course?, future plans?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Slack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349CD-38E7-4914-BB36-C9516C0834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2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Take 2 – examples, trust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349CD-38E7-4914-BB36-C9516C0834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32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Intersection: Formal Methods, Real-Time Systems, Control Theory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Experience: Algorithms, Theory of Computation, Python (Laptop)?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349CD-38E7-4914-BB36-C9516C0834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13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Any experience?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349CD-38E7-4914-BB36-C9516C0834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5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Formal techniques? Is C/Python Code?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Systems?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349CD-38E7-4914-BB36-C9516C0834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2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 you solve these problems? Any ideas?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 you test your code?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349CD-38E7-4914-BB36-C9516C0834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5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those tools to verify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Some theoretical concepts and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349CD-38E7-4914-BB36-C9516C0834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7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Any experience?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349CD-38E7-4914-BB36-C9516C0834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6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195A-10F4-40C2-747E-D3E1D1169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ADD58-8E20-D5D1-ACB7-5CF432FD9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F1D6E-D016-3716-717F-64E4C9769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051-6130-4A83-91F4-548FCE39BA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FB807-A3D6-1A27-0D0E-7605C279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78252-B74F-94D6-A46E-71A3116B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2ED6-0570-4F05-86C1-ACDDD4F61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0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6189B-992D-0E3E-34F6-18501B59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BE09F-A3BB-1A41-383D-743AA5833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83D73-EE46-F4A1-4D42-6990D67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051-6130-4A83-91F4-548FCE39BA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B3202-67EE-BCB0-E221-FCF2DF5B3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C03AB-49D0-EE2F-AA81-6777F2A2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2ED6-0570-4F05-86C1-ACDDD4F61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70C4EB-484C-B718-E443-B65B7FD05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66338-B987-DB7F-47D4-BD07AC5C8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EF3BF-80B1-BDC0-5B46-B4F7B41D8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051-6130-4A83-91F4-548FCE39BA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DD5EE-E3AD-DDA9-5541-55EC1B8F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B6B98-F641-1643-2411-9BD0EAA8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2ED6-0570-4F05-86C1-ACDDD4F61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2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7C5D-E61C-1D3A-037E-42A39D3D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8234-DBB1-E7A4-212B-137182F0F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79436-DAD1-3F06-E237-42C8E6B0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051-6130-4A83-91F4-548FCE39BA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BDC2D-46B3-6E6D-4D81-9BB3DE03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2DD5A-D758-BC05-67D8-3D3B3F0D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2ED6-0570-4F05-86C1-ACDDD4F61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6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6429-0AC4-5503-6C36-A294A77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B535C-0533-FD5C-393F-A17DA953C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7C904-A8D0-BEA3-8237-64F72D87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051-6130-4A83-91F4-548FCE39BA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4361C-6BDC-76C9-9B9D-A5643EC30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714F1-C752-E10C-5FF4-23F8A1E5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2ED6-0570-4F05-86C1-ACDDD4F61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9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8815-9BE6-55D2-967A-40CD2A8E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4C8A6-1577-5305-AA90-83A0133F4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0812A-09C4-D315-5698-C7A138177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0D620-1753-5EBD-AE21-09CD78B6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051-6130-4A83-91F4-548FCE39BA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99082-244B-9A6B-DC1B-5027288C1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684B3-44FF-6FB5-4333-C15198EA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2ED6-0570-4F05-86C1-ACDDD4F61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0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6150A-2829-7730-2119-2E5B74676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11D5B-BD54-28B9-3D55-01889EE7F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FD8F9-E5FA-78C8-6B9F-2421921C3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4FD0DB-4EFF-F1E8-C6EB-4F4F85807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D5B62-94CE-5442-6D79-AD3C22D81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1406AC-520A-217B-7351-5E45F25C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051-6130-4A83-91F4-548FCE39BA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FDFE9A-FB04-E50A-0D4A-3267EDFC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7037BD-72C8-ACDD-4163-797A3414C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2ED6-0570-4F05-86C1-ACDDD4F61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5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A41D-57EF-E00C-6132-612E15CBC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95DA3-17F5-FA0A-BAAF-EFF6662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051-6130-4A83-91F4-548FCE39BA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1450A-6AD9-6A4B-B11B-BAD3A5C99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9FC6C-1810-CAC4-2961-A04BB3B1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2ED6-0570-4F05-86C1-ACDDD4F61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4E379-2F74-6B08-ED33-86F09CD4F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051-6130-4A83-91F4-548FCE39BA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1FE50-4C0F-A835-923B-C5F66AFF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13C7F-E5D3-0612-4E38-E3EB4904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2ED6-0570-4F05-86C1-ACDDD4F61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2023-AD2B-4E64-3D2E-7F2D7622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F2522-29B4-F88D-932C-9F7C488E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24A98-76E2-B88A-DC57-8225D3E4D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C8EE8-FBB4-CF99-56AC-02E83595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051-6130-4A83-91F4-548FCE39BA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AFCB2-55A6-49E8-4493-839589A0A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3457C-51A5-165E-E4FD-27DB85AA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2ED6-0570-4F05-86C1-ACDDD4F61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2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83BC4-637A-9DED-0914-744237C8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ADB28-69FA-AEE7-13DC-C3066A0E6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9EF82-09AC-7B4A-AF9E-D65A988A0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0DC0D-A73E-7EEF-FFBB-AE3C924AB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3051-6130-4A83-91F4-548FCE39BA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F11B3-F5BB-3793-F11B-05267EE0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0E4E9-2A2F-D5B8-2E90-BD555098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2ED6-0570-4F05-86C1-ACDDD4F61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4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C63B88-2D2F-57C5-2AE8-C9A75B382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D26B5-9914-6EAE-7B8A-9F69FF49E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EBA39-6E31-ADF3-1032-D6607F3CC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33051-6130-4A83-91F4-548FCE39BA22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A08BE-ED4B-C9C7-281E-37A61DBD4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4F342-FB5C-3D59-092C-0F44207E0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42ED6-0570-4F05-86C1-ACDDD4F61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8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ineet@u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bineet.cs.ua.edu/teaching/S2024/CS691/TrustworthyAutonomy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ineet@ua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4DF0-3624-23C1-3016-0B8BBFC1D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Trustworthy Autonomy</a:t>
            </a:r>
            <a:br>
              <a:rPr lang="en-US" dirty="0"/>
            </a:br>
            <a:r>
              <a:rPr lang="en-US" sz="4800" dirty="0"/>
              <a:t>Lecture 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B765A-F1C2-B01A-9DDE-6768B116B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4463"/>
            <a:ext cx="9144000" cy="1655762"/>
          </a:xfrm>
        </p:spPr>
        <p:txBody>
          <a:bodyPr/>
          <a:lstStyle/>
          <a:p>
            <a:r>
              <a:rPr lang="en-US" dirty="0"/>
              <a:t>Bineet Ghosh</a:t>
            </a:r>
          </a:p>
          <a:p>
            <a:r>
              <a:rPr lang="en-US" dirty="0">
                <a:hlinkClick r:id="rId2"/>
              </a:rPr>
              <a:t>bineet@ua.edu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8F70-98C5-CAB9-279B-1CAFF540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91C57-96D4-07A8-5E89-067D58675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Formal Methods</a:t>
            </a:r>
          </a:p>
          <a:p>
            <a:endParaRPr lang="en-US" dirty="0"/>
          </a:p>
          <a:p>
            <a:r>
              <a:rPr lang="en-US" dirty="0"/>
              <a:t>Autonomous Systems</a:t>
            </a:r>
          </a:p>
          <a:p>
            <a:endParaRPr lang="en-US" dirty="0"/>
          </a:p>
          <a:p>
            <a:r>
              <a:rPr lang="en-US" dirty="0"/>
              <a:t>Design and Verification of Safe Autonomous Systems</a:t>
            </a:r>
          </a:p>
        </p:txBody>
      </p:sp>
    </p:spTree>
    <p:extLst>
      <p:ext uri="{BB962C8B-B14F-4D97-AF65-F5344CB8AC3E}">
        <p14:creationId xmlns:p14="http://schemas.microsoft.com/office/powerpoint/2010/main" val="185862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8F70-98C5-CAB9-279B-1CAFF540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91C57-96D4-07A8-5E89-067D58675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Formal Methods</a:t>
            </a:r>
          </a:p>
          <a:p>
            <a:endParaRPr lang="en-US" dirty="0"/>
          </a:p>
          <a:p>
            <a:r>
              <a:rPr lang="en-US" dirty="0"/>
              <a:t>Autonomous Systems</a:t>
            </a:r>
          </a:p>
          <a:p>
            <a:endParaRPr lang="en-US" dirty="0"/>
          </a:p>
          <a:p>
            <a:r>
              <a:rPr lang="en-US" dirty="0"/>
              <a:t>Design and Verification of Safe Autonomous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A5D9E6-F840-1C39-3E64-18106B8DD312}"/>
              </a:ext>
            </a:extLst>
          </p:cNvPr>
          <p:cNvSpPr/>
          <p:nvPr/>
        </p:nvSpPr>
        <p:spPr>
          <a:xfrm>
            <a:off x="727969" y="1634139"/>
            <a:ext cx="5211192" cy="798990"/>
          </a:xfrm>
          <a:prstGeom prst="rect">
            <a:avLst/>
          </a:prstGeom>
          <a:noFill/>
          <a:ln w="635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5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8495-3FCE-6F48-9F21-3E4235C3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Objectives: Formal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2552-B1C4-F76F-6D2F-8734C099B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techniques to ensure safety in systems</a:t>
            </a:r>
          </a:p>
        </p:txBody>
      </p:sp>
    </p:spTree>
    <p:extLst>
      <p:ext uri="{BB962C8B-B14F-4D97-AF65-F5344CB8AC3E}">
        <p14:creationId xmlns:p14="http://schemas.microsoft.com/office/powerpoint/2010/main" val="9794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33C2-98D0-E9BF-E73B-D1EA9482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Objectives: Formal Methods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EC6A29-CCDF-1E92-E52E-C59A6949A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31353"/>
            <a:ext cx="12030075" cy="687947"/>
          </a:xfrm>
        </p:spPr>
        <p:txBody>
          <a:bodyPr/>
          <a:lstStyle/>
          <a:p>
            <a:r>
              <a:rPr lang="en-US" dirty="0"/>
              <a:t>Autonomous Systems (Cyber-physical Systems): Physical part + Software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19B7A5-0592-3B56-C58B-8E78CCA73F33}"/>
              </a:ext>
            </a:extLst>
          </p:cNvPr>
          <p:cNvGrpSpPr/>
          <p:nvPr/>
        </p:nvGrpSpPr>
        <p:grpSpPr>
          <a:xfrm>
            <a:off x="3473196" y="1776413"/>
            <a:ext cx="5989320" cy="4953212"/>
            <a:chOff x="0" y="0"/>
            <a:chExt cx="9144000" cy="6864308"/>
          </a:xfrm>
        </p:grpSpPr>
        <p:pic>
          <p:nvPicPr>
            <p:cNvPr id="6" name="Picture 2" descr="http://www.seriouswheels.com/pics-2010/nopq/2010-Peugeot-RCZ-Cutaway-Powertrain-1920x1440.jpg">
              <a:extLst>
                <a:ext uri="{FF2B5EF4-FFF2-40B4-BE49-F238E27FC236}">
                  <a16:creationId xmlns:a16="http://schemas.microsoft.com/office/drawing/2014/main" id="{2788B91F-5CE4-DD39-D03C-CA47F1369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4547936" cy="3505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Great East Japan Earthquake, Nuclear disaster, renewable energy, solar power, wind power, geothermic power, Japan">
              <a:extLst>
                <a:ext uri="{FF2B5EF4-FFF2-40B4-BE49-F238E27FC236}">
                  <a16:creationId xmlns:a16="http://schemas.microsoft.com/office/drawing/2014/main" id="{DAB31366-FA26-80E0-9E15-ED4476ADED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18991"/>
              <a:ext cx="4547937" cy="3345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5C4C3C-41E0-EAFC-80F6-1D0AA92B6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9"/>
            <a:stretch/>
          </p:blipFill>
          <p:spPr>
            <a:xfrm>
              <a:off x="4547937" y="1"/>
              <a:ext cx="4596063" cy="35059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AFD72F7-8ED6-E9DC-8AB0-05C2444ED2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86" b="8385"/>
            <a:stretch/>
          </p:blipFill>
          <p:spPr>
            <a:xfrm>
              <a:off x="4547937" y="3540586"/>
              <a:ext cx="4596063" cy="3317414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B8DB1A-9177-3C85-3E2B-F15841949250}"/>
              </a:ext>
            </a:extLst>
          </p:cNvPr>
          <p:cNvSpPr txBox="1">
            <a:spLocks/>
          </p:cNvSpPr>
          <p:nvPr/>
        </p:nvSpPr>
        <p:spPr>
          <a:xfrm>
            <a:off x="1676400" y="2599766"/>
            <a:ext cx="9144000" cy="182413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Problems in CPS</a:t>
            </a:r>
          </a:p>
          <a:p>
            <a:r>
              <a:rPr lang="en-US" dirty="0">
                <a:solidFill>
                  <a:schemeClr val="bg1"/>
                </a:solidFill>
              </a:rPr>
              <a:t> Toyota recalled 1.9 Million Prius cars (total cars recalled in 2013 – 20M)</a:t>
            </a:r>
          </a:p>
          <a:p>
            <a:r>
              <a:rPr lang="en-US" dirty="0">
                <a:solidFill>
                  <a:schemeClr val="bg1"/>
                </a:solidFill>
              </a:rPr>
              <a:t> FDA report: Software failure is responsible for 24% of recalls in medical devices (of 2M)</a:t>
            </a:r>
          </a:p>
          <a:p>
            <a:r>
              <a:rPr lang="en-US" dirty="0">
                <a:solidFill>
                  <a:schemeClr val="bg1"/>
                </a:solidFill>
              </a:rPr>
              <a:t> Northeast blackout of 2003 caused due to a race condition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D6E034-F7B1-4EA3-DC14-2A94A7DDE70C}"/>
              </a:ext>
            </a:extLst>
          </p:cNvPr>
          <p:cNvSpPr txBox="1">
            <a:spLocks/>
          </p:cNvSpPr>
          <p:nvPr/>
        </p:nvSpPr>
        <p:spPr>
          <a:xfrm>
            <a:off x="1676400" y="4610585"/>
            <a:ext cx="9144000" cy="182413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Software testing did not reveal all “bugs” in the system.</a:t>
            </a:r>
          </a:p>
          <a:p>
            <a:r>
              <a:rPr lang="en-US" dirty="0">
                <a:solidFill>
                  <a:schemeClr val="bg1"/>
                </a:solidFill>
              </a:rPr>
              <a:t>Need for verification: consider all possible behaviors of the system.</a:t>
            </a:r>
          </a:p>
        </p:txBody>
      </p:sp>
    </p:spTree>
    <p:extLst>
      <p:ext uri="{BB962C8B-B14F-4D97-AF65-F5344CB8AC3E}">
        <p14:creationId xmlns:p14="http://schemas.microsoft.com/office/powerpoint/2010/main" val="361869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8495-3FCE-6F48-9F21-3E4235C3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Objectives: Formal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2552-B1C4-F76F-6D2F-8734C099B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fundamental concepts and principles of formal methods.</a:t>
            </a:r>
          </a:p>
          <a:p>
            <a:endParaRPr lang="en-US" dirty="0"/>
          </a:p>
          <a:p>
            <a:r>
              <a:rPr lang="en-US" dirty="0"/>
              <a:t>Gain insights into the techniques used for verifying the safety and correctness of programs and autonomous systems.</a:t>
            </a:r>
          </a:p>
          <a:p>
            <a:endParaRPr lang="en-US" dirty="0"/>
          </a:p>
          <a:p>
            <a:r>
              <a:rPr lang="en-US" dirty="0"/>
              <a:t>Explore the theoretical foundations of formal methods and their practical applications.</a:t>
            </a:r>
          </a:p>
        </p:txBody>
      </p:sp>
    </p:spTree>
    <p:extLst>
      <p:ext uri="{BB962C8B-B14F-4D97-AF65-F5344CB8AC3E}">
        <p14:creationId xmlns:p14="http://schemas.microsoft.com/office/powerpoint/2010/main" val="409317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8F70-98C5-CAB9-279B-1CAFF540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91C57-96D4-07A8-5E89-067D58675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Formal Methods</a:t>
            </a:r>
          </a:p>
          <a:p>
            <a:endParaRPr lang="en-US" dirty="0"/>
          </a:p>
          <a:p>
            <a:r>
              <a:rPr lang="en-US" dirty="0"/>
              <a:t>Autonomous Systems</a:t>
            </a:r>
          </a:p>
          <a:p>
            <a:endParaRPr lang="en-US" dirty="0"/>
          </a:p>
          <a:p>
            <a:r>
              <a:rPr lang="en-US" dirty="0"/>
              <a:t>Design and Verification of Safe Autonomous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A5D9E6-F840-1C39-3E64-18106B8DD312}"/>
              </a:ext>
            </a:extLst>
          </p:cNvPr>
          <p:cNvSpPr/>
          <p:nvPr/>
        </p:nvSpPr>
        <p:spPr>
          <a:xfrm>
            <a:off x="699394" y="2630010"/>
            <a:ext cx="5211192" cy="798990"/>
          </a:xfrm>
          <a:prstGeom prst="rect">
            <a:avLst/>
          </a:prstGeom>
          <a:noFill/>
          <a:ln w="635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7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15F5-6B6E-924B-29D8-D7060D59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Objectives: Autonomous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1F54B-8544-4918-9907-C54E5AAF5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concept of autonomous systems.</a:t>
            </a:r>
          </a:p>
          <a:p>
            <a:endParaRPr lang="en-US" dirty="0"/>
          </a:p>
          <a:p>
            <a:r>
              <a:rPr lang="en-US" dirty="0"/>
              <a:t>Learn to model autonomous systems for formal analysis.</a:t>
            </a:r>
          </a:p>
          <a:p>
            <a:endParaRPr lang="en-US" dirty="0"/>
          </a:p>
          <a:p>
            <a:r>
              <a:rPr lang="en-US" dirty="0"/>
              <a:t>Learn about different types of models and their inherent properties.</a:t>
            </a:r>
          </a:p>
        </p:txBody>
      </p:sp>
    </p:spTree>
    <p:extLst>
      <p:ext uri="{BB962C8B-B14F-4D97-AF65-F5344CB8AC3E}">
        <p14:creationId xmlns:p14="http://schemas.microsoft.com/office/powerpoint/2010/main" val="404350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8F70-98C5-CAB9-279B-1CAFF540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91C57-96D4-07A8-5E89-067D58675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Formal Methods</a:t>
            </a:r>
          </a:p>
          <a:p>
            <a:endParaRPr lang="en-US" dirty="0"/>
          </a:p>
          <a:p>
            <a:r>
              <a:rPr lang="en-US" dirty="0"/>
              <a:t>Autonomous Systems</a:t>
            </a:r>
          </a:p>
          <a:p>
            <a:endParaRPr lang="en-US" dirty="0"/>
          </a:p>
          <a:p>
            <a:r>
              <a:rPr lang="en-US" dirty="0"/>
              <a:t>Design and Verification of Safe Autonomous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A5D9E6-F840-1C39-3E64-18106B8DD312}"/>
              </a:ext>
            </a:extLst>
          </p:cNvPr>
          <p:cNvSpPr/>
          <p:nvPr/>
        </p:nvSpPr>
        <p:spPr>
          <a:xfrm>
            <a:off x="838200" y="3725385"/>
            <a:ext cx="8115300" cy="798990"/>
          </a:xfrm>
          <a:prstGeom prst="rect">
            <a:avLst/>
          </a:prstGeom>
          <a:noFill/>
          <a:ln w="635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DA2E7-DF09-BB66-A79E-EBFE7D2FC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Objectives: Design and Verification of Safe Autonomous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8EA89-4731-FC07-5299-C8136D274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Apply the formal methods introduced in the first part of the course to design and verify autonomous systems.</a:t>
            </a:r>
          </a:p>
          <a:p>
            <a:endParaRPr lang="en-US" dirty="0"/>
          </a:p>
          <a:p>
            <a:r>
              <a:rPr lang="en-US" dirty="0"/>
              <a:t>Explore real-world applications of safe autonomous systems, with a focus on automotive and robotics.</a:t>
            </a:r>
          </a:p>
          <a:p>
            <a:endParaRPr lang="en-US" dirty="0"/>
          </a:p>
          <a:p>
            <a:r>
              <a:rPr lang="en-US" dirty="0"/>
              <a:t>Review research papers related to formal methods in autonomous systems.</a:t>
            </a:r>
          </a:p>
          <a:p>
            <a:endParaRPr lang="en-US" dirty="0"/>
          </a:p>
          <a:p>
            <a:r>
              <a:rPr lang="en-US" dirty="0"/>
              <a:t>Engage in a course project that involves the design, verification, and practical implementation of safe autonomous systems, using knowledge from the course.</a:t>
            </a:r>
          </a:p>
        </p:txBody>
      </p:sp>
    </p:spTree>
    <p:extLst>
      <p:ext uri="{BB962C8B-B14F-4D97-AF65-F5344CB8AC3E}">
        <p14:creationId xmlns:p14="http://schemas.microsoft.com/office/powerpoint/2010/main" val="393534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2B8C3-D530-4A2F-AE7C-5B74BFEF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EFB71-B73A-0D81-1E35-861893D4F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Being able to understand and use different types of formal modeling of autonomous systems.</a:t>
            </a:r>
          </a:p>
          <a:p>
            <a:endParaRPr lang="en-US" dirty="0"/>
          </a:p>
          <a:p>
            <a:r>
              <a:rPr lang="en-US" dirty="0"/>
              <a:t>Being able to understand and formalize safety and performance for given system in a given application scenario.</a:t>
            </a:r>
          </a:p>
          <a:p>
            <a:endParaRPr lang="en-US" dirty="0"/>
          </a:p>
          <a:p>
            <a:r>
              <a:rPr lang="en-US" dirty="0"/>
              <a:t>Being able to understand and apply formal techniques to prove correctness, and design safe systems.</a:t>
            </a:r>
          </a:p>
        </p:txBody>
      </p:sp>
    </p:spTree>
    <p:extLst>
      <p:ext uri="{BB962C8B-B14F-4D97-AF65-F5344CB8AC3E}">
        <p14:creationId xmlns:p14="http://schemas.microsoft.com/office/powerpoint/2010/main" val="323692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8633-6E8C-A070-B226-746D0D0E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Course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B878-C991-BACF-965A-DD92DBD7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Term:</a:t>
            </a:r>
            <a:r>
              <a:rPr lang="en-US" dirty="0"/>
              <a:t> Spring 2024</a:t>
            </a:r>
          </a:p>
          <a:p>
            <a:endParaRPr lang="en-US" b="1" dirty="0"/>
          </a:p>
          <a:p>
            <a:r>
              <a:rPr lang="en-US" b="1" dirty="0"/>
              <a:t>Department:</a:t>
            </a:r>
            <a:r>
              <a:rPr lang="en-US" dirty="0"/>
              <a:t> COMP</a:t>
            </a:r>
          </a:p>
          <a:p>
            <a:endParaRPr lang="en-US" b="1" dirty="0"/>
          </a:p>
          <a:p>
            <a:r>
              <a:rPr lang="en-US" b="1" dirty="0"/>
              <a:t>Course Number:</a:t>
            </a:r>
            <a:r>
              <a:rPr lang="en-US" dirty="0"/>
              <a:t> 691-002</a:t>
            </a:r>
          </a:p>
          <a:p>
            <a:endParaRPr lang="en-US" b="1" dirty="0"/>
          </a:p>
          <a:p>
            <a:r>
              <a:rPr lang="en-US" b="1" dirty="0"/>
              <a:t>Time:</a:t>
            </a:r>
            <a:r>
              <a:rPr lang="en-US" dirty="0"/>
              <a:t> Mon &amp; Wed, 3:30 pm - 4:45 pm</a:t>
            </a:r>
          </a:p>
          <a:p>
            <a:endParaRPr lang="en-US" b="1" dirty="0"/>
          </a:p>
          <a:p>
            <a:r>
              <a:rPr lang="en-US" b="1" dirty="0"/>
              <a:t>Location:</a:t>
            </a:r>
            <a:r>
              <a:rPr lang="en-US" dirty="0"/>
              <a:t> Hardaway Hall 251</a:t>
            </a:r>
          </a:p>
          <a:p>
            <a:endParaRPr lang="en-US" dirty="0"/>
          </a:p>
          <a:p>
            <a:r>
              <a:rPr lang="en-US" b="1" dirty="0"/>
              <a:t>Course Webpage:</a:t>
            </a:r>
            <a:r>
              <a:rPr lang="en-US" dirty="0"/>
              <a:t> </a:t>
            </a:r>
            <a:r>
              <a:rPr lang="en-US" sz="2000" dirty="0">
                <a:hlinkClick r:id="rId3"/>
              </a:rPr>
              <a:t>bineet.cs.ua.edu/teaching/S2024/CS691/TrustworthyAutonomy.html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 descr="A qr code with a dinosaur&#10;&#10;Description automatically generated">
            <a:extLst>
              <a:ext uri="{FF2B5EF4-FFF2-40B4-BE49-F238E27FC236}">
                <a16:creationId xmlns:a16="http://schemas.microsoft.com/office/drawing/2014/main" id="{629B5802-2D53-5644-137B-24864F0FF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952500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3CB5-0EB1-2E5E-8972-F26852BC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D652E-653C-20F8-56AD-AAFB8DDC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Formal Methods</a:t>
            </a:r>
          </a:p>
          <a:p>
            <a:endParaRPr lang="en-US" dirty="0"/>
          </a:p>
          <a:p>
            <a:r>
              <a:rPr lang="en-US" dirty="0"/>
              <a:t>Cyber-Physical and Autonomous Systems</a:t>
            </a:r>
          </a:p>
          <a:p>
            <a:endParaRPr lang="en-US" dirty="0"/>
          </a:p>
          <a:p>
            <a:r>
              <a:rPr lang="en-US" dirty="0"/>
              <a:t>Verification of Autonomous Systems</a:t>
            </a:r>
          </a:p>
        </p:txBody>
      </p:sp>
    </p:spTree>
    <p:extLst>
      <p:ext uri="{BB962C8B-B14F-4D97-AF65-F5344CB8AC3E}">
        <p14:creationId xmlns:p14="http://schemas.microsoft.com/office/powerpoint/2010/main" val="249350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3CB5-0EB1-2E5E-8972-F26852BC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D652E-653C-20F8-56AD-AAFB8DDC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Formal Methods</a:t>
            </a:r>
          </a:p>
          <a:p>
            <a:endParaRPr lang="en-US" dirty="0"/>
          </a:p>
          <a:p>
            <a:r>
              <a:rPr lang="en-US" dirty="0"/>
              <a:t>Cyber-Physical and Autonomous Systems</a:t>
            </a:r>
          </a:p>
          <a:p>
            <a:endParaRPr lang="en-US" dirty="0"/>
          </a:p>
          <a:p>
            <a:r>
              <a:rPr lang="en-US" dirty="0"/>
              <a:t>Verification of Autonomous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584E7F-7295-B90F-BA24-5CE366516784}"/>
              </a:ext>
            </a:extLst>
          </p:cNvPr>
          <p:cNvSpPr/>
          <p:nvPr/>
        </p:nvSpPr>
        <p:spPr>
          <a:xfrm>
            <a:off x="685800" y="1690688"/>
            <a:ext cx="3400425" cy="776287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37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324D-074E-883F-6E5E-850E4D5A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Topics: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D2197-5DE8-82AD-63AD-233FEA450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Autonomous systems</a:t>
            </a:r>
          </a:p>
          <a:p>
            <a:endParaRPr lang="en-US" dirty="0"/>
          </a:p>
          <a:p>
            <a:r>
              <a:rPr lang="en-US" dirty="0"/>
              <a:t>Notion of trust in deployment of autonomous systems</a:t>
            </a:r>
          </a:p>
        </p:txBody>
      </p:sp>
    </p:spTree>
    <p:extLst>
      <p:ext uri="{BB962C8B-B14F-4D97-AF65-F5344CB8AC3E}">
        <p14:creationId xmlns:p14="http://schemas.microsoft.com/office/powerpoint/2010/main" val="426901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3CB5-0EB1-2E5E-8972-F26852BC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D652E-653C-20F8-56AD-AAFB8DDC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Formal Methods</a:t>
            </a:r>
          </a:p>
          <a:p>
            <a:endParaRPr lang="en-US" dirty="0"/>
          </a:p>
          <a:p>
            <a:r>
              <a:rPr lang="en-US" dirty="0"/>
              <a:t>Cyber-Physical and Autonomous Systems</a:t>
            </a:r>
          </a:p>
          <a:p>
            <a:endParaRPr lang="en-US" dirty="0"/>
          </a:p>
          <a:p>
            <a:r>
              <a:rPr lang="en-US" dirty="0"/>
              <a:t>Verification of Autonomous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584E7F-7295-B90F-BA24-5CE366516784}"/>
              </a:ext>
            </a:extLst>
          </p:cNvPr>
          <p:cNvSpPr/>
          <p:nvPr/>
        </p:nvSpPr>
        <p:spPr>
          <a:xfrm>
            <a:off x="742950" y="2652713"/>
            <a:ext cx="3400425" cy="776287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6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324D-074E-883F-6E5E-850E4D5A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Topics: Formal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D2197-5DE8-82AD-63AD-233FEA450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 logic</a:t>
            </a:r>
          </a:p>
          <a:p>
            <a:endParaRPr lang="en-US" dirty="0"/>
          </a:p>
          <a:p>
            <a:r>
              <a:rPr lang="en-US" dirty="0"/>
              <a:t>Verifying correctness of programs</a:t>
            </a:r>
          </a:p>
          <a:p>
            <a:endParaRPr lang="en-US" dirty="0"/>
          </a:p>
          <a:p>
            <a:r>
              <a:rPr lang="en-US" dirty="0"/>
              <a:t>Software testing</a:t>
            </a:r>
          </a:p>
        </p:txBody>
      </p:sp>
    </p:spTree>
    <p:extLst>
      <p:ext uri="{BB962C8B-B14F-4D97-AF65-F5344CB8AC3E}">
        <p14:creationId xmlns:p14="http://schemas.microsoft.com/office/powerpoint/2010/main" val="88682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3CB5-0EB1-2E5E-8972-F26852BC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D652E-653C-20F8-56AD-AAFB8DDC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Formal Methods</a:t>
            </a:r>
          </a:p>
          <a:p>
            <a:endParaRPr lang="en-US" dirty="0"/>
          </a:p>
          <a:p>
            <a:r>
              <a:rPr lang="en-US" dirty="0"/>
              <a:t>Cyber-Physical and Autonomous Systems</a:t>
            </a:r>
          </a:p>
          <a:p>
            <a:endParaRPr lang="en-US" dirty="0"/>
          </a:p>
          <a:p>
            <a:r>
              <a:rPr lang="en-US" dirty="0"/>
              <a:t>Verification of Autonomous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584E7F-7295-B90F-BA24-5CE366516784}"/>
              </a:ext>
            </a:extLst>
          </p:cNvPr>
          <p:cNvSpPr/>
          <p:nvPr/>
        </p:nvSpPr>
        <p:spPr>
          <a:xfrm>
            <a:off x="714375" y="3709988"/>
            <a:ext cx="6734175" cy="776287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9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324D-074E-883F-6E5E-850E4D5A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Topics: Cyber-Physical and Autonomous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D2197-5DE8-82AD-63AD-233FEA450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control theory</a:t>
            </a:r>
          </a:p>
          <a:p>
            <a:endParaRPr lang="en-US" dirty="0"/>
          </a:p>
          <a:p>
            <a:r>
              <a:rPr lang="en-US" dirty="0"/>
              <a:t>Linear systems</a:t>
            </a:r>
          </a:p>
          <a:p>
            <a:endParaRPr lang="en-US" dirty="0"/>
          </a:p>
          <a:p>
            <a:r>
              <a:rPr lang="en-US" dirty="0"/>
              <a:t>Hybrid automata</a:t>
            </a:r>
          </a:p>
        </p:txBody>
      </p:sp>
    </p:spTree>
    <p:extLst>
      <p:ext uri="{BB962C8B-B14F-4D97-AF65-F5344CB8AC3E}">
        <p14:creationId xmlns:p14="http://schemas.microsoft.com/office/powerpoint/2010/main" val="368676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3CB5-0EB1-2E5E-8972-F26852BC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D652E-653C-20F8-56AD-AAFB8DDC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Formal Methods</a:t>
            </a:r>
          </a:p>
          <a:p>
            <a:endParaRPr lang="en-US" dirty="0"/>
          </a:p>
          <a:p>
            <a:r>
              <a:rPr lang="en-US" dirty="0"/>
              <a:t>Cyber-Physical and Autonomous Systems</a:t>
            </a:r>
          </a:p>
          <a:p>
            <a:endParaRPr lang="en-US" dirty="0"/>
          </a:p>
          <a:p>
            <a:r>
              <a:rPr lang="en-US" dirty="0"/>
              <a:t>Verification of Autonomous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584E7F-7295-B90F-BA24-5CE366516784}"/>
              </a:ext>
            </a:extLst>
          </p:cNvPr>
          <p:cNvSpPr/>
          <p:nvPr/>
        </p:nvSpPr>
        <p:spPr>
          <a:xfrm>
            <a:off x="771525" y="4710113"/>
            <a:ext cx="6734175" cy="776287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9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324D-074E-883F-6E5E-850E4D5A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Topics: Verification of Autonomous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D2197-5DE8-82AD-63AD-233FEA450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uncertainties</a:t>
            </a:r>
          </a:p>
          <a:p>
            <a:endParaRPr lang="en-US" dirty="0"/>
          </a:p>
          <a:p>
            <a:r>
              <a:rPr lang="en-US" dirty="0"/>
              <a:t>Provable safety verification of autonomous systems</a:t>
            </a:r>
          </a:p>
          <a:p>
            <a:endParaRPr lang="en-US" dirty="0"/>
          </a:p>
          <a:p>
            <a:r>
              <a:rPr lang="en-US" dirty="0"/>
              <a:t>Designing provably safe and performance optimal systems</a:t>
            </a:r>
          </a:p>
        </p:txBody>
      </p:sp>
    </p:spTree>
    <p:extLst>
      <p:ext uri="{BB962C8B-B14F-4D97-AF65-F5344CB8AC3E}">
        <p14:creationId xmlns:p14="http://schemas.microsoft.com/office/powerpoint/2010/main" val="117958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4BFD-B6CF-3F5F-07EC-D91B1FC93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1A598-720E-7119-3582-F87C8E4D2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Homework:</a:t>
            </a:r>
            <a:r>
              <a:rPr lang="en-US" dirty="0"/>
              <a:t> 30%</a:t>
            </a:r>
          </a:p>
          <a:p>
            <a:endParaRPr lang="en-US" dirty="0"/>
          </a:p>
          <a:p>
            <a:r>
              <a:rPr lang="en-US" b="1" dirty="0"/>
              <a:t>Paper presentation, and leading class discussion (1-3 papers):</a:t>
            </a:r>
            <a:r>
              <a:rPr lang="en-US" dirty="0"/>
              <a:t> 30%</a:t>
            </a:r>
          </a:p>
          <a:p>
            <a:endParaRPr lang="en-US" dirty="0"/>
          </a:p>
          <a:p>
            <a:r>
              <a:rPr lang="en-US" b="1" dirty="0"/>
              <a:t>Final project:</a:t>
            </a:r>
            <a:r>
              <a:rPr lang="en-US" dirty="0"/>
              <a:t> 30%</a:t>
            </a:r>
          </a:p>
          <a:p>
            <a:endParaRPr lang="en-US" dirty="0"/>
          </a:p>
          <a:p>
            <a:r>
              <a:rPr lang="en-US" b="1" dirty="0"/>
              <a:t>Class participation &amp; student’s growth:</a:t>
            </a:r>
            <a:r>
              <a:rPr lang="en-US" dirty="0"/>
              <a:t> 10% </a:t>
            </a:r>
          </a:p>
        </p:txBody>
      </p:sp>
    </p:spTree>
    <p:extLst>
      <p:ext uri="{BB962C8B-B14F-4D97-AF65-F5344CB8AC3E}">
        <p14:creationId xmlns:p14="http://schemas.microsoft.com/office/powerpoint/2010/main" val="259477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7257-13FF-7934-0FBB-BFD942A7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D8CF7-5E79-8DF7-7CDD-466B55F29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Dr. Bineet Ghosh</a:t>
            </a:r>
          </a:p>
          <a:p>
            <a:endParaRPr lang="en-US" dirty="0"/>
          </a:p>
          <a:p>
            <a:r>
              <a:rPr lang="en-US" b="1" dirty="0"/>
              <a:t>Email: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bineet@ua.edu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Please add the following in subject line if you are emailing regarding the course: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[S24-CS691] &lt;your-subject&gt;</a:t>
            </a:r>
          </a:p>
          <a:p>
            <a:endParaRPr lang="en-US" dirty="0"/>
          </a:p>
          <a:p>
            <a:r>
              <a:rPr lang="en-US" b="1" dirty="0"/>
              <a:t>Office:</a:t>
            </a:r>
            <a:r>
              <a:rPr lang="en-US" dirty="0"/>
              <a:t> CYB (Cyber Hall) 3053</a:t>
            </a:r>
          </a:p>
          <a:p>
            <a:endParaRPr lang="en-US" dirty="0"/>
          </a:p>
          <a:p>
            <a:r>
              <a:rPr lang="en-US" b="1" dirty="0"/>
              <a:t>Office Hours:</a:t>
            </a:r>
            <a:r>
              <a:rPr lang="en-US" dirty="0"/>
              <a:t> Mon &amp; Wed, 1:30 pm - 2:30 pm, or by appointment (bineet@ua.edu).</a:t>
            </a:r>
          </a:p>
        </p:txBody>
      </p:sp>
    </p:spTree>
    <p:extLst>
      <p:ext uri="{BB962C8B-B14F-4D97-AF65-F5344CB8AC3E}">
        <p14:creationId xmlns:p14="http://schemas.microsoft.com/office/powerpoint/2010/main" val="27652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308DD-5217-C10D-B6B7-DEA5CE6D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Student’s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F4B45-9878-E96F-0BA3-2072C03EF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Identifies the effort being made by a student to understand the concepts being taught, despite their prior backgrounds. </a:t>
            </a:r>
          </a:p>
          <a:p>
            <a:endParaRPr lang="en-US" dirty="0"/>
          </a:p>
          <a:p>
            <a:r>
              <a:rPr lang="en-US" dirty="0"/>
              <a:t>In other words, this can be used identify the efforts being put in by a student even if it is not being reflected in their scores. </a:t>
            </a:r>
          </a:p>
          <a:p>
            <a:endParaRPr lang="en-US" dirty="0"/>
          </a:p>
          <a:p>
            <a:r>
              <a:rPr lang="en-US" dirty="0"/>
              <a:t>Discussing with instructor (especially during office hours) is a good way to demonstrate that.</a:t>
            </a:r>
          </a:p>
        </p:txBody>
      </p:sp>
    </p:spTree>
    <p:extLst>
      <p:ext uri="{BB962C8B-B14F-4D97-AF65-F5344CB8AC3E}">
        <p14:creationId xmlns:p14="http://schemas.microsoft.com/office/powerpoint/2010/main" val="249111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135EA-ACD9-76DF-9B2F-98AAD3EA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Work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B5E441-B95C-95F1-2224-241B6477FE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One late assignment will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(zero) penalty, if submitted within a week of the posted deadline.</a:t>
                </a:r>
              </a:p>
              <a:p>
                <a:endParaRPr lang="en-US" dirty="0"/>
              </a:p>
              <a:p>
                <a:r>
                  <a:rPr lang="en-US" dirty="0"/>
                  <a:t>Any further late assignments will result in the following deduction scheme: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⁡( 15×(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𝑑𝑎𝑦𝑠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𝑙𝑎𝑡𝑒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),100)</m:t>
                    </m:r>
                  </m:oMath>
                </a14:m>
                <a:r>
                  <a:rPr lang="en-US" dirty="0"/>
                  <a:t>% will be deducted.</a:t>
                </a:r>
              </a:p>
              <a:p>
                <a:endParaRPr lang="en-US" dirty="0"/>
              </a:p>
              <a:p>
                <a:r>
                  <a:rPr lang="en-US" dirty="0"/>
                  <a:t>In case of emergency (or unforeseen cases), please speak to instructor. The instructor will try his best to accommodate for the situation (subject to proof) in accordance with the university policy.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B5E441-B95C-95F1-2224-241B6477FE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36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E12E-CD80-B6D5-0AAB-E452D4BC5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Project: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101F3-B250-9CBC-9440-3B9F9395B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Survey.</a:t>
            </a:r>
            <a:r>
              <a:rPr lang="en-US" dirty="0"/>
              <a:t> Extensive survey about the research on a topic of your interest. Not a reading and copy-paste of existing papers. Expected to identify the core of the problem and provide deep insights.</a:t>
            </a:r>
          </a:p>
          <a:p>
            <a:endParaRPr lang="en-US" dirty="0"/>
          </a:p>
          <a:p>
            <a:r>
              <a:rPr lang="en-US" b="1" dirty="0"/>
              <a:t>Applications.</a:t>
            </a:r>
            <a:r>
              <a:rPr lang="en-US" dirty="0"/>
              <a:t> Pick an application of your interest and verifying it. Might require deploying several techniques and tools. Might lead to interesting theoretical results. The application should be nontrivial and “interesting” enough.</a:t>
            </a:r>
          </a:p>
          <a:p>
            <a:endParaRPr lang="en-US" dirty="0"/>
          </a:p>
          <a:p>
            <a:r>
              <a:rPr lang="en-US" b="1" dirty="0"/>
              <a:t>Theory.</a:t>
            </a:r>
            <a:r>
              <a:rPr lang="en-US" dirty="0"/>
              <a:t> Identify a theoretical problem (algorithm/property of models) and develop new fundamental solutions. Fairly challenging task. Identifying a “good” candidate solution or proving an “interesting” property suffices.</a:t>
            </a:r>
          </a:p>
        </p:txBody>
      </p:sp>
    </p:spTree>
    <p:extLst>
      <p:ext uri="{BB962C8B-B14F-4D97-AF65-F5344CB8AC3E}">
        <p14:creationId xmlns:p14="http://schemas.microsoft.com/office/powerpoint/2010/main" val="395284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E4CE-05F1-B186-1644-803010C4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Project: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9EC01-410F-DF0E-C603-FD083105D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Reports:</a:t>
            </a:r>
            <a:r>
              <a:rPr lang="en-US" dirty="0"/>
              <a:t> 1-3 reports maybe due before the final report and presentation to share progress with the class.</a:t>
            </a:r>
          </a:p>
          <a:p>
            <a:endParaRPr lang="en-US" dirty="0"/>
          </a:p>
          <a:p>
            <a:r>
              <a:rPr lang="en-US" b="1" dirty="0"/>
              <a:t>Presentation:</a:t>
            </a:r>
            <a:r>
              <a:rPr lang="en-US" dirty="0"/>
              <a:t> Discussion, debate, comparative analysis.</a:t>
            </a:r>
          </a:p>
        </p:txBody>
      </p:sp>
    </p:spTree>
    <p:extLst>
      <p:ext uri="{BB962C8B-B14F-4D97-AF65-F5344CB8AC3E}">
        <p14:creationId xmlns:p14="http://schemas.microsoft.com/office/powerpoint/2010/main" val="328407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96C3D-82F7-BAAC-4418-7E018044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Trustworthy 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B923E-1107-3B8C-2F7A-B7DAA3AF7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are </a:t>
            </a:r>
            <a:r>
              <a:rPr lang="en-US" i="1" dirty="0"/>
              <a:t>Autonomous Systems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What is the notion of </a:t>
            </a:r>
            <a:r>
              <a:rPr lang="en-US" i="1" dirty="0"/>
              <a:t>Trust</a:t>
            </a:r>
            <a:r>
              <a:rPr lang="en-US" dirty="0"/>
              <a:t> in Autonomous Systems?</a:t>
            </a:r>
          </a:p>
        </p:txBody>
      </p:sp>
    </p:spTree>
    <p:extLst>
      <p:ext uri="{BB962C8B-B14F-4D97-AF65-F5344CB8AC3E}">
        <p14:creationId xmlns:p14="http://schemas.microsoft.com/office/powerpoint/2010/main" val="288345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68AC3-54C3-446A-8493-430ED154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Trustworthy Autonomy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00EC22-6E04-426E-E6C4-0670AA4667D5}"/>
              </a:ext>
            </a:extLst>
          </p:cNvPr>
          <p:cNvSpPr/>
          <p:nvPr/>
        </p:nvSpPr>
        <p:spPr>
          <a:xfrm>
            <a:off x="2020910" y="2390287"/>
            <a:ext cx="81501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Design and Verification of Autonomous Systems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42FF3FA-9EA0-8E62-01B5-81DE102F1244}"/>
              </a:ext>
            </a:extLst>
          </p:cNvPr>
          <p:cNvSpPr/>
          <p:nvPr/>
        </p:nvSpPr>
        <p:spPr>
          <a:xfrm>
            <a:off x="4163627" y="3235979"/>
            <a:ext cx="4057096" cy="1816312"/>
          </a:xfrm>
          <a:prstGeom prst="downArrow">
            <a:avLst>
              <a:gd name="adj1" fmla="val 4256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Applications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DE141D-A4BC-DF85-45C0-3DA4DCB78EC0}"/>
              </a:ext>
            </a:extLst>
          </p:cNvPr>
          <p:cNvSpPr/>
          <p:nvPr/>
        </p:nvSpPr>
        <p:spPr>
          <a:xfrm>
            <a:off x="1004627" y="5295557"/>
            <a:ext cx="103711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Robotics, Automotives, Industrial and Home Automation Systems</a:t>
            </a:r>
          </a:p>
        </p:txBody>
      </p:sp>
    </p:spTree>
    <p:extLst>
      <p:ext uri="{BB962C8B-B14F-4D97-AF65-F5344CB8AC3E}">
        <p14:creationId xmlns:p14="http://schemas.microsoft.com/office/powerpoint/2010/main" val="46213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ACFA-07A8-E192-C7A5-8AFF7CE5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Systems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891D88-7D7A-6B86-5FDF-2B935022F447}"/>
              </a:ext>
            </a:extLst>
          </p:cNvPr>
          <p:cNvSpPr/>
          <p:nvPr/>
        </p:nvSpPr>
        <p:spPr>
          <a:xfrm>
            <a:off x="4536490" y="2221065"/>
            <a:ext cx="2405848" cy="9393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Analyzes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8867983-9E3A-1005-B40F-1076E2B18FB0}"/>
              </a:ext>
            </a:extLst>
          </p:cNvPr>
          <p:cNvSpPr/>
          <p:nvPr/>
        </p:nvSpPr>
        <p:spPr>
          <a:xfrm>
            <a:off x="3622089" y="2396971"/>
            <a:ext cx="559294" cy="70133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29D09F9-A600-C521-9EB4-95A8FD6315ED}"/>
              </a:ext>
            </a:extLst>
          </p:cNvPr>
          <p:cNvSpPr/>
          <p:nvPr/>
        </p:nvSpPr>
        <p:spPr>
          <a:xfrm>
            <a:off x="7298925" y="2340090"/>
            <a:ext cx="559294" cy="701336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228B0-79A2-669C-BFC7-F4884A7B77A7}"/>
              </a:ext>
            </a:extLst>
          </p:cNvPr>
          <p:cNvSpPr txBox="1"/>
          <p:nvPr/>
        </p:nvSpPr>
        <p:spPr>
          <a:xfrm>
            <a:off x="294440" y="2249346"/>
            <a:ext cx="3149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Gathers information from its </a:t>
            </a:r>
            <a:r>
              <a:rPr lang="en-US" sz="2800" i="1" dirty="0"/>
              <a:t>sensors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C821D-DC7C-259E-6CE7-1DF6926BF305}"/>
              </a:ext>
            </a:extLst>
          </p:cNvPr>
          <p:cNvSpPr txBox="1"/>
          <p:nvPr/>
        </p:nvSpPr>
        <p:spPr>
          <a:xfrm>
            <a:off x="8035033" y="2249346"/>
            <a:ext cx="3844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Plan &amp; execute an action to achieve its </a:t>
            </a:r>
            <a:r>
              <a:rPr lang="en-US" sz="2800" i="1" dirty="0">
                <a:solidFill>
                  <a:schemeClr val="accent1"/>
                </a:solidFill>
              </a:rPr>
              <a:t>goal</a:t>
            </a:r>
            <a:endParaRPr lang="en-US" sz="2800" i="1" dirty="0"/>
          </a:p>
        </p:txBody>
      </p:sp>
      <p:pic>
        <p:nvPicPr>
          <p:cNvPr id="11" name="Picture 2" descr="DJI Mavic 2 Enterprise Advanced Drone Front">
            <a:extLst>
              <a:ext uri="{FF2B5EF4-FFF2-40B4-BE49-F238E27FC236}">
                <a16:creationId xmlns:a16="http://schemas.microsoft.com/office/drawing/2014/main" id="{675E0DC3-4158-A291-2D19-4622DFBFD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5" y="4599052"/>
            <a:ext cx="217543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Avante Integra SL Anesthesia Machine - Avante Health Solutions">
            <a:extLst>
              <a:ext uri="{FF2B5EF4-FFF2-40B4-BE49-F238E27FC236}">
                <a16:creationId xmlns:a16="http://schemas.microsoft.com/office/drawing/2014/main" id="{2DB1336D-1398-8E8F-3F1D-58E0B646C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23" y="3874640"/>
            <a:ext cx="2774386" cy="27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ViperX 250 Robot Arm">
            <a:extLst>
              <a:ext uri="{FF2B5EF4-FFF2-40B4-BE49-F238E27FC236}">
                <a16:creationId xmlns:a16="http://schemas.microsoft.com/office/drawing/2014/main" id="{9716E624-A467-AA36-30AC-EF7BCC43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047397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white car with black background&#10;&#10;Description automatically generated">
            <a:extLst>
              <a:ext uri="{FF2B5EF4-FFF2-40B4-BE49-F238E27FC236}">
                <a16:creationId xmlns:a16="http://schemas.microsoft.com/office/drawing/2014/main" id="{67B596BA-BE18-8AEA-3E86-1B36EFA39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988" y="3980939"/>
            <a:ext cx="4263720" cy="258784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EE414EA-4982-5B65-25CA-70BCE1419AA4}"/>
              </a:ext>
            </a:extLst>
          </p:cNvPr>
          <p:cNvSpPr/>
          <p:nvPr/>
        </p:nvSpPr>
        <p:spPr>
          <a:xfrm>
            <a:off x="88777" y="1770590"/>
            <a:ext cx="11878322" cy="184973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F4F05E-D456-A97B-FE41-C9DAA0506A70}"/>
              </a:ext>
            </a:extLst>
          </p:cNvPr>
          <p:cNvSpPr/>
          <p:nvPr/>
        </p:nvSpPr>
        <p:spPr>
          <a:xfrm>
            <a:off x="4768060" y="5577255"/>
            <a:ext cx="252907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i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Safe</a:t>
            </a:r>
          </a:p>
        </p:txBody>
      </p:sp>
    </p:spTree>
    <p:extLst>
      <p:ext uri="{BB962C8B-B14F-4D97-AF65-F5344CB8AC3E}">
        <p14:creationId xmlns:p14="http://schemas.microsoft.com/office/powerpoint/2010/main" val="49245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78D2-A5C4-8FF1-C771-A6D6FB67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061BDF-46F6-6264-D739-62D9412237C6}"/>
              </a:ext>
            </a:extLst>
          </p:cNvPr>
          <p:cNvSpPr/>
          <p:nvPr/>
        </p:nvSpPr>
        <p:spPr>
          <a:xfrm>
            <a:off x="4139153" y="2967335"/>
            <a:ext cx="3913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Discuss!</a:t>
            </a:r>
          </a:p>
        </p:txBody>
      </p:sp>
    </p:spTree>
    <p:extLst>
      <p:ext uri="{BB962C8B-B14F-4D97-AF65-F5344CB8AC3E}">
        <p14:creationId xmlns:p14="http://schemas.microsoft.com/office/powerpoint/2010/main" val="1093033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AE2DA-74F1-1C30-8D3A-C3E179A6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Textbooks: Formal 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3B935-D7DF-B558-4AC7-FFCA0A9F8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77438"/>
            <a:ext cx="2883174" cy="3579779"/>
          </a:xfrm>
          <a:prstGeom prst="rect">
            <a:avLst/>
          </a:prstGeom>
        </p:spPr>
      </p:pic>
      <p:pic>
        <p:nvPicPr>
          <p:cNvPr id="7" name="Picture 6" descr="A blue and red cover with white text&#10;&#10;Description automatically generated">
            <a:extLst>
              <a:ext uri="{FF2B5EF4-FFF2-40B4-BE49-F238E27FC236}">
                <a16:creationId xmlns:a16="http://schemas.microsoft.com/office/drawing/2014/main" id="{7DA2D171-85CD-D881-47E3-2AB442172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849" y="1950601"/>
            <a:ext cx="2277610" cy="34287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E10B3C-6C60-637E-55AA-EA35562531E9}"/>
              </a:ext>
            </a:extLst>
          </p:cNvPr>
          <p:cNvSpPr txBox="1"/>
          <p:nvPr/>
        </p:nvSpPr>
        <p:spPr>
          <a:xfrm>
            <a:off x="145914" y="5732510"/>
            <a:ext cx="5029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Principles of Model Checking, by Baier &amp; </a:t>
            </a:r>
            <a:r>
              <a:rPr lang="en-US" sz="2400" b="1" dirty="0" err="1"/>
              <a:t>Katoen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7A0A4-1D3A-0D21-F05F-608E819729A9}"/>
              </a:ext>
            </a:extLst>
          </p:cNvPr>
          <p:cNvSpPr txBox="1"/>
          <p:nvPr/>
        </p:nvSpPr>
        <p:spPr>
          <a:xfrm>
            <a:off x="7016887" y="5735429"/>
            <a:ext cx="5029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Decision Procedures, by </a:t>
            </a:r>
            <a:r>
              <a:rPr lang="en-US" sz="2400" b="1" dirty="0" err="1"/>
              <a:t>Kroening</a:t>
            </a:r>
            <a:r>
              <a:rPr lang="en-US" sz="2400" b="1" dirty="0"/>
              <a:t> &amp; </a:t>
            </a:r>
            <a:r>
              <a:rPr lang="en-US" sz="2400" b="1" dirty="0" err="1"/>
              <a:t>Strichman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852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AE2DA-74F1-1C30-8D3A-C3E179A6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Textbooks: Control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10B3C-6C60-637E-55AA-EA35562531E9}"/>
              </a:ext>
            </a:extLst>
          </p:cNvPr>
          <p:cNvSpPr txBox="1"/>
          <p:nvPr/>
        </p:nvSpPr>
        <p:spPr>
          <a:xfrm>
            <a:off x="145914" y="5732510"/>
            <a:ext cx="502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Linear Systems Theory, by </a:t>
            </a:r>
            <a:r>
              <a:rPr lang="en-US" sz="2400" b="1" dirty="0" err="1"/>
              <a:t>Hespanha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7A0A4-1D3A-0D21-F05F-608E819729A9}"/>
              </a:ext>
            </a:extLst>
          </p:cNvPr>
          <p:cNvSpPr txBox="1"/>
          <p:nvPr/>
        </p:nvSpPr>
        <p:spPr>
          <a:xfrm>
            <a:off x="7016887" y="5735429"/>
            <a:ext cx="5029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Principles of Cyber-physical Systems, by Alur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7CB549-22F2-8E87-CA35-1A6EA8049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77" y="1750978"/>
            <a:ext cx="3025206" cy="3746213"/>
          </a:xfrm>
          <a:prstGeom prst="rect">
            <a:avLst/>
          </a:prstGeom>
        </p:spPr>
      </p:pic>
      <p:pic>
        <p:nvPicPr>
          <p:cNvPr id="11" name="Picture 10" descr="A book cover with colorful lines&#10;&#10;Description automatically generated">
            <a:extLst>
              <a:ext uri="{FF2B5EF4-FFF2-40B4-BE49-F238E27FC236}">
                <a16:creationId xmlns:a16="http://schemas.microsoft.com/office/drawing/2014/main" id="{B9E852E3-50E1-39BA-5AE2-AA79D6340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219" y="1570596"/>
            <a:ext cx="3048000" cy="391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9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1180</Words>
  <Application>Microsoft Macintosh PowerPoint</Application>
  <PresentationFormat>Widescreen</PresentationFormat>
  <Paragraphs>227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 New</vt:lpstr>
      <vt:lpstr>Office Theme</vt:lpstr>
      <vt:lpstr>Trustworthy Autonomy Lecture 1</vt:lpstr>
      <vt:lpstr>General Course Information</vt:lpstr>
      <vt:lpstr>Introduction</vt:lpstr>
      <vt:lpstr>What is Trustworthy Autonomy</vt:lpstr>
      <vt:lpstr>Trustworthy Autonomy</vt:lpstr>
      <vt:lpstr>Autonomous Systems</vt:lpstr>
      <vt:lpstr>Background</vt:lpstr>
      <vt:lpstr>Textbooks: Formal Methods</vt:lpstr>
      <vt:lpstr>Textbooks: Control Systems</vt:lpstr>
      <vt:lpstr>Course Objectives</vt:lpstr>
      <vt:lpstr>Course Objectives</vt:lpstr>
      <vt:lpstr>Course Objectives: Formal Methods</vt:lpstr>
      <vt:lpstr>Course Objectives: Formal Methods</vt:lpstr>
      <vt:lpstr>Course Objectives: Formal Methods</vt:lpstr>
      <vt:lpstr>Course Objectives</vt:lpstr>
      <vt:lpstr>Course Objectives: Autonomous Systems</vt:lpstr>
      <vt:lpstr>Course Objectives</vt:lpstr>
      <vt:lpstr>Course Objectives: Design and Verification of Safe Autonomous Systems</vt:lpstr>
      <vt:lpstr>Student Learning Outcomes</vt:lpstr>
      <vt:lpstr>Topics</vt:lpstr>
      <vt:lpstr>Topics</vt:lpstr>
      <vt:lpstr>Topics: Introduction</vt:lpstr>
      <vt:lpstr>Topics</vt:lpstr>
      <vt:lpstr>Topics: Formal Methods</vt:lpstr>
      <vt:lpstr>Topics</vt:lpstr>
      <vt:lpstr>Topics: Cyber-Physical and Autonomous Systems</vt:lpstr>
      <vt:lpstr>Topics</vt:lpstr>
      <vt:lpstr>Topics: Verification of Autonomous Systems</vt:lpstr>
      <vt:lpstr>Grading</vt:lpstr>
      <vt:lpstr>Student’s Growth</vt:lpstr>
      <vt:lpstr>Late Work Policy</vt:lpstr>
      <vt:lpstr>Final Project: Types</vt:lpstr>
      <vt:lpstr>Final Project: Logistics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Trustworthy Autonomy Lecture 1</dc:title>
  <dc:creator>Bineet Ghosh</dc:creator>
  <cp:lastModifiedBy>Bineet Ghosh</cp:lastModifiedBy>
  <cp:revision>11</cp:revision>
  <dcterms:created xsi:type="dcterms:W3CDTF">2024-01-08T20:39:19Z</dcterms:created>
  <dcterms:modified xsi:type="dcterms:W3CDTF">2024-01-11T01:47:54Z</dcterms:modified>
</cp:coreProperties>
</file>