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92" r:id="rId6"/>
    <p:sldId id="296" r:id="rId7"/>
    <p:sldId id="260" r:id="rId8"/>
    <p:sldId id="261" r:id="rId9"/>
    <p:sldId id="262" r:id="rId10"/>
    <p:sldId id="263" r:id="rId11"/>
    <p:sldId id="264" r:id="rId12"/>
    <p:sldId id="266" r:id="rId13"/>
    <p:sldId id="273" r:id="rId14"/>
    <p:sldId id="277" r:id="rId15"/>
    <p:sldId id="281" r:id="rId16"/>
    <p:sldId id="282" r:id="rId17"/>
    <p:sldId id="278" r:id="rId18"/>
    <p:sldId id="276" r:id="rId19"/>
    <p:sldId id="293" r:id="rId20"/>
    <p:sldId id="279" r:id="rId21"/>
    <p:sldId id="265" r:id="rId22"/>
    <p:sldId id="280" r:id="rId23"/>
    <p:sldId id="267" r:id="rId24"/>
    <p:sldId id="283" r:id="rId25"/>
    <p:sldId id="284" r:id="rId26"/>
    <p:sldId id="268" r:id="rId27"/>
    <p:sldId id="285" r:id="rId28"/>
    <p:sldId id="286" r:id="rId29"/>
    <p:sldId id="269" r:id="rId30"/>
    <p:sldId id="287" r:id="rId31"/>
    <p:sldId id="288" r:id="rId32"/>
    <p:sldId id="291" r:id="rId33"/>
    <p:sldId id="270" r:id="rId34"/>
    <p:sldId id="290" r:id="rId35"/>
    <p:sldId id="289" r:id="rId36"/>
    <p:sldId id="294" r:id="rId37"/>
    <p:sldId id="29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70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15A23-F894-47F1-9306-F39EDEBF5C5F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44539-6089-4B1E-80C8-8E3F667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2EB0-42F6-F0E4-8256-59910CF13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A2101-5476-A2DE-A8A7-E3ACC423B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CE430-31A4-C0A3-1F0A-C790D8F1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DCBB-F4AC-4280-B85A-4B552D5BEDD1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AD10-963C-BFF8-8673-A06A9C5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F9ED-26ED-804B-AC0D-1B747E42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20BA-A6F7-CD28-0421-A98D6B47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23754-1389-BD89-ECD8-042BAD72B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56783-98F2-E8D3-1141-5479B62F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EACB-D04E-4148-B83D-DB3DA529F9B1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FBA9-E639-447C-F0BC-32B3C9CF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40D9-26F4-A069-5DE0-F7D05315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AAA3A-B02D-4F58-7C45-0490A4CBA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3F1F4-76E2-6069-2364-9085E5DB3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25FEC-D7CD-A6E9-D440-3953B8DD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C7A6-CF04-440D-BEB0-59DAEDC118C6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3BCE-C21B-D577-371F-B4754953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A3BC-B027-E5EF-2BAE-70370178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3D6F-3F2D-FD24-5BD7-23F95004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2B28-3A37-F53B-6F4A-C1ABAB1DE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57C21-7A50-A38B-D7E3-7F1CA8B0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7518-9C9A-4B71-9C90-8543F4CD6745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625B0-1243-49FF-8332-D3C74B61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6204-1F51-EB75-8FD4-9BA5B75A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2957" y="4762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96E5-6FC1-9F5E-7E4E-DCD8E72E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7F4D4-FFBC-0923-BAFA-851304A4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A512A-69DB-E33A-11A9-2F292BE1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4D95-112A-4928-9DF8-6F393E0A4742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A7790-0511-850A-70AC-E84A4C7C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3EDD-DDC2-E342-BCED-AB7E4570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B21B-9EF9-ED43-51A7-DC511AC6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AFA8-1CF3-94F5-AE94-48589F1F0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2AAE0-0D2B-8757-AA34-3928AC302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DDD79-F80F-29E7-0CD0-51B42C13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06D-9272-41E6-A330-D8B8CD3A1AE0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237B5-ECC5-5644-A618-9C384C48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5A6DE-1714-FD97-E199-B2F1B0A2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62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2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3A58-2FD3-3BC0-137D-5EBCAD12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5313C-E1AB-AE83-6BC4-9D1B187E8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06EBD-F144-4CB6-0295-C2D3FB181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44474-63E9-4F4E-A34F-555232555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4E61A-F02F-4AB6-7465-79335866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B8C89-2499-9AE6-3AAA-E926E292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B3FA-FECC-43A9-A163-284BFB941114}" type="datetime1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101B3-E64D-F25D-FC3E-AB477BED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61428-5588-2F5C-768D-3E430D0A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2594-9061-6239-EC1D-425F61B0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397FC-5264-818B-3FE5-18ECF794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CD55-52C8-41FF-BBC0-1814B9054A8F}" type="datetime1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DF6E2-4536-51C8-6065-864C193D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67EAA-F24F-1EA6-808C-F5531BA7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2CC74-00B5-D0FF-2101-EE095C8F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2C3F-8077-42E0-944C-0AF6577FD047}" type="datetime1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D51D6-A769-0CB8-C8DF-F12C0420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E8D3E-0D3A-95CC-608F-F51DD6EC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ADB6-07B7-6377-4F97-7BFBA167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EA16-E9B9-0421-160E-547B056C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2E70B-16C2-9E76-1D09-79BC9E8C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09331-AD20-DFD1-4368-4CC5AD0D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AF3-4EB6-4360-A88C-3D5E02D4E3EB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61B7B-46F1-2ED3-73DF-2D42D3A8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F3A12-F322-A1CE-9E25-16D66E41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18CA-9D58-404C-8852-CB517365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91F69-3D87-D073-0D04-571A04438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18B1C-156D-2DB1-87B7-3C6C84EE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FAA38-C4CD-9D38-13C7-61329EA8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20F4-DA79-43F6-B493-7FE61C776FE0}" type="datetime1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C0511-3ABA-B04E-73D4-897E271D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0C20C-FBF7-8BEE-4BA4-C3C71579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26571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A9824-B0F8-BFAA-0086-370E47A0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78B62-7C2B-8486-4F4F-1F456CE3D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B46A-0A82-35FE-4D84-85450BD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9080-20BE-49BF-A439-EBB9291503C5}" type="datetime1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EE08-42A2-A6B4-E481-5E592D10B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CCCB9-8B70-41AA-B03C-EBF25959A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neet-coderep/MoULDy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ABFDB-8A15-A825-76D1-F25D7A5F3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189"/>
            <a:ext cx="9144000" cy="3320243"/>
          </a:xfrm>
        </p:spPr>
        <p:txBody>
          <a:bodyPr>
            <a:normAutofit fontScale="90000"/>
          </a:bodyPr>
          <a:lstStyle/>
          <a:p>
            <a:r>
              <a:rPr lang="en-US" dirty="0"/>
              <a:t>Offline and online monitoring of scattered uncertain logs using uncertain linear dynamical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109CE-CD37-9E50-8A3E-777364A46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678"/>
            <a:ext cx="9144000" cy="1655762"/>
          </a:xfrm>
        </p:spPr>
        <p:txBody>
          <a:bodyPr/>
          <a:lstStyle/>
          <a:p>
            <a:r>
              <a:rPr lang="en-US" i="1" dirty="0"/>
              <a:t>Authors:</a:t>
            </a:r>
            <a:r>
              <a:rPr lang="en-US" dirty="0"/>
              <a:t> Bineet Ghosh</a:t>
            </a:r>
            <a:r>
              <a:rPr lang="en-US" baseline="30000" dirty="0"/>
              <a:t>1</a:t>
            </a:r>
            <a:r>
              <a:rPr lang="en-US" dirty="0"/>
              <a:t>, Étienne André</a:t>
            </a:r>
            <a:r>
              <a:rPr lang="en-US" baseline="30000" dirty="0"/>
              <a:t>2</a:t>
            </a:r>
            <a:br>
              <a:rPr lang="en-US" baseline="30000" dirty="0"/>
            </a:br>
            <a:br>
              <a:rPr lang="en-US" dirty="0"/>
            </a:br>
            <a:br>
              <a:rPr lang="en-US" baseline="30000" dirty="0"/>
            </a:br>
            <a:r>
              <a:rPr lang="en-US" i="1" dirty="0"/>
              <a:t>FORTE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94D34-0EF4-4FA8-DD27-68143128C259}"/>
              </a:ext>
            </a:extLst>
          </p:cNvPr>
          <p:cNvSpPr txBox="1"/>
          <p:nvPr/>
        </p:nvSpPr>
        <p:spPr>
          <a:xfrm>
            <a:off x="91276" y="5867332"/>
            <a:ext cx="9629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Bineet Ghosh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is with the Department of Computer Science, The University of North Carolina at Chapel Hill, USA.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bineet@cs.unc.edu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43023-AF6D-4578-5C37-7BAB973FE921}"/>
              </a:ext>
            </a:extLst>
          </p:cNvPr>
          <p:cNvSpPr txBox="1"/>
          <p:nvPr/>
        </p:nvSpPr>
        <p:spPr>
          <a:xfrm>
            <a:off x="91276" y="6368924"/>
            <a:ext cx="8413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Étienne André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is with the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Université de Lorraine, CNRS, Inria, LORIA, Nancy, France.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Etienne.Andre@loria.fr</a:t>
            </a:r>
          </a:p>
        </p:txBody>
      </p:sp>
      <p:pic>
        <p:nvPicPr>
          <p:cNvPr id="8" name="Picture 4" descr="TaxProf Blog">
            <a:extLst>
              <a:ext uri="{FF2B5EF4-FFF2-40B4-BE49-F238E27FC236}">
                <a16:creationId xmlns:a16="http://schemas.microsoft.com/office/drawing/2014/main" id="{4A6DE887-845E-ADB2-9B53-14AF5C41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0" y="2604639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5BC5F8A-BCD1-AAF9-B4AF-B8EF6C5F6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39" y="2604639"/>
            <a:ext cx="3367303" cy="11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18051-DD0E-B2F7-5C8C-34C83CF12FCD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192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35E1789E-9409-1152-8622-1C5BB786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021" y="2234683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27FAF681-71E5-3F4B-26BA-51ED18880509}"/>
              </a:ext>
            </a:extLst>
          </p:cNvPr>
          <p:cNvSpPr/>
          <p:nvPr/>
        </p:nvSpPr>
        <p:spPr>
          <a:xfrm>
            <a:off x="8523325" y="3596562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61A1F-EBD9-6ED6-AA64-79D8A59789CD}"/>
                  </a:ext>
                </a:extLst>
              </p:cNvPr>
              <p:cNvSpPr txBox="1"/>
              <p:nvPr/>
            </p:nvSpPr>
            <p:spPr>
              <a:xfrm>
                <a:off x="9011597" y="3885147"/>
                <a:ext cx="19371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Not Logged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61A1F-EBD9-6ED6-AA64-79D8A5978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597" y="3885147"/>
                <a:ext cx="1937170" cy="830997"/>
              </a:xfrm>
              <a:prstGeom prst="rect">
                <a:avLst/>
              </a:prstGeom>
              <a:blipFill>
                <a:blip r:embed="rId6"/>
                <a:stretch>
                  <a:fillRect l="-4717" t="-5839" r="-7233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6EBF23E-E52B-27F2-A080-1E0B63B664D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6484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DAA14037-DAEB-3D3E-5F36-532009F3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99" y="2224671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27FAF681-71E5-3F4B-26BA-51ED18880509}"/>
              </a:ext>
            </a:extLst>
          </p:cNvPr>
          <p:cNvSpPr/>
          <p:nvPr/>
        </p:nvSpPr>
        <p:spPr>
          <a:xfrm>
            <a:off x="9997019" y="3596562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/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=5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51C4DC1-ACBA-315D-73A8-31B56853E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6658" y="1711927"/>
            <a:ext cx="828799" cy="810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6FD22F-2C25-0A47-6998-3EFF9B70FFE9}"/>
              </a:ext>
            </a:extLst>
          </p:cNvPr>
          <p:cNvSpPr txBox="1"/>
          <p:nvPr/>
        </p:nvSpPr>
        <p:spPr>
          <a:xfrm>
            <a:off x="9055223" y="1321686"/>
            <a:ext cx="272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Engine breakdown!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9106A-B96F-483C-B769-511B70B1D3A4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49496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DAA14037-DAEB-3D3E-5F36-532009F3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199" y="2224671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/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=5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A9967-CEFB-B503-4E49-68CF84AD7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9319" y="5397619"/>
                <a:ext cx="763479" cy="1269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51C4DC1-ACBA-315D-73A8-31B56853E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6658" y="1711927"/>
            <a:ext cx="828799" cy="810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6FD22F-2C25-0A47-6998-3EFF9B70FFE9}"/>
              </a:ext>
            </a:extLst>
          </p:cNvPr>
          <p:cNvSpPr txBox="1"/>
          <p:nvPr/>
        </p:nvSpPr>
        <p:spPr>
          <a:xfrm>
            <a:off x="9055223" y="1321686"/>
            <a:ext cx="272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Engine breakdown!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08A21-7285-12F6-48EB-80C3B328AEB4}"/>
              </a:ext>
            </a:extLst>
          </p:cNvPr>
          <p:cNvSpPr txBox="1"/>
          <p:nvPr/>
        </p:nvSpPr>
        <p:spPr>
          <a:xfrm>
            <a:off x="2649250" y="3582730"/>
            <a:ext cx="718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What caused the engine breakdown?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00C87-6030-A1DF-98BD-146B989C3499}"/>
              </a:ext>
            </a:extLst>
          </p:cNvPr>
          <p:cNvSpPr txBox="1"/>
          <p:nvPr/>
        </p:nvSpPr>
        <p:spPr>
          <a:xfrm>
            <a:off x="1965668" y="4133952"/>
            <a:ext cx="774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Need to answer this question from the (noisy) logs.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CDF37-59BC-09A4-1303-BA9A3337394C}"/>
              </a:ext>
            </a:extLst>
          </p:cNvPr>
          <p:cNvSpPr txBox="1"/>
          <p:nvPr/>
        </p:nvSpPr>
        <p:spPr>
          <a:xfrm>
            <a:off x="754602" y="4685174"/>
            <a:ext cx="1115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Was an </a:t>
            </a:r>
            <a:r>
              <a:rPr lang="en-US" sz="2800" b="1" i="1" dirty="0">
                <a:solidFill>
                  <a:srgbClr val="0070C0"/>
                </a:solidFill>
              </a:rPr>
              <a:t>unsafe maneuver</a:t>
            </a:r>
            <a:r>
              <a:rPr lang="en-US" sz="2800" i="1" dirty="0"/>
              <a:t> made by the vehicle </a:t>
            </a:r>
            <a:r>
              <a:rPr lang="en-US" sz="2800" b="1" i="1" dirty="0">
                <a:solidFill>
                  <a:srgbClr val="0070C0"/>
                </a:solidFill>
              </a:rPr>
              <a:t>at time steps with no logs</a:t>
            </a:r>
            <a:r>
              <a:rPr lang="en-US" sz="2800" i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6DE446-1D1B-FAED-4DA9-67CE7C834A1B}"/>
                  </a:ext>
                </a:extLst>
              </p:cNvPr>
              <p:cNvSpPr/>
              <p:nvPr/>
            </p:nvSpPr>
            <p:spPr>
              <a:xfrm>
                <a:off x="4250937" y="5410681"/>
                <a:ext cx="763479" cy="12692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=2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86DE446-1D1B-FAED-4DA9-67CE7C834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37" y="5410681"/>
                <a:ext cx="763479" cy="1269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E552A0-1DFB-9F75-E8C5-DA1E6E248566}"/>
                  </a:ext>
                </a:extLst>
              </p:cNvPr>
              <p:cNvSpPr/>
              <p:nvPr/>
            </p:nvSpPr>
            <p:spPr>
              <a:xfrm>
                <a:off x="8153045" y="5384567"/>
                <a:ext cx="763479" cy="12692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=4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E552A0-1DFB-9F75-E8C5-DA1E6E248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045" y="5384567"/>
                <a:ext cx="763479" cy="1269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95E432C-21C2-A301-95DD-2FBDC0B6DD53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903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Logs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ED9BB-2A49-1B4E-6401-3D167E568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1223778"/>
            <a:ext cx="8372475" cy="3476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82ADB8-E64E-2199-91D2-46CF702E9B50}"/>
              </a:ext>
            </a:extLst>
          </p:cNvPr>
          <p:cNvSpPr txBox="1"/>
          <p:nvPr/>
        </p:nvSpPr>
        <p:spPr>
          <a:xfrm>
            <a:off x="497150" y="5042517"/>
            <a:ext cx="511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Logging at every time step.</a:t>
            </a:r>
            <a:endParaRPr lang="en-US" sz="2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3B0339-DFCA-32A1-19AD-6A061ED92593}"/>
              </a:ext>
            </a:extLst>
          </p:cNvPr>
          <p:cNvCxnSpPr>
            <a:cxnSpLocks/>
          </p:cNvCxnSpPr>
          <p:nvPr/>
        </p:nvCxnSpPr>
        <p:spPr>
          <a:xfrm flipV="1">
            <a:off x="2043113" y="3879542"/>
            <a:ext cx="1286013" cy="11629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4084F7-3300-58B9-C168-EA2E8478408F}"/>
              </a:ext>
            </a:extLst>
          </p:cNvPr>
          <p:cNvSpPr txBox="1"/>
          <p:nvPr/>
        </p:nvSpPr>
        <p:spPr>
          <a:xfrm>
            <a:off x="8257714" y="5042517"/>
            <a:ext cx="382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Logging at some time steps.</a:t>
            </a:r>
            <a:endParaRPr lang="en-US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F60ACD-1CBE-DAF9-1C18-20A76736BA4A}"/>
              </a:ext>
            </a:extLst>
          </p:cNvPr>
          <p:cNvCxnSpPr>
            <a:cxnSpLocks/>
          </p:cNvCxnSpPr>
          <p:nvPr/>
        </p:nvCxnSpPr>
        <p:spPr>
          <a:xfrm flipH="1" flipV="1">
            <a:off x="8257713" y="3774490"/>
            <a:ext cx="1774054" cy="1268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607E8E-3AD9-9F26-65D5-A8D9D06BFA89}"/>
              </a:ext>
            </a:extLst>
          </p:cNvPr>
          <p:cNvCxnSpPr>
            <a:cxnSpLocks/>
          </p:cNvCxnSpPr>
          <p:nvPr/>
        </p:nvCxnSpPr>
        <p:spPr>
          <a:xfrm flipH="1">
            <a:off x="5255581" y="1074198"/>
            <a:ext cx="1447060" cy="639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6CE1B5-284C-9F51-988C-03FD8F6479EB}"/>
              </a:ext>
            </a:extLst>
          </p:cNvPr>
          <p:cNvCxnSpPr>
            <a:cxnSpLocks/>
          </p:cNvCxnSpPr>
          <p:nvPr/>
        </p:nvCxnSpPr>
        <p:spPr>
          <a:xfrm>
            <a:off x="6702641" y="1074198"/>
            <a:ext cx="938213" cy="710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DE4F135-F3FD-DC95-C0E2-3D7453D8D41F}"/>
              </a:ext>
            </a:extLst>
          </p:cNvPr>
          <p:cNvSpPr txBox="1"/>
          <p:nvPr/>
        </p:nvSpPr>
        <p:spPr>
          <a:xfrm>
            <a:off x="5819313" y="691624"/>
            <a:ext cx="217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Unsafe region!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6A5907-B9EE-64E7-BF73-CE812C182CFB}"/>
              </a:ext>
            </a:extLst>
          </p:cNvPr>
          <p:cNvSpPr txBox="1"/>
          <p:nvPr/>
        </p:nvSpPr>
        <p:spPr>
          <a:xfrm>
            <a:off x="2485748" y="5841857"/>
            <a:ext cx="817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Did the system 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SFRM1000"/>
              </a:rPr>
              <a:t>reach the unsafe region</a:t>
            </a:r>
            <a:r>
              <a:rPr lang="en-US" sz="2400" b="0" i="0" u="none" strike="noStrike" baseline="0" dirty="0">
                <a:latin typeface="SFRM1000"/>
              </a:rPr>
              <a:t> at missing log steps?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4DCA0E-83DB-D085-74F1-05336FE14B4B}"/>
              </a:ext>
            </a:extLst>
          </p:cNvPr>
          <p:cNvSpPr txBox="1"/>
          <p:nvPr/>
        </p:nvSpPr>
        <p:spPr>
          <a:xfrm>
            <a:off x="2485748" y="6294644"/>
            <a:ext cx="8531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Main Idea: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Reconstruct</a:t>
            </a:r>
            <a:r>
              <a:rPr lang="en-US" sz="2400" dirty="0"/>
              <a:t> the missing logs!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31668-CD04-E47D-D1B7-AABF473E7C5E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5470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Naïve Approaches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F113-9EA6-875C-4202-E9E318E2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128712"/>
            <a:ext cx="12087225" cy="3267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208EF-0EF6-8014-0B23-F05C23A76C66}"/>
              </a:ext>
            </a:extLst>
          </p:cNvPr>
          <p:cNvSpPr txBox="1"/>
          <p:nvPr/>
        </p:nvSpPr>
        <p:spPr>
          <a:xfrm>
            <a:off x="3341702" y="5643580"/>
            <a:ext cx="672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1BB701"/>
                </a:solidFill>
              </a:rPr>
              <a:t>Green dots</a:t>
            </a:r>
            <a:r>
              <a:rPr lang="en-US" sz="2400" dirty="0"/>
              <a:t> represent reconstructed samples.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514BC-DCAC-D6C2-59BB-A474EDF7CF9A}"/>
              </a:ext>
            </a:extLst>
          </p:cNvPr>
          <p:cNvSpPr txBox="1"/>
          <p:nvPr/>
        </p:nvSpPr>
        <p:spPr>
          <a:xfrm>
            <a:off x="3341702" y="6105245"/>
            <a:ext cx="672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Blue dots</a:t>
            </a:r>
            <a:r>
              <a:rPr lang="en-US" sz="2400" b="1" i="1" dirty="0">
                <a:solidFill>
                  <a:srgbClr val="1BB701"/>
                </a:solidFill>
              </a:rPr>
              <a:t> </a:t>
            </a:r>
            <a:r>
              <a:rPr lang="en-US" sz="2400" dirty="0"/>
              <a:t>represent the scattered logs.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C8BDF-66FD-1AE5-D2C7-2EB1950258DA}"/>
              </a:ext>
            </a:extLst>
          </p:cNvPr>
          <p:cNvSpPr txBox="1"/>
          <p:nvPr/>
        </p:nvSpPr>
        <p:spPr>
          <a:xfrm>
            <a:off x="2849732" y="4395787"/>
            <a:ext cx="6365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Three possible reconstruction of the missing logs.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10CCA-4204-94F9-9FAE-CC5610A4F975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199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Monitoring: Naïve Approaches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F113-9EA6-875C-4202-E9E318E2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128712"/>
            <a:ext cx="12087225" cy="3267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208EF-0EF6-8014-0B23-F05C23A76C66}"/>
              </a:ext>
            </a:extLst>
          </p:cNvPr>
          <p:cNvSpPr txBox="1"/>
          <p:nvPr/>
        </p:nvSpPr>
        <p:spPr>
          <a:xfrm>
            <a:off x="0" y="5996225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BB701"/>
                </a:solidFill>
              </a:rPr>
              <a:t>Green dots</a:t>
            </a:r>
            <a:r>
              <a:rPr lang="en-US" sz="2000" dirty="0"/>
              <a:t> represent reconstructed samples.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514BC-DCAC-D6C2-59BB-A474EDF7CF9A}"/>
              </a:ext>
            </a:extLst>
          </p:cNvPr>
          <p:cNvSpPr txBox="1"/>
          <p:nvPr/>
        </p:nvSpPr>
        <p:spPr>
          <a:xfrm>
            <a:off x="0" y="6457890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Blue dots</a:t>
            </a:r>
            <a:r>
              <a:rPr lang="en-US" sz="2000" b="1" i="1" dirty="0">
                <a:solidFill>
                  <a:srgbClr val="1BB701"/>
                </a:solidFill>
              </a:rPr>
              <a:t> </a:t>
            </a:r>
            <a:r>
              <a:rPr lang="en-US" sz="2000" dirty="0"/>
              <a:t>represent the scattered logs.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C6047-E32A-4100-015C-0F8A3EFD0B69}"/>
              </a:ext>
            </a:extLst>
          </p:cNvPr>
          <p:cNvSpPr txBox="1"/>
          <p:nvPr/>
        </p:nvSpPr>
        <p:spPr>
          <a:xfrm>
            <a:off x="2400669" y="4864077"/>
            <a:ext cx="4847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Reconstructed</a:t>
            </a:r>
            <a:r>
              <a:rPr lang="en-US" sz="2400" dirty="0"/>
              <a:t> using </a:t>
            </a:r>
            <a:r>
              <a:rPr lang="en-US" sz="2400" b="1" i="1" dirty="0">
                <a:solidFill>
                  <a:srgbClr val="0070C0"/>
                </a:solidFill>
              </a:rPr>
              <a:t>piecewise-constant</a:t>
            </a:r>
            <a:r>
              <a:rPr lang="en-US" sz="2400" dirty="0"/>
              <a:t> or linear </a:t>
            </a:r>
            <a:r>
              <a:rPr lang="en-US" sz="2400" b="1" i="1" dirty="0">
                <a:solidFill>
                  <a:srgbClr val="0070C0"/>
                </a:solidFill>
              </a:rPr>
              <a:t>approximation</a:t>
            </a:r>
            <a:r>
              <a:rPr lang="en-US" sz="2400" dirty="0"/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EEA859-B736-153D-4F3C-9B23B5968484}"/>
              </a:ext>
            </a:extLst>
          </p:cNvPr>
          <p:cNvCxnSpPr/>
          <p:nvPr/>
        </p:nvCxnSpPr>
        <p:spPr>
          <a:xfrm flipH="1" flipV="1">
            <a:off x="2787588" y="3844031"/>
            <a:ext cx="470517" cy="9232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D913BB-DB88-957C-3F06-A9613D711932}"/>
              </a:ext>
            </a:extLst>
          </p:cNvPr>
          <p:cNvCxnSpPr>
            <a:cxnSpLocks/>
          </p:cNvCxnSpPr>
          <p:nvPr/>
        </p:nvCxnSpPr>
        <p:spPr>
          <a:xfrm flipV="1">
            <a:off x="5669869" y="3747263"/>
            <a:ext cx="426129" cy="10200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736219-B153-0394-49E8-C817CE183B6F}"/>
              </a:ext>
            </a:extLst>
          </p:cNvPr>
          <p:cNvSpPr txBox="1"/>
          <p:nvPr/>
        </p:nvSpPr>
        <p:spPr>
          <a:xfrm>
            <a:off x="7050278" y="4305670"/>
            <a:ext cx="5089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Problems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Often models the behavior </a:t>
            </a:r>
            <a:r>
              <a:rPr lang="en-US" sz="2400" b="1" i="1" dirty="0">
                <a:solidFill>
                  <a:srgbClr val="0070C0"/>
                </a:solidFill>
              </a:rPr>
              <a:t>inaccurately</a:t>
            </a:r>
            <a:r>
              <a:rPr lang="en-US" sz="2400" dirty="0"/>
              <a:t>!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Can yield a “safe” answer, while the actual system might have been unsafe (</a:t>
            </a:r>
            <a:r>
              <a:rPr lang="en-US" sz="2400" b="1" i="1" dirty="0">
                <a:solidFill>
                  <a:schemeClr val="accent1"/>
                </a:solidFill>
              </a:rPr>
              <a:t>unsound</a:t>
            </a:r>
            <a:r>
              <a:rPr lang="en-US" sz="2400" dirty="0"/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CC0C36-5622-54B8-C0C8-EC205A5B70F9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042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Monitoring: Naïve Approaches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2F113-9EA6-875C-4202-E9E318E2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128712"/>
            <a:ext cx="12087225" cy="3267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C6047-E32A-4100-015C-0F8A3EFD0B69}"/>
              </a:ext>
            </a:extLst>
          </p:cNvPr>
          <p:cNvSpPr txBox="1"/>
          <p:nvPr/>
        </p:nvSpPr>
        <p:spPr>
          <a:xfrm>
            <a:off x="6417817" y="4776187"/>
            <a:ext cx="577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Reconstructed</a:t>
            </a:r>
            <a:r>
              <a:rPr lang="en-US" sz="2400" dirty="0"/>
              <a:t> assuming </a:t>
            </a:r>
            <a:r>
              <a:rPr lang="en-US" sz="2400" b="1" i="1" dirty="0">
                <a:solidFill>
                  <a:srgbClr val="0070C0"/>
                </a:solidFill>
              </a:rPr>
              <a:t>arbitrary dynamics</a:t>
            </a:r>
            <a:r>
              <a:rPr lang="en-US" sz="2400" dirty="0"/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D913BB-DB88-957C-3F06-A9613D711932}"/>
              </a:ext>
            </a:extLst>
          </p:cNvPr>
          <p:cNvCxnSpPr>
            <a:cxnSpLocks/>
          </p:cNvCxnSpPr>
          <p:nvPr/>
        </p:nvCxnSpPr>
        <p:spPr>
          <a:xfrm flipV="1">
            <a:off x="9897558" y="3844031"/>
            <a:ext cx="0" cy="896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736219-B153-0394-49E8-C817CE183B6F}"/>
              </a:ext>
            </a:extLst>
          </p:cNvPr>
          <p:cNvSpPr txBox="1"/>
          <p:nvPr/>
        </p:nvSpPr>
        <p:spPr>
          <a:xfrm>
            <a:off x="6617352" y="5366581"/>
            <a:ext cx="5089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Problems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/>
              <a:t>Always yields </a:t>
            </a:r>
            <a:r>
              <a:rPr lang="en-US" sz="2400" dirty="0"/>
              <a:t>potentially </a:t>
            </a:r>
            <a:r>
              <a:rPr lang="en-US" sz="2400" b="1" i="1" dirty="0">
                <a:solidFill>
                  <a:srgbClr val="0070C0"/>
                </a:solidFill>
              </a:rPr>
              <a:t>“unsafe”</a:t>
            </a:r>
            <a:r>
              <a:rPr lang="en-US" sz="2400" dirty="0"/>
              <a:t>!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Removes interest of monitoring!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F8E9EB-8490-835B-32A1-5F97986EB99D}"/>
              </a:ext>
            </a:extLst>
          </p:cNvPr>
          <p:cNvSpPr txBox="1"/>
          <p:nvPr/>
        </p:nvSpPr>
        <p:spPr>
          <a:xfrm>
            <a:off x="0" y="5996225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BB701"/>
                </a:solidFill>
              </a:rPr>
              <a:t>Green dots</a:t>
            </a:r>
            <a:r>
              <a:rPr lang="en-US" sz="2000" dirty="0"/>
              <a:t> represent reconstructed samples.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5572C-8E5A-0B55-2CE1-27BC686A9393}"/>
              </a:ext>
            </a:extLst>
          </p:cNvPr>
          <p:cNvSpPr txBox="1"/>
          <p:nvPr/>
        </p:nvSpPr>
        <p:spPr>
          <a:xfrm>
            <a:off x="0" y="6457890"/>
            <a:ext cx="48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Blue dots</a:t>
            </a:r>
            <a:r>
              <a:rPr lang="en-US" sz="2000" b="1" i="1" dirty="0">
                <a:solidFill>
                  <a:srgbClr val="1BB701"/>
                </a:solidFill>
              </a:rPr>
              <a:t> </a:t>
            </a:r>
            <a:r>
              <a:rPr lang="en-US" sz="2000" dirty="0"/>
              <a:t>represent the scattered logs.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ECB2-E128-BE32-85A7-2049A0C415DF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2015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Logs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07206-E26E-16DC-920F-6C8AD2822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96" y="1615640"/>
            <a:ext cx="3695704" cy="2706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CC3E6F-94AE-218E-DA68-45D20FF35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2852"/>
            <a:ext cx="6933321" cy="287902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33A99A1-CBC7-6720-A589-3A2ED1856F0E}"/>
              </a:ext>
            </a:extLst>
          </p:cNvPr>
          <p:cNvSpPr/>
          <p:nvPr/>
        </p:nvSpPr>
        <p:spPr>
          <a:xfrm>
            <a:off x="7066486" y="2240317"/>
            <a:ext cx="978408" cy="932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5FCE3-6804-BC85-56A1-5711FDDC6376}"/>
              </a:ext>
            </a:extLst>
          </p:cNvPr>
          <p:cNvSpPr txBox="1"/>
          <p:nvPr/>
        </p:nvSpPr>
        <p:spPr>
          <a:xfrm>
            <a:off x="285335" y="4509843"/>
            <a:ext cx="351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Logging at every time step.</a:t>
            </a:r>
            <a:endParaRPr lang="en-US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499F68-6CB0-327F-8722-927BC668E127}"/>
              </a:ext>
            </a:extLst>
          </p:cNvPr>
          <p:cNvCxnSpPr>
            <a:cxnSpLocks/>
          </p:cNvCxnSpPr>
          <p:nvPr/>
        </p:nvCxnSpPr>
        <p:spPr>
          <a:xfrm flipV="1">
            <a:off x="2043113" y="3622089"/>
            <a:ext cx="0" cy="8433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0EF1B1-251A-1CE6-7ADB-060E55E26083}"/>
              </a:ext>
            </a:extLst>
          </p:cNvPr>
          <p:cNvSpPr txBox="1"/>
          <p:nvPr/>
        </p:nvSpPr>
        <p:spPr>
          <a:xfrm>
            <a:off x="4338222" y="4505452"/>
            <a:ext cx="351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Scattered Logging.</a:t>
            </a:r>
            <a:endParaRPr lang="en-US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1257FA-0B81-1730-8F8D-7EE07F866914}"/>
              </a:ext>
            </a:extLst>
          </p:cNvPr>
          <p:cNvCxnSpPr>
            <a:cxnSpLocks/>
          </p:cNvCxnSpPr>
          <p:nvPr/>
        </p:nvCxnSpPr>
        <p:spPr>
          <a:xfrm flipV="1">
            <a:off x="5755459" y="3622089"/>
            <a:ext cx="0" cy="8433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88975C-1C86-6403-FC07-A00C2802FD15}"/>
              </a:ext>
            </a:extLst>
          </p:cNvPr>
          <p:cNvSpPr txBox="1"/>
          <p:nvPr/>
        </p:nvSpPr>
        <p:spPr>
          <a:xfrm>
            <a:off x="8566952" y="4595709"/>
            <a:ext cx="386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latin typeface="SFRM1000"/>
              </a:rPr>
              <a:t>Scattered &amp; Noisy Logging.</a:t>
            </a:r>
            <a:endParaRPr lang="en-US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AC70B9-08C7-AB9B-8880-F50484DDC81E}"/>
              </a:ext>
            </a:extLst>
          </p:cNvPr>
          <p:cNvCxnSpPr>
            <a:cxnSpLocks/>
          </p:cNvCxnSpPr>
          <p:nvPr/>
        </p:nvCxnSpPr>
        <p:spPr>
          <a:xfrm flipV="1">
            <a:off x="10337816" y="3712346"/>
            <a:ext cx="0" cy="8433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A549D70-E15B-9452-61F9-C0DEA1CC845F}"/>
              </a:ext>
            </a:extLst>
          </p:cNvPr>
          <p:cNvSpPr/>
          <p:nvPr/>
        </p:nvSpPr>
        <p:spPr>
          <a:xfrm>
            <a:off x="8336132" y="1223778"/>
            <a:ext cx="3730835" cy="410282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4E63D-1C03-09E4-4EAA-3DF60AFB1D57}"/>
              </a:ext>
            </a:extLst>
          </p:cNvPr>
          <p:cNvSpPr txBox="1"/>
          <p:nvPr/>
        </p:nvSpPr>
        <p:spPr>
          <a:xfrm>
            <a:off x="8842404" y="5613368"/>
            <a:ext cx="322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Considered in this work.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739E65-3F96-72C8-DE99-B1FF455CE64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241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4" grpId="0"/>
      <p:bldP spid="16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Proposed Strategy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892BE-345E-3413-ACD3-822C6BD5B5F5}"/>
              </a:ext>
            </a:extLst>
          </p:cNvPr>
          <p:cNvSpPr/>
          <p:nvPr/>
        </p:nvSpPr>
        <p:spPr>
          <a:xfrm>
            <a:off x="1074198" y="1822141"/>
            <a:ext cx="2201662" cy="614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Scattered &amp; Noisy Logs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2FAE7-C8D4-F3AB-F88A-7CCD9D5A77A4}"/>
              </a:ext>
            </a:extLst>
          </p:cNvPr>
          <p:cNvSpPr/>
          <p:nvPr/>
        </p:nvSpPr>
        <p:spPr>
          <a:xfrm>
            <a:off x="1074198" y="3429000"/>
            <a:ext cx="2201662" cy="18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Bounding Model: Over-approximated using Uncertain Linear Systems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470C5-2402-CC26-9961-6F66436C0D24}"/>
              </a:ext>
            </a:extLst>
          </p:cNvPr>
          <p:cNvSpPr/>
          <p:nvPr/>
        </p:nvSpPr>
        <p:spPr>
          <a:xfrm>
            <a:off x="4717005" y="2129530"/>
            <a:ext cx="3746376" cy="280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Reconstruct missing logs using reachability of uncertain linear systems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CDA5AE-DF8A-2284-800C-FB759FFD7DA0}"/>
              </a:ext>
            </a:extLst>
          </p:cNvPr>
          <p:cNvSpPr/>
          <p:nvPr/>
        </p:nvSpPr>
        <p:spPr>
          <a:xfrm>
            <a:off x="8848454" y="2763174"/>
            <a:ext cx="1526217" cy="133165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07FE4E-1E80-8FBB-A2E0-EB851DD55F0D}"/>
              </a:ext>
            </a:extLst>
          </p:cNvPr>
          <p:cNvSpPr/>
          <p:nvPr/>
        </p:nvSpPr>
        <p:spPr>
          <a:xfrm rot="2021496">
            <a:off x="3532390" y="2119829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F15DFA-8ACA-44AD-E021-9156D5EEB268}"/>
              </a:ext>
            </a:extLst>
          </p:cNvPr>
          <p:cNvSpPr/>
          <p:nvPr/>
        </p:nvSpPr>
        <p:spPr>
          <a:xfrm rot="19951055">
            <a:off x="3499515" y="3725676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1DDFB-ABEB-13A6-0721-7AED1CCBBDF0}"/>
              </a:ext>
            </a:extLst>
          </p:cNvPr>
          <p:cNvSpPr txBox="1"/>
          <p:nvPr/>
        </p:nvSpPr>
        <p:spPr>
          <a:xfrm>
            <a:off x="10490263" y="2962454"/>
            <a:ext cx="145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BB701"/>
                </a:solidFill>
              </a:rPr>
              <a:t>Safe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Unsafe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6774E-BC07-9AD5-A196-CEB996754F41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908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Proposed Strategy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892BE-345E-3413-ACD3-822C6BD5B5F5}"/>
              </a:ext>
            </a:extLst>
          </p:cNvPr>
          <p:cNvSpPr/>
          <p:nvPr/>
        </p:nvSpPr>
        <p:spPr>
          <a:xfrm>
            <a:off x="1074198" y="1822141"/>
            <a:ext cx="2201662" cy="614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Scattered &amp; Noisy Logs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2FAE7-C8D4-F3AB-F88A-7CCD9D5A77A4}"/>
              </a:ext>
            </a:extLst>
          </p:cNvPr>
          <p:cNvSpPr/>
          <p:nvPr/>
        </p:nvSpPr>
        <p:spPr>
          <a:xfrm>
            <a:off x="1074198" y="3429000"/>
            <a:ext cx="2201662" cy="18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Bounding Model: Over-approximated using </a:t>
            </a:r>
            <a:r>
              <a:rPr lang="en-US" sz="2000" b="1" i="1" dirty="0">
                <a:solidFill>
                  <a:srgbClr val="92D050"/>
                </a:solidFill>
              </a:rPr>
              <a:t>Uncertain Linear Systems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470C5-2402-CC26-9961-6F66436C0D24}"/>
              </a:ext>
            </a:extLst>
          </p:cNvPr>
          <p:cNvSpPr/>
          <p:nvPr/>
        </p:nvSpPr>
        <p:spPr>
          <a:xfrm>
            <a:off x="4717005" y="2129530"/>
            <a:ext cx="3746376" cy="280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Reconstruct missing logs using reachability of uncertain linear systems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CDA5AE-DF8A-2284-800C-FB759FFD7DA0}"/>
              </a:ext>
            </a:extLst>
          </p:cNvPr>
          <p:cNvSpPr/>
          <p:nvPr/>
        </p:nvSpPr>
        <p:spPr>
          <a:xfrm>
            <a:off x="8848454" y="2763174"/>
            <a:ext cx="1526217" cy="133165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07FE4E-1E80-8FBB-A2E0-EB851DD55F0D}"/>
              </a:ext>
            </a:extLst>
          </p:cNvPr>
          <p:cNvSpPr/>
          <p:nvPr/>
        </p:nvSpPr>
        <p:spPr>
          <a:xfrm rot="2021496">
            <a:off x="3532390" y="2119829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F15DFA-8ACA-44AD-E021-9156D5EEB268}"/>
              </a:ext>
            </a:extLst>
          </p:cNvPr>
          <p:cNvSpPr/>
          <p:nvPr/>
        </p:nvSpPr>
        <p:spPr>
          <a:xfrm rot="19951055">
            <a:off x="3499515" y="3725676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1DDFB-ABEB-13A6-0721-7AED1CCBBDF0}"/>
              </a:ext>
            </a:extLst>
          </p:cNvPr>
          <p:cNvSpPr txBox="1"/>
          <p:nvPr/>
        </p:nvSpPr>
        <p:spPr>
          <a:xfrm>
            <a:off x="10490263" y="2962454"/>
            <a:ext cx="145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BB701"/>
                </a:solidFill>
              </a:rPr>
              <a:t>Safe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Unsafe</a:t>
            </a:r>
            <a:r>
              <a:rPr lang="en-US" sz="2400" dirty="0"/>
              <a:t>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138189-3320-A345-39B6-FD3DE0196C82}"/>
              </a:ext>
            </a:extLst>
          </p:cNvPr>
          <p:cNvCxnSpPr/>
          <p:nvPr/>
        </p:nvCxnSpPr>
        <p:spPr>
          <a:xfrm>
            <a:off x="2828925" y="4938968"/>
            <a:ext cx="2133600" cy="890332"/>
          </a:xfrm>
          <a:prstGeom prst="straightConnector1">
            <a:avLst/>
          </a:prstGeom>
          <a:ln w="57150">
            <a:solidFill>
              <a:srgbClr val="1BB7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D72355F-B9D3-0B8D-3DBB-051C6247CCAD}"/>
              </a:ext>
            </a:extLst>
          </p:cNvPr>
          <p:cNvSpPr txBox="1"/>
          <p:nvPr/>
        </p:nvSpPr>
        <p:spPr>
          <a:xfrm>
            <a:off x="4993227" y="5613887"/>
            <a:ext cx="362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be introduced next . .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B76BD-6FED-916C-BEB1-E413A11C8ABB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78022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372B-F042-D7DF-AB1F-64D623FA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Event of a Crash!</a:t>
            </a:r>
          </a:p>
        </p:txBody>
      </p:sp>
      <p:pic>
        <p:nvPicPr>
          <p:cNvPr id="1026" name="Picture 2" descr="2 Die and Many Are Hurt as Plane Crashes in San Francisco - The New York  Times">
            <a:extLst>
              <a:ext uri="{FF2B5EF4-FFF2-40B4-BE49-F238E27FC236}">
                <a16:creationId xmlns:a16="http://schemas.microsoft.com/office/drawing/2014/main" id="{01E5A1A4-2BB4-82AD-3EE1-0153B7D0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4" y="4059381"/>
            <a:ext cx="4186759" cy="27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sla owner shares insights after Model 3 protects him from violent  high-speed crash">
            <a:extLst>
              <a:ext uri="{FF2B5EF4-FFF2-40B4-BE49-F238E27FC236}">
                <a16:creationId xmlns:a16="http://schemas.microsoft.com/office/drawing/2014/main" id="{540F4ED8-BC9E-C476-A21E-0BA0FC0F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440" y="4059381"/>
            <a:ext cx="4186760" cy="27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6238024-4DFD-DFCE-B6DC-F11919A7F20A}"/>
              </a:ext>
            </a:extLst>
          </p:cNvPr>
          <p:cNvGrpSpPr/>
          <p:nvPr/>
        </p:nvGrpSpPr>
        <p:grpSpPr>
          <a:xfrm>
            <a:off x="110034" y="1660124"/>
            <a:ext cx="4470844" cy="1325562"/>
            <a:chOff x="110034" y="1660124"/>
            <a:chExt cx="4470844" cy="1325562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9534D130-3493-BDF7-AD62-9C3FEBEB75A1}"/>
                </a:ext>
              </a:extLst>
            </p:cNvPr>
            <p:cNvSpPr/>
            <p:nvPr/>
          </p:nvSpPr>
          <p:spPr>
            <a:xfrm>
              <a:off x="110034" y="1660124"/>
              <a:ext cx="4470844" cy="1325562"/>
            </a:xfrm>
            <a:prstGeom prst="cloudCallout">
              <a:avLst>
                <a:gd name="adj1" fmla="val 55744"/>
                <a:gd name="adj2" fmla="val 102652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1D09CA-A2DE-51A7-0199-CE1364AA16E0}"/>
                </a:ext>
              </a:extLst>
            </p:cNvPr>
            <p:cNvSpPr txBox="1"/>
            <p:nvPr/>
          </p:nvSpPr>
          <p:spPr>
            <a:xfrm>
              <a:off x="568170" y="1773342"/>
              <a:ext cx="4012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Cause of the crash?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A4C2BD-A3F5-7976-EE23-DAFB0C418D66}"/>
              </a:ext>
            </a:extLst>
          </p:cNvPr>
          <p:cNvGrpSpPr/>
          <p:nvPr/>
        </p:nvGrpSpPr>
        <p:grpSpPr>
          <a:xfrm>
            <a:off x="4838330" y="1553592"/>
            <a:ext cx="2530136" cy="3675356"/>
            <a:chOff x="4838330" y="1553592"/>
            <a:chExt cx="2530136" cy="3675356"/>
          </a:xfrm>
        </p:grpSpPr>
        <p:pic>
          <p:nvPicPr>
            <p:cNvPr id="1032" name="Picture 8" descr="The Police Car Opposite The Of The Police Station Stock Illustration -  Download Image Now - iStock">
              <a:extLst>
                <a:ext uri="{FF2B5EF4-FFF2-40B4-BE49-F238E27FC236}">
                  <a16:creationId xmlns:a16="http://schemas.microsoft.com/office/drawing/2014/main" id="{E0EC9AC6-BC4B-52BB-0CF8-CF9B817DF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098" y="1700212"/>
              <a:ext cx="2263806" cy="1616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urance office building icon cartoon style Vector Image">
              <a:extLst>
                <a:ext uri="{FF2B5EF4-FFF2-40B4-BE49-F238E27FC236}">
                  <a16:creationId xmlns:a16="http://schemas.microsoft.com/office/drawing/2014/main" id="{8988F96C-53E3-33A1-A788-41805A53E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304" y="3316688"/>
              <a:ext cx="1602789" cy="1728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F2F73F-176E-3519-9E37-9AC196900B41}"/>
                </a:ext>
              </a:extLst>
            </p:cNvPr>
            <p:cNvSpPr/>
            <p:nvPr/>
          </p:nvSpPr>
          <p:spPr>
            <a:xfrm>
              <a:off x="4838330" y="1553592"/>
              <a:ext cx="2530136" cy="3675356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1677B-AF33-D144-E393-AAC5FD51E2BF}"/>
              </a:ext>
            </a:extLst>
          </p:cNvPr>
          <p:cNvGrpSpPr/>
          <p:nvPr/>
        </p:nvGrpSpPr>
        <p:grpSpPr>
          <a:xfrm>
            <a:off x="7625918" y="1690688"/>
            <a:ext cx="4590324" cy="1325562"/>
            <a:chOff x="7601676" y="1464290"/>
            <a:chExt cx="4590324" cy="13255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F0BBC1-4199-EBFC-4709-4C670766641A}"/>
                </a:ext>
              </a:extLst>
            </p:cNvPr>
            <p:cNvSpPr txBox="1"/>
            <p:nvPr/>
          </p:nvSpPr>
          <p:spPr>
            <a:xfrm>
              <a:off x="8179292" y="1578656"/>
              <a:ext cx="40127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Who was at fault?</a:t>
              </a:r>
            </a:p>
          </p:txBody>
        </p:sp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E4909A9D-02B0-F010-0D0E-A9EAC2A8D8AF}"/>
                </a:ext>
              </a:extLst>
            </p:cNvPr>
            <p:cNvSpPr/>
            <p:nvPr/>
          </p:nvSpPr>
          <p:spPr>
            <a:xfrm>
              <a:off x="7601676" y="1464290"/>
              <a:ext cx="4470844" cy="1325562"/>
            </a:xfrm>
            <a:prstGeom prst="cloudCallout">
              <a:avLst>
                <a:gd name="adj1" fmla="val -53667"/>
                <a:gd name="adj2" fmla="val 78542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310F55D-EE7D-F6BC-A9A8-DDD214D511DC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18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35C0-2DD1-E02E-1DEF-CE26DC60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Model: A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0FFF60-13B0-F6A2-C6DF-58F30597E20C}"/>
                  </a:ext>
                </a:extLst>
              </p:cNvPr>
              <p:cNvSpPr txBox="1"/>
              <p:nvPr/>
            </p:nvSpPr>
            <p:spPr>
              <a:xfrm>
                <a:off x="4665664" y="2370338"/>
                <a:ext cx="1339020" cy="1134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mr>
                        <m:mr>
                          <m:e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0FFF60-13B0-F6A2-C6DF-58F30597E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664" y="2370338"/>
                <a:ext cx="1339020" cy="1134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83705780-49D5-00BB-3E19-8FF34BA7D630}"/>
              </a:ext>
            </a:extLst>
          </p:cNvPr>
          <p:cNvSpPr/>
          <p:nvPr/>
        </p:nvSpPr>
        <p:spPr>
          <a:xfrm>
            <a:off x="4496988" y="2139518"/>
            <a:ext cx="1745942" cy="1660125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4CA8F0-18B7-7942-EB47-CBFDE994E8AF}"/>
                  </a:ext>
                </a:extLst>
              </p:cNvPr>
              <p:cNvSpPr txBox="1"/>
              <p:nvPr/>
            </p:nvSpPr>
            <p:spPr>
              <a:xfrm>
                <a:off x="2681055" y="2308077"/>
                <a:ext cx="782009" cy="1432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4CA8F0-18B7-7942-EB47-CBFDE994E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055" y="2308077"/>
                <a:ext cx="782009" cy="14321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BC1F7B5E-CF85-641C-1B99-3887B18F9B24}"/>
              </a:ext>
            </a:extLst>
          </p:cNvPr>
          <p:cNvSpPr/>
          <p:nvPr/>
        </p:nvSpPr>
        <p:spPr>
          <a:xfrm>
            <a:off x="2486325" y="2139518"/>
            <a:ext cx="1074198" cy="1660125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4E1E9E-B0D0-01E1-4F30-07FF516D8101}"/>
                  </a:ext>
                </a:extLst>
              </p:cNvPr>
              <p:cNvSpPr txBox="1"/>
              <p:nvPr/>
            </p:nvSpPr>
            <p:spPr>
              <a:xfrm>
                <a:off x="6805954" y="2431021"/>
                <a:ext cx="684739" cy="1127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4E1E9E-B0D0-01E1-4F30-07FF516D8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954" y="2431021"/>
                <a:ext cx="684739" cy="1127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uble Bracket 17">
            <a:extLst>
              <a:ext uri="{FF2B5EF4-FFF2-40B4-BE49-F238E27FC236}">
                <a16:creationId xmlns:a16="http://schemas.microsoft.com/office/drawing/2014/main" id="{1D663124-5780-7D1B-8CFF-39A5CD94E920}"/>
              </a:ext>
            </a:extLst>
          </p:cNvPr>
          <p:cNvSpPr/>
          <p:nvPr/>
        </p:nvSpPr>
        <p:spPr>
          <a:xfrm>
            <a:off x="6642296" y="2132860"/>
            <a:ext cx="1074198" cy="1660125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CADFBCB9-A04D-DD0F-7A20-7A51FA039086}"/>
              </a:ext>
            </a:extLst>
          </p:cNvPr>
          <p:cNvSpPr/>
          <p:nvPr/>
        </p:nvSpPr>
        <p:spPr>
          <a:xfrm>
            <a:off x="3727528" y="2693633"/>
            <a:ext cx="569199" cy="488272"/>
          </a:xfrm>
          <a:prstGeom prst="mathEqual">
            <a:avLst>
              <a:gd name="adj1" fmla="val 7156"/>
              <a:gd name="adj2" fmla="val 33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15C9D-F6C2-423A-32CD-C61DFBDDE668}"/>
              </a:ext>
            </a:extLst>
          </p:cNvPr>
          <p:cNvSpPr txBox="1"/>
          <p:nvPr/>
        </p:nvSpPr>
        <p:spPr>
          <a:xfrm>
            <a:off x="1" y="6257836"/>
            <a:ext cx="58674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“Robust Reachable Set: Accounting for Uncertainties in Linear Dynamical Systems”. </a:t>
            </a:r>
            <a:b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Bineet Ghosh and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Parasara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Sridhar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Duggirala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ACM Transactions on Embedded Computing Systems 18.5s (2019).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8C2FA-E04A-4F35-F25B-5F494DB53354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670307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35C0-2DD1-E02E-1DEF-CE26DC60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Model: A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0FFF60-13B0-F6A2-C6DF-58F30597E20C}"/>
                  </a:ext>
                </a:extLst>
              </p:cNvPr>
              <p:cNvSpPr txBox="1"/>
              <p:nvPr/>
            </p:nvSpPr>
            <p:spPr>
              <a:xfrm>
                <a:off x="4665664" y="2370338"/>
                <a:ext cx="1339020" cy="1134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4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mr>
                        <m:mr>
                          <m:e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0FFF60-13B0-F6A2-C6DF-58F30597E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664" y="2370338"/>
                <a:ext cx="1339020" cy="1134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83705780-49D5-00BB-3E19-8FF34BA7D630}"/>
              </a:ext>
            </a:extLst>
          </p:cNvPr>
          <p:cNvSpPr/>
          <p:nvPr/>
        </p:nvSpPr>
        <p:spPr>
          <a:xfrm>
            <a:off x="4496988" y="2139518"/>
            <a:ext cx="1745942" cy="1660125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BC1F7B5E-CF85-641C-1B99-3887B18F9B24}"/>
              </a:ext>
            </a:extLst>
          </p:cNvPr>
          <p:cNvSpPr/>
          <p:nvPr/>
        </p:nvSpPr>
        <p:spPr>
          <a:xfrm>
            <a:off x="2486325" y="2139518"/>
            <a:ext cx="1074198" cy="1660125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CADFBCB9-A04D-DD0F-7A20-7A51FA039086}"/>
              </a:ext>
            </a:extLst>
          </p:cNvPr>
          <p:cNvSpPr/>
          <p:nvPr/>
        </p:nvSpPr>
        <p:spPr>
          <a:xfrm>
            <a:off x="3727528" y="2693633"/>
            <a:ext cx="569199" cy="488272"/>
          </a:xfrm>
          <a:prstGeom prst="mathEqual">
            <a:avLst>
              <a:gd name="adj1" fmla="val 7156"/>
              <a:gd name="adj2" fmla="val 33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5BDB05-96E4-A7F6-5D5F-8586369C4576}"/>
              </a:ext>
            </a:extLst>
          </p:cNvPr>
          <p:cNvCxnSpPr>
            <a:cxnSpLocks/>
          </p:cNvCxnSpPr>
          <p:nvPr/>
        </p:nvCxnSpPr>
        <p:spPr>
          <a:xfrm flipH="1" flipV="1">
            <a:off x="6004684" y="2693633"/>
            <a:ext cx="1074198" cy="18463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84BB9AB-7BFF-63A1-9856-ACEE57DBA8CC}"/>
              </a:ext>
            </a:extLst>
          </p:cNvPr>
          <p:cNvSpPr txBox="1"/>
          <p:nvPr/>
        </p:nvSpPr>
        <p:spPr>
          <a:xfrm>
            <a:off x="6502379" y="4539993"/>
            <a:ext cx="363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Parameter to the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B50CDA-BB3C-1218-E72C-1816D8081419}"/>
                  </a:ext>
                </a:extLst>
              </p:cNvPr>
              <p:cNvSpPr txBox="1"/>
              <p:nvPr/>
            </p:nvSpPr>
            <p:spPr>
              <a:xfrm>
                <a:off x="6502379" y="5180631"/>
                <a:ext cx="2771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−0.2,0.2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B50CDA-BB3C-1218-E72C-1816D8081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79" y="5180631"/>
                <a:ext cx="277183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ket 26">
            <a:extLst>
              <a:ext uri="{FF2B5EF4-FFF2-40B4-BE49-F238E27FC236}">
                <a16:creationId xmlns:a16="http://schemas.microsoft.com/office/drawing/2014/main" id="{116DF50E-C1F2-B210-725B-1506D0D55EC9}"/>
              </a:ext>
            </a:extLst>
          </p:cNvPr>
          <p:cNvSpPr/>
          <p:nvPr/>
        </p:nvSpPr>
        <p:spPr>
          <a:xfrm rot="16200000">
            <a:off x="7839660" y="4592351"/>
            <a:ext cx="99358" cy="198277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ABBDB6-B57A-B33A-5CD2-06BF143245F7}"/>
              </a:ext>
            </a:extLst>
          </p:cNvPr>
          <p:cNvSpPr txBox="1"/>
          <p:nvPr/>
        </p:nvSpPr>
        <p:spPr>
          <a:xfrm>
            <a:off x="6369214" y="5742008"/>
            <a:ext cx="376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 a fixed value, but a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E96085-05A1-403C-362E-7C79A6DAF679}"/>
                  </a:ext>
                </a:extLst>
              </p:cNvPr>
              <p:cNvSpPr txBox="1"/>
              <p:nvPr/>
            </p:nvSpPr>
            <p:spPr>
              <a:xfrm>
                <a:off x="2681055" y="2308077"/>
                <a:ext cx="782009" cy="1432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E96085-05A1-403C-362E-7C79A6DAF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055" y="2308077"/>
                <a:ext cx="782009" cy="14321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44D9876-F45F-9497-E0F8-3B18DF394BDB}"/>
              </a:ext>
            </a:extLst>
          </p:cNvPr>
          <p:cNvSpPr txBox="1"/>
          <p:nvPr/>
        </p:nvSpPr>
        <p:spPr>
          <a:xfrm>
            <a:off x="1" y="6257836"/>
            <a:ext cx="58674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“Robust Reachable Set: Accounting for Uncertainties in Linear Dynamical Systems”. </a:t>
            </a:r>
            <a:b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Bineet Ghosh and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Parasara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Sridhar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Duggirala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ACM Transactions on Embedded Computing Systems 18.5s (2019).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E0400A-3B2D-EB3F-1E57-67FEDF49FFF7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4ADE98-76CC-5155-1657-6DEF2B937FD5}"/>
                  </a:ext>
                </a:extLst>
              </p:cNvPr>
              <p:cNvSpPr txBox="1"/>
              <p:nvPr/>
            </p:nvSpPr>
            <p:spPr>
              <a:xfrm>
                <a:off x="6805954" y="2431021"/>
                <a:ext cx="684739" cy="1127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4ADE98-76CC-5155-1657-6DEF2B937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954" y="2431021"/>
                <a:ext cx="684739" cy="11274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Double Bracket 29">
            <a:extLst>
              <a:ext uri="{FF2B5EF4-FFF2-40B4-BE49-F238E27FC236}">
                <a16:creationId xmlns:a16="http://schemas.microsoft.com/office/drawing/2014/main" id="{96643D03-29E8-0289-38B5-0692653DB657}"/>
              </a:ext>
            </a:extLst>
          </p:cNvPr>
          <p:cNvSpPr/>
          <p:nvPr/>
        </p:nvSpPr>
        <p:spPr>
          <a:xfrm>
            <a:off x="6642296" y="2132860"/>
            <a:ext cx="1074198" cy="1660125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35C0-2DD1-E02E-1DEF-CE26DC60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Model: A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0FFF60-13B0-F6A2-C6DF-58F30597E20C}"/>
                  </a:ext>
                </a:extLst>
              </p:cNvPr>
              <p:cNvSpPr txBox="1"/>
              <p:nvPr/>
            </p:nvSpPr>
            <p:spPr>
              <a:xfrm>
                <a:off x="4665664" y="2370338"/>
                <a:ext cx="1339020" cy="1134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4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mr>
                        <m:mr>
                          <m:e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0FFF60-13B0-F6A2-C6DF-58F30597E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664" y="2370338"/>
                <a:ext cx="1339020" cy="11348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83705780-49D5-00BB-3E19-8FF34BA7D630}"/>
              </a:ext>
            </a:extLst>
          </p:cNvPr>
          <p:cNvSpPr/>
          <p:nvPr/>
        </p:nvSpPr>
        <p:spPr>
          <a:xfrm>
            <a:off x="4496988" y="2139518"/>
            <a:ext cx="1745942" cy="1660125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BC1F7B5E-CF85-641C-1B99-3887B18F9B24}"/>
              </a:ext>
            </a:extLst>
          </p:cNvPr>
          <p:cNvSpPr/>
          <p:nvPr/>
        </p:nvSpPr>
        <p:spPr>
          <a:xfrm>
            <a:off x="2486325" y="2139518"/>
            <a:ext cx="1074198" cy="1660125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CADFBCB9-A04D-DD0F-7A20-7A51FA039086}"/>
              </a:ext>
            </a:extLst>
          </p:cNvPr>
          <p:cNvSpPr/>
          <p:nvPr/>
        </p:nvSpPr>
        <p:spPr>
          <a:xfrm>
            <a:off x="3727528" y="2693633"/>
            <a:ext cx="569199" cy="488272"/>
          </a:xfrm>
          <a:prstGeom prst="mathEqual">
            <a:avLst>
              <a:gd name="adj1" fmla="val 7156"/>
              <a:gd name="adj2" fmla="val 33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B50CDA-BB3C-1218-E72C-1816D8081419}"/>
                  </a:ext>
                </a:extLst>
              </p:cNvPr>
              <p:cNvSpPr txBox="1"/>
              <p:nvPr/>
            </p:nvSpPr>
            <p:spPr>
              <a:xfrm>
                <a:off x="8704042" y="2139518"/>
                <a:ext cx="2771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−0.2,0.2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B50CDA-BB3C-1218-E72C-1816D8081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4042" y="2139518"/>
                <a:ext cx="277183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AE9677-8358-B69F-8E58-AF8A5944B29C}"/>
              </a:ext>
            </a:extLst>
          </p:cNvPr>
          <p:cNvSpPr txBox="1"/>
          <p:nvPr/>
        </p:nvSpPr>
        <p:spPr>
          <a:xfrm>
            <a:off x="745724" y="4508145"/>
            <a:ext cx="100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i="1" dirty="0">
                <a:solidFill>
                  <a:srgbClr val="0070C0"/>
                </a:solidFill>
              </a:rPr>
              <a:t>subclass of non-linear systems</a:t>
            </a:r>
            <a:r>
              <a:rPr lang="en-US" sz="2400" dirty="0"/>
              <a:t>, known as </a:t>
            </a:r>
            <a:r>
              <a:rPr lang="en-US" sz="2400" b="1" i="1" dirty="0">
                <a:solidFill>
                  <a:srgbClr val="0070C0"/>
                </a:solidFill>
              </a:rPr>
              <a:t>Uncertain Linear Systems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486A13-3174-D2FF-35EA-94B700DD8544}"/>
              </a:ext>
            </a:extLst>
          </p:cNvPr>
          <p:cNvSpPr txBox="1"/>
          <p:nvPr/>
        </p:nvSpPr>
        <p:spPr>
          <a:xfrm>
            <a:off x="745723" y="5088867"/>
            <a:ext cx="10875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Represents an </a:t>
            </a:r>
            <a:r>
              <a:rPr lang="en-US" sz="2400" b="1" i="1" dirty="0">
                <a:solidFill>
                  <a:srgbClr val="0070C0"/>
                </a:solidFill>
              </a:rPr>
              <a:t>over-approximation</a:t>
            </a:r>
            <a:r>
              <a:rPr lang="en-US" sz="2400" dirty="0"/>
              <a:t> of the model, when the perfect model is unknown.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501F9A-63B7-46AF-E6B0-1677294DC5DB}"/>
                  </a:ext>
                </a:extLst>
              </p:cNvPr>
              <p:cNvSpPr txBox="1"/>
              <p:nvPr/>
            </p:nvSpPr>
            <p:spPr>
              <a:xfrm>
                <a:off x="2681055" y="2308077"/>
                <a:ext cx="782009" cy="1432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501F9A-63B7-46AF-E6B0-1677294DC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055" y="2308077"/>
                <a:ext cx="782009" cy="14321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180D116-B0C7-0183-3590-3278FB6B6C5E}"/>
              </a:ext>
            </a:extLst>
          </p:cNvPr>
          <p:cNvSpPr txBox="1"/>
          <p:nvPr/>
        </p:nvSpPr>
        <p:spPr>
          <a:xfrm>
            <a:off x="1" y="6257836"/>
            <a:ext cx="58674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“Robust Reachable Set: Accounting for Uncertainties in Linear Dynamical Systems”. </a:t>
            </a:r>
            <a:b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Bineet Ghosh and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Parasara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Sridhar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Duggirala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ACM Transactions on Embedded Computing Systems 18.5s (2019).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3EBA19-CDC6-923B-C247-6029BEF62FF4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1D9824-D672-E728-AA10-0316FD6F2B32}"/>
                  </a:ext>
                </a:extLst>
              </p:cNvPr>
              <p:cNvSpPr txBox="1"/>
              <p:nvPr/>
            </p:nvSpPr>
            <p:spPr>
              <a:xfrm>
                <a:off x="6805954" y="2431021"/>
                <a:ext cx="684739" cy="1127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1D9824-D672-E728-AA10-0316FD6F2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954" y="2431021"/>
                <a:ext cx="684739" cy="11274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EDB97E77-5965-7E30-858A-041492B96C51}"/>
              </a:ext>
            </a:extLst>
          </p:cNvPr>
          <p:cNvSpPr/>
          <p:nvPr/>
        </p:nvSpPr>
        <p:spPr>
          <a:xfrm>
            <a:off x="6642296" y="2132860"/>
            <a:ext cx="1074198" cy="1660125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5E9-C9B9-B02D-4F00-9ABB70E9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FADD89-D99B-5A0D-3010-11871C0A0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Offline Monitoring</a:t>
                </a:r>
                <a:r>
                  <a:rPr lang="en-US" dirty="0"/>
                  <a:t> of noisy-logs to detect possible safety violation.</a:t>
                </a:r>
              </a:p>
              <a:p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Online Monitoring</a:t>
                </a:r>
                <a:r>
                  <a:rPr lang="en-US" dirty="0"/>
                  <a:t> to reduce number of logs required (</a:t>
                </a:r>
                <a:r>
                  <a:rPr lang="en-US" i="1" dirty="0"/>
                  <a:t>Sound </a:t>
                </a:r>
                <a:r>
                  <a:rPr lang="en-US" dirty="0"/>
                  <a:t>and</a:t>
                </a:r>
                <a:r>
                  <a:rPr lang="en-US" i="1" dirty="0"/>
                  <a:t> Complete</a:t>
                </a:r>
                <a:r>
                  <a:rPr lang="en-US" dirty="0"/>
                  <a:t>). This targets at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energy efficiency</a:t>
                </a:r>
                <a:r>
                  <a:rPr lang="en-US" dirty="0"/>
                  <a:t>, as less logs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less energy consumed by the logger.</a:t>
                </a:r>
              </a:p>
              <a:p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Evaluated</a:t>
                </a:r>
                <a:r>
                  <a:rPr lang="en-US" dirty="0"/>
                  <a:t> both our methods on two case studies, namely </a:t>
                </a:r>
                <a:r>
                  <a:rPr lang="en-US" i="1" dirty="0"/>
                  <a:t>Adaptive Cruise Control (ACC)</a:t>
                </a:r>
                <a:r>
                  <a:rPr lang="en-US" dirty="0"/>
                  <a:t>, and </a:t>
                </a:r>
                <a:r>
                  <a:rPr lang="en-US" i="1" dirty="0"/>
                  <a:t>Anesthesia Delivery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FADD89-D99B-5A0D-3010-11871C0A0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EDC10E-D5D5-9EAF-6C2D-45433C8D38BE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0354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60A-26DA-FA26-9298-DD4B074A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/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/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exagon 7">
            <a:extLst>
              <a:ext uri="{FF2B5EF4-FFF2-40B4-BE49-F238E27FC236}">
                <a16:creationId xmlns:a16="http://schemas.microsoft.com/office/drawing/2014/main" id="{9307AF00-B578-87BA-95EA-DF1F39ABB13D}"/>
              </a:ext>
            </a:extLst>
          </p:cNvPr>
          <p:cNvSpPr/>
          <p:nvPr/>
        </p:nvSpPr>
        <p:spPr>
          <a:xfrm>
            <a:off x="1930712" y="5468226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548DF1-14E9-8262-60E8-F80AC3BB5C40}"/>
              </a:ext>
            </a:extLst>
          </p:cNvPr>
          <p:cNvCxnSpPr>
            <a:cxnSpLocks/>
          </p:cNvCxnSpPr>
          <p:nvPr/>
        </p:nvCxnSpPr>
        <p:spPr>
          <a:xfrm>
            <a:off x="1032219" y="2492700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65A62-522D-E551-1399-DD93E843E31C}"/>
              </a:ext>
            </a:extLst>
          </p:cNvPr>
          <p:cNvCxnSpPr>
            <a:cxnSpLocks/>
          </p:cNvCxnSpPr>
          <p:nvPr/>
        </p:nvCxnSpPr>
        <p:spPr>
          <a:xfrm flipV="1">
            <a:off x="1207184" y="6492875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/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B88631-05B3-2C8A-43DD-6B6D106B0036}"/>
              </a:ext>
            </a:extLst>
          </p:cNvPr>
          <p:cNvCxnSpPr>
            <a:cxnSpLocks/>
          </p:cNvCxnSpPr>
          <p:nvPr/>
        </p:nvCxnSpPr>
        <p:spPr>
          <a:xfrm flipV="1">
            <a:off x="10403888" y="2567938"/>
            <a:ext cx="0" cy="25183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F2695F-8C0C-E710-3B63-22105DE18AB3}"/>
              </a:ext>
            </a:extLst>
          </p:cNvPr>
          <p:cNvCxnSpPr>
            <a:cxnSpLocks/>
          </p:cNvCxnSpPr>
          <p:nvPr/>
        </p:nvCxnSpPr>
        <p:spPr>
          <a:xfrm flipH="1">
            <a:off x="10403888" y="5383725"/>
            <a:ext cx="1478" cy="10151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/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A9FA88-BA7B-D308-1BAE-BE4553194CBA}"/>
              </a:ext>
            </a:extLst>
          </p:cNvPr>
          <p:cNvSpPr/>
          <p:nvPr/>
        </p:nvSpPr>
        <p:spPr>
          <a:xfrm>
            <a:off x="8245876" y="5170096"/>
            <a:ext cx="222675" cy="2537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EDEF44-606C-7194-BA4E-E3270FDADA7B}"/>
              </a:ext>
            </a:extLst>
          </p:cNvPr>
          <p:cNvSpPr txBox="1"/>
          <p:nvPr/>
        </p:nvSpPr>
        <p:spPr>
          <a:xfrm>
            <a:off x="9809282" y="5050359"/>
            <a:ext cx="1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Safe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9721AF-2CEC-BF1A-8AA6-AF45455D230D}"/>
                  </a:ext>
                </a:extLst>
              </p:cNvPr>
              <p:cNvSpPr txBox="1"/>
              <p:nvPr/>
            </p:nvSpPr>
            <p:spPr>
              <a:xfrm>
                <a:off x="3861787" y="3528400"/>
                <a:ext cx="32090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Two consecutive logs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gathered at time steps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000" dirty="0"/>
                  <a:t> respectively.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9721AF-2CEC-BF1A-8AA6-AF45455D2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87" y="3528400"/>
                <a:ext cx="3209096" cy="1015663"/>
              </a:xfrm>
              <a:prstGeom prst="rect">
                <a:avLst/>
              </a:prstGeom>
              <a:blipFill>
                <a:blip r:embed="rId6"/>
                <a:stretch>
                  <a:fillRect l="-1898" t="-3614" r="-1898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AF1D97-32A2-83FB-E0FC-E63B4A0D2431}"/>
              </a:ext>
            </a:extLst>
          </p:cNvPr>
          <p:cNvCxnSpPr/>
          <p:nvPr/>
        </p:nvCxnSpPr>
        <p:spPr>
          <a:xfrm flipH="1" flipV="1">
            <a:off x="2822919" y="3528400"/>
            <a:ext cx="852436" cy="5078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BB4705-2941-E843-1BF6-52419837B9D9}"/>
              </a:ext>
            </a:extLst>
          </p:cNvPr>
          <p:cNvCxnSpPr>
            <a:cxnSpLocks/>
          </p:cNvCxnSpPr>
          <p:nvPr/>
        </p:nvCxnSpPr>
        <p:spPr>
          <a:xfrm flipV="1">
            <a:off x="7179453" y="3569756"/>
            <a:ext cx="579630" cy="5044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400822-67D6-FAB1-8C46-F2314C75EC36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0FF761-9940-C965-BD84-CABC09219269}"/>
              </a:ext>
            </a:extLst>
          </p:cNvPr>
          <p:cNvSpPr txBox="1"/>
          <p:nvPr/>
        </p:nvSpPr>
        <p:spPr>
          <a:xfrm>
            <a:off x="8468551" y="6508233"/>
            <a:ext cx="13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1B9347-78E9-E5B2-BDEF-503E870E1E95}"/>
              </a:ext>
            </a:extLst>
          </p:cNvPr>
          <p:cNvSpPr txBox="1"/>
          <p:nvPr/>
        </p:nvSpPr>
        <p:spPr>
          <a:xfrm>
            <a:off x="8401792" y="2118754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</p:spTree>
    <p:extLst>
      <p:ext uri="{BB962C8B-B14F-4D97-AF65-F5344CB8AC3E}">
        <p14:creationId xmlns:p14="http://schemas.microsoft.com/office/powerpoint/2010/main" val="23952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3" grpId="0" animBg="1"/>
      <p:bldP spid="17" grpId="0"/>
      <p:bldP spid="18" grpId="0" animBg="1"/>
      <p:bldP spid="25" grpId="0"/>
      <p:bldP spid="3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60A-26DA-FA26-9298-DD4B074A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/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/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exagon 7">
            <a:extLst>
              <a:ext uri="{FF2B5EF4-FFF2-40B4-BE49-F238E27FC236}">
                <a16:creationId xmlns:a16="http://schemas.microsoft.com/office/drawing/2014/main" id="{9307AF00-B578-87BA-95EA-DF1F39ABB13D}"/>
              </a:ext>
            </a:extLst>
          </p:cNvPr>
          <p:cNvSpPr/>
          <p:nvPr/>
        </p:nvSpPr>
        <p:spPr>
          <a:xfrm>
            <a:off x="1930712" y="5468226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548DF1-14E9-8262-60E8-F80AC3BB5C40}"/>
              </a:ext>
            </a:extLst>
          </p:cNvPr>
          <p:cNvCxnSpPr>
            <a:cxnSpLocks/>
          </p:cNvCxnSpPr>
          <p:nvPr/>
        </p:nvCxnSpPr>
        <p:spPr>
          <a:xfrm>
            <a:off x="1032219" y="2492700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65A62-522D-E551-1399-DD93E843E31C}"/>
              </a:ext>
            </a:extLst>
          </p:cNvPr>
          <p:cNvCxnSpPr>
            <a:cxnSpLocks/>
          </p:cNvCxnSpPr>
          <p:nvPr/>
        </p:nvCxnSpPr>
        <p:spPr>
          <a:xfrm flipV="1">
            <a:off x="1207184" y="6492875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/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/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A9FA88-BA7B-D308-1BAE-BE4553194CBA}"/>
              </a:ext>
            </a:extLst>
          </p:cNvPr>
          <p:cNvSpPr/>
          <p:nvPr/>
        </p:nvSpPr>
        <p:spPr>
          <a:xfrm>
            <a:off x="8245876" y="5170096"/>
            <a:ext cx="222675" cy="2537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14AD7D-4EE7-AC93-5DE0-B75C48943818}"/>
                  </a:ext>
                </a:extLst>
              </p:cNvPr>
              <p:cNvSpPr txBox="1"/>
              <p:nvPr/>
            </p:nvSpPr>
            <p:spPr>
              <a:xfrm>
                <a:off x="3868546" y="3072063"/>
                <a:ext cx="383986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0070C0"/>
                    </a:solidFill>
                  </a:rPr>
                  <a:t>Main Idea:</a:t>
                </a:r>
                <a:r>
                  <a:rPr lang="en-US" sz="2400" dirty="0"/>
                  <a:t> Check if the reachable set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/>
                  <a:t> while intersecting the unsafe region.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14AD7D-4EE7-AC93-5DE0-B75C48943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46" y="3072063"/>
                <a:ext cx="3839867" cy="1938992"/>
              </a:xfrm>
              <a:prstGeom prst="rect">
                <a:avLst/>
              </a:prstGeom>
              <a:blipFill>
                <a:blip r:embed="rId6"/>
                <a:stretch>
                  <a:fillRect l="-2540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D65BE32-F10C-3A53-3555-A8A6427155F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892B25-BB1E-2C1E-9344-512AA5E53709}"/>
              </a:ext>
            </a:extLst>
          </p:cNvPr>
          <p:cNvCxnSpPr>
            <a:cxnSpLocks/>
          </p:cNvCxnSpPr>
          <p:nvPr/>
        </p:nvCxnSpPr>
        <p:spPr>
          <a:xfrm flipV="1">
            <a:off x="10403888" y="2567938"/>
            <a:ext cx="0" cy="25183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5677BA-E64A-04E7-A03E-5C30D5B85BC3}"/>
              </a:ext>
            </a:extLst>
          </p:cNvPr>
          <p:cNvCxnSpPr>
            <a:cxnSpLocks/>
          </p:cNvCxnSpPr>
          <p:nvPr/>
        </p:nvCxnSpPr>
        <p:spPr>
          <a:xfrm flipH="1">
            <a:off x="10403888" y="5383725"/>
            <a:ext cx="1478" cy="10151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287F80-8DF0-70DB-8239-5B135DAA8EAB}"/>
              </a:ext>
            </a:extLst>
          </p:cNvPr>
          <p:cNvSpPr txBox="1"/>
          <p:nvPr/>
        </p:nvSpPr>
        <p:spPr>
          <a:xfrm>
            <a:off x="9809282" y="5050359"/>
            <a:ext cx="1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Safe Set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D2F130-3270-AC41-AF04-0236440D0E67}"/>
              </a:ext>
            </a:extLst>
          </p:cNvPr>
          <p:cNvSpPr txBox="1"/>
          <p:nvPr/>
        </p:nvSpPr>
        <p:spPr>
          <a:xfrm>
            <a:off x="8468551" y="6508233"/>
            <a:ext cx="13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8358AD-EBF0-AC44-D64D-87D29540D33E}"/>
              </a:ext>
            </a:extLst>
          </p:cNvPr>
          <p:cNvSpPr txBox="1"/>
          <p:nvPr/>
        </p:nvSpPr>
        <p:spPr>
          <a:xfrm>
            <a:off x="8401792" y="2118754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</p:spTree>
    <p:extLst>
      <p:ext uri="{BB962C8B-B14F-4D97-AF65-F5344CB8AC3E}">
        <p14:creationId xmlns:p14="http://schemas.microsoft.com/office/powerpoint/2010/main" val="12013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60A-26DA-FA26-9298-DD4B074A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/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/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exagon 7">
            <a:extLst>
              <a:ext uri="{FF2B5EF4-FFF2-40B4-BE49-F238E27FC236}">
                <a16:creationId xmlns:a16="http://schemas.microsoft.com/office/drawing/2014/main" id="{9307AF00-B578-87BA-95EA-DF1F39ABB13D}"/>
              </a:ext>
            </a:extLst>
          </p:cNvPr>
          <p:cNvSpPr/>
          <p:nvPr/>
        </p:nvSpPr>
        <p:spPr>
          <a:xfrm>
            <a:off x="1930712" y="5468226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/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548DF1-14E9-8262-60E8-F80AC3BB5C40}"/>
              </a:ext>
            </a:extLst>
          </p:cNvPr>
          <p:cNvCxnSpPr>
            <a:cxnSpLocks/>
          </p:cNvCxnSpPr>
          <p:nvPr/>
        </p:nvCxnSpPr>
        <p:spPr>
          <a:xfrm>
            <a:off x="1032219" y="2492700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65A62-522D-E551-1399-DD93E843E31C}"/>
              </a:ext>
            </a:extLst>
          </p:cNvPr>
          <p:cNvCxnSpPr>
            <a:cxnSpLocks/>
          </p:cNvCxnSpPr>
          <p:nvPr/>
        </p:nvCxnSpPr>
        <p:spPr>
          <a:xfrm flipV="1">
            <a:off x="1207184" y="6492875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/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/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A9FA88-BA7B-D308-1BAE-BE4553194CBA}"/>
              </a:ext>
            </a:extLst>
          </p:cNvPr>
          <p:cNvSpPr/>
          <p:nvPr/>
        </p:nvSpPr>
        <p:spPr>
          <a:xfrm>
            <a:off x="8245876" y="5170096"/>
            <a:ext cx="222675" cy="2537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BA1EDF-CD74-0D84-C8A9-A230EEA58F26}"/>
              </a:ext>
            </a:extLst>
          </p:cNvPr>
          <p:cNvSpPr txBox="1"/>
          <p:nvPr/>
        </p:nvSpPr>
        <p:spPr>
          <a:xfrm>
            <a:off x="6836359" y="261781"/>
            <a:ext cx="549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Reachable sets are represented in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AB0997-8615-F460-D737-B40F8687F660}"/>
                  </a:ext>
                </a:extLst>
              </p:cNvPr>
              <p:cNvSpPr txBox="1"/>
              <p:nvPr/>
            </p:nvSpPr>
            <p:spPr>
              <a:xfrm>
                <a:off x="1841289" y="6007581"/>
                <a:ext cx="42377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Reachable set at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AB0997-8615-F460-D737-B40F8687F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89" y="6007581"/>
                <a:ext cx="4237788" cy="461665"/>
              </a:xfrm>
              <a:prstGeom prst="rect">
                <a:avLst/>
              </a:prstGeom>
              <a:blipFill>
                <a:blip r:embed="rId7"/>
                <a:stretch>
                  <a:fillRect l="-21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38E819D-EC60-7FE5-D6CE-82DDB877AA5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26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A4B01F-A7E6-0C60-5169-B9B2F1E68D77}"/>
              </a:ext>
            </a:extLst>
          </p:cNvPr>
          <p:cNvCxnSpPr>
            <a:cxnSpLocks/>
          </p:cNvCxnSpPr>
          <p:nvPr/>
        </p:nvCxnSpPr>
        <p:spPr>
          <a:xfrm flipV="1">
            <a:off x="10403888" y="2567938"/>
            <a:ext cx="0" cy="25183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ABBA89-9C08-7E71-E797-6D9CB33C0124}"/>
              </a:ext>
            </a:extLst>
          </p:cNvPr>
          <p:cNvCxnSpPr>
            <a:cxnSpLocks/>
          </p:cNvCxnSpPr>
          <p:nvPr/>
        </p:nvCxnSpPr>
        <p:spPr>
          <a:xfrm flipH="1">
            <a:off x="10403888" y="5383725"/>
            <a:ext cx="1478" cy="10151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D7B773F-F56A-5E5D-BB7B-E2A29C4FBD1F}"/>
              </a:ext>
            </a:extLst>
          </p:cNvPr>
          <p:cNvSpPr txBox="1"/>
          <p:nvPr/>
        </p:nvSpPr>
        <p:spPr>
          <a:xfrm>
            <a:off x="9809282" y="5050359"/>
            <a:ext cx="1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Safe Set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FC447-7F34-B4C5-73E1-B728D5F56491}"/>
              </a:ext>
            </a:extLst>
          </p:cNvPr>
          <p:cNvSpPr txBox="1"/>
          <p:nvPr/>
        </p:nvSpPr>
        <p:spPr>
          <a:xfrm>
            <a:off x="8468551" y="6508233"/>
            <a:ext cx="13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3A0320-6967-3124-4067-8AACBC037126}"/>
              </a:ext>
            </a:extLst>
          </p:cNvPr>
          <p:cNvSpPr txBox="1"/>
          <p:nvPr/>
        </p:nvSpPr>
        <p:spPr>
          <a:xfrm>
            <a:off x="8401792" y="2118754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</p:spTree>
    <p:extLst>
      <p:ext uri="{BB962C8B-B14F-4D97-AF65-F5344CB8AC3E}">
        <p14:creationId xmlns:p14="http://schemas.microsoft.com/office/powerpoint/2010/main" val="36566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60A-26DA-FA26-9298-DD4B074A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/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/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exagon 7">
            <a:extLst>
              <a:ext uri="{FF2B5EF4-FFF2-40B4-BE49-F238E27FC236}">
                <a16:creationId xmlns:a16="http://schemas.microsoft.com/office/drawing/2014/main" id="{9307AF00-B578-87BA-95EA-DF1F39ABB13D}"/>
              </a:ext>
            </a:extLst>
          </p:cNvPr>
          <p:cNvSpPr/>
          <p:nvPr/>
        </p:nvSpPr>
        <p:spPr>
          <a:xfrm>
            <a:off x="1930712" y="5468226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/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2DFCBDCC-BCBC-79DE-E4DE-29EC5E406A5A}"/>
                  </a:ext>
                </a:extLst>
              </p:cNvPr>
              <p:cNvSpPr/>
              <p:nvPr/>
            </p:nvSpPr>
            <p:spPr>
              <a:xfrm>
                <a:off x="4412023" y="2044408"/>
                <a:ext cx="1120996" cy="4354467"/>
              </a:xfrm>
              <a:prstGeom prst="hexagon">
                <a:avLst>
                  <a:gd name="adj" fmla="val 5483"/>
                  <a:gd name="vf" fmla="val 115470"/>
                </a:avLst>
              </a:prstGeom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2DFCBDCC-BCBC-79DE-E4DE-29EC5E406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23" y="2044408"/>
                <a:ext cx="1120996" cy="4354467"/>
              </a:xfrm>
              <a:prstGeom prst="hexagon">
                <a:avLst>
                  <a:gd name="adj" fmla="val 5483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1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548DF1-14E9-8262-60E8-F80AC3BB5C40}"/>
              </a:ext>
            </a:extLst>
          </p:cNvPr>
          <p:cNvCxnSpPr>
            <a:cxnSpLocks/>
          </p:cNvCxnSpPr>
          <p:nvPr/>
        </p:nvCxnSpPr>
        <p:spPr>
          <a:xfrm>
            <a:off x="1032219" y="2492700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65A62-522D-E551-1399-DD93E843E31C}"/>
              </a:ext>
            </a:extLst>
          </p:cNvPr>
          <p:cNvCxnSpPr>
            <a:cxnSpLocks/>
          </p:cNvCxnSpPr>
          <p:nvPr/>
        </p:nvCxnSpPr>
        <p:spPr>
          <a:xfrm flipV="1">
            <a:off x="1207184" y="6492875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/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/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A9FA88-BA7B-D308-1BAE-BE4553194CBA}"/>
              </a:ext>
            </a:extLst>
          </p:cNvPr>
          <p:cNvSpPr/>
          <p:nvPr/>
        </p:nvSpPr>
        <p:spPr>
          <a:xfrm>
            <a:off x="8245876" y="5170096"/>
            <a:ext cx="222675" cy="2537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562C54-075E-0897-7D30-F2F5453EFDA8}"/>
              </a:ext>
            </a:extLst>
          </p:cNvPr>
          <p:cNvSpPr/>
          <p:nvPr/>
        </p:nvSpPr>
        <p:spPr>
          <a:xfrm>
            <a:off x="4481747" y="2062164"/>
            <a:ext cx="1024638" cy="373052"/>
          </a:xfrm>
          <a:prstGeom prst="rect">
            <a:avLst/>
          </a:prstGeom>
          <a:solidFill>
            <a:srgbClr val="FF33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181977DF-2B17-0B45-11BE-E1EF60E0598E}"/>
              </a:ext>
            </a:extLst>
          </p:cNvPr>
          <p:cNvCxnSpPr>
            <a:cxnSpLocks/>
          </p:cNvCxnSpPr>
          <p:nvPr/>
        </p:nvCxnSpPr>
        <p:spPr>
          <a:xfrm>
            <a:off x="5279815" y="2269275"/>
            <a:ext cx="2685605" cy="1314542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9DD6E1D-BAE2-CBA1-B493-A9E14CAA1C0E}"/>
              </a:ext>
            </a:extLst>
          </p:cNvPr>
          <p:cNvSpPr txBox="1"/>
          <p:nvPr/>
        </p:nvSpPr>
        <p:spPr>
          <a:xfrm rot="1739926">
            <a:off x="5882367" y="3352895"/>
            <a:ext cx="183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if the next sample is reachable from the unsafe region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2C258D-4A67-A5AB-49A5-F60B255BAA12}"/>
              </a:ext>
            </a:extLst>
          </p:cNvPr>
          <p:cNvSpPr txBox="1"/>
          <p:nvPr/>
        </p:nvSpPr>
        <p:spPr>
          <a:xfrm>
            <a:off x="4223745" y="1617431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Region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4066A6-F317-A034-EEE5-FA7BEF5E3EC3}"/>
              </a:ext>
            </a:extLst>
          </p:cNvPr>
          <p:cNvSpPr/>
          <p:nvPr/>
        </p:nvSpPr>
        <p:spPr>
          <a:xfrm>
            <a:off x="4357461" y="1951161"/>
            <a:ext cx="1225118" cy="656948"/>
          </a:xfrm>
          <a:custGeom>
            <a:avLst/>
            <a:gdLst>
              <a:gd name="connsiteX0" fmla="*/ 26633 w 1225118"/>
              <a:gd name="connsiteY0" fmla="*/ 310718 h 656948"/>
              <a:gd name="connsiteX1" fmla="*/ 53266 w 1225118"/>
              <a:gd name="connsiteY1" fmla="*/ 44388 h 656948"/>
              <a:gd name="connsiteX2" fmla="*/ 150920 w 1225118"/>
              <a:gd name="connsiteY2" fmla="*/ 26633 h 656948"/>
              <a:gd name="connsiteX3" fmla="*/ 355106 w 1225118"/>
              <a:gd name="connsiteY3" fmla="*/ 17755 h 656948"/>
              <a:gd name="connsiteX4" fmla="*/ 656947 w 1225118"/>
              <a:gd name="connsiteY4" fmla="*/ 0 h 656948"/>
              <a:gd name="connsiteX5" fmla="*/ 949910 w 1225118"/>
              <a:gd name="connsiteY5" fmla="*/ 0 h 656948"/>
              <a:gd name="connsiteX6" fmla="*/ 1154097 w 1225118"/>
              <a:gd name="connsiteY6" fmla="*/ 0 h 656948"/>
              <a:gd name="connsiteX7" fmla="*/ 1216240 w 1225118"/>
              <a:gd name="connsiteY7" fmla="*/ 79899 h 656948"/>
              <a:gd name="connsiteX8" fmla="*/ 1225118 w 1225118"/>
              <a:gd name="connsiteY8" fmla="*/ 275208 h 656948"/>
              <a:gd name="connsiteX9" fmla="*/ 1225118 w 1225118"/>
              <a:gd name="connsiteY9" fmla="*/ 328474 h 656948"/>
              <a:gd name="connsiteX10" fmla="*/ 1225118 w 1225118"/>
              <a:gd name="connsiteY10" fmla="*/ 408373 h 656948"/>
              <a:gd name="connsiteX11" fmla="*/ 1225118 w 1225118"/>
              <a:gd name="connsiteY11" fmla="*/ 408373 h 656948"/>
              <a:gd name="connsiteX12" fmla="*/ 1216240 w 1225118"/>
              <a:gd name="connsiteY12" fmla="*/ 470517 h 656948"/>
              <a:gd name="connsiteX13" fmla="*/ 1162974 w 1225118"/>
              <a:gd name="connsiteY13" fmla="*/ 541538 h 656948"/>
              <a:gd name="connsiteX14" fmla="*/ 1074198 w 1225118"/>
              <a:gd name="connsiteY14" fmla="*/ 621437 h 656948"/>
              <a:gd name="connsiteX15" fmla="*/ 852256 w 1225118"/>
              <a:gd name="connsiteY15" fmla="*/ 656948 h 656948"/>
              <a:gd name="connsiteX16" fmla="*/ 763479 w 1225118"/>
              <a:gd name="connsiteY16" fmla="*/ 656948 h 656948"/>
              <a:gd name="connsiteX17" fmla="*/ 656947 w 1225118"/>
              <a:gd name="connsiteY17" fmla="*/ 656948 h 656948"/>
              <a:gd name="connsiteX18" fmla="*/ 346229 w 1225118"/>
              <a:gd name="connsiteY18" fmla="*/ 639192 h 656948"/>
              <a:gd name="connsiteX19" fmla="*/ 177553 w 1225118"/>
              <a:gd name="connsiteY19" fmla="*/ 594804 h 656948"/>
              <a:gd name="connsiteX20" fmla="*/ 71021 w 1225118"/>
              <a:gd name="connsiteY20" fmla="*/ 577049 h 656948"/>
              <a:gd name="connsiteX21" fmla="*/ 44388 w 1225118"/>
              <a:gd name="connsiteY21" fmla="*/ 577049 h 656948"/>
              <a:gd name="connsiteX22" fmla="*/ 0 w 1225118"/>
              <a:gd name="connsiteY22" fmla="*/ 514905 h 656948"/>
              <a:gd name="connsiteX23" fmla="*/ 26633 w 1225118"/>
              <a:gd name="connsiteY23" fmla="*/ 310718 h 6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5118" h="656948">
                <a:moveTo>
                  <a:pt x="26633" y="310718"/>
                </a:moveTo>
                <a:lnTo>
                  <a:pt x="53266" y="44388"/>
                </a:lnTo>
                <a:lnTo>
                  <a:pt x="150920" y="26633"/>
                </a:lnTo>
                <a:lnTo>
                  <a:pt x="355106" y="17755"/>
                </a:lnTo>
                <a:lnTo>
                  <a:pt x="656947" y="0"/>
                </a:lnTo>
                <a:lnTo>
                  <a:pt x="949910" y="0"/>
                </a:lnTo>
                <a:lnTo>
                  <a:pt x="1154097" y="0"/>
                </a:lnTo>
                <a:lnTo>
                  <a:pt x="1216240" y="79899"/>
                </a:lnTo>
                <a:lnTo>
                  <a:pt x="1225118" y="275208"/>
                </a:lnTo>
                <a:lnTo>
                  <a:pt x="1225118" y="328474"/>
                </a:lnTo>
                <a:lnTo>
                  <a:pt x="1225118" y="408373"/>
                </a:lnTo>
                <a:lnTo>
                  <a:pt x="1225118" y="408373"/>
                </a:lnTo>
                <a:lnTo>
                  <a:pt x="1216240" y="470517"/>
                </a:lnTo>
                <a:lnTo>
                  <a:pt x="1162974" y="541538"/>
                </a:lnTo>
                <a:lnTo>
                  <a:pt x="1074198" y="621437"/>
                </a:lnTo>
                <a:lnTo>
                  <a:pt x="852256" y="656948"/>
                </a:lnTo>
                <a:lnTo>
                  <a:pt x="763479" y="656948"/>
                </a:lnTo>
                <a:lnTo>
                  <a:pt x="656947" y="656948"/>
                </a:lnTo>
                <a:lnTo>
                  <a:pt x="346229" y="639192"/>
                </a:lnTo>
                <a:lnTo>
                  <a:pt x="177553" y="594804"/>
                </a:lnTo>
                <a:lnTo>
                  <a:pt x="71021" y="577049"/>
                </a:lnTo>
                <a:lnTo>
                  <a:pt x="44388" y="577049"/>
                </a:lnTo>
                <a:lnTo>
                  <a:pt x="0" y="514905"/>
                </a:lnTo>
                <a:lnTo>
                  <a:pt x="26633" y="31071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3B26C7-9AF8-EBDA-B9D8-12DB241F0408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1BE18F-800A-8B2C-7763-F3A805D45DD2}"/>
              </a:ext>
            </a:extLst>
          </p:cNvPr>
          <p:cNvSpPr txBox="1"/>
          <p:nvPr/>
        </p:nvSpPr>
        <p:spPr>
          <a:xfrm>
            <a:off x="6836359" y="261781"/>
            <a:ext cx="549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Reachable sets are represented in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682366-E8CD-B787-5E91-539F832DC676}"/>
              </a:ext>
            </a:extLst>
          </p:cNvPr>
          <p:cNvCxnSpPr>
            <a:cxnSpLocks/>
          </p:cNvCxnSpPr>
          <p:nvPr/>
        </p:nvCxnSpPr>
        <p:spPr>
          <a:xfrm flipV="1">
            <a:off x="10403888" y="2567938"/>
            <a:ext cx="0" cy="25183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00806-28D2-FBC0-3F73-9296EC029E16}"/>
              </a:ext>
            </a:extLst>
          </p:cNvPr>
          <p:cNvCxnSpPr>
            <a:cxnSpLocks/>
          </p:cNvCxnSpPr>
          <p:nvPr/>
        </p:nvCxnSpPr>
        <p:spPr>
          <a:xfrm flipH="1">
            <a:off x="10403888" y="5383725"/>
            <a:ext cx="1478" cy="10151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C2A12A5-4DA5-FF08-78E5-E65C9A6615E8}"/>
              </a:ext>
            </a:extLst>
          </p:cNvPr>
          <p:cNvSpPr txBox="1"/>
          <p:nvPr/>
        </p:nvSpPr>
        <p:spPr>
          <a:xfrm>
            <a:off x="9809282" y="5050359"/>
            <a:ext cx="1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Safe Set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0EE0B7-2078-28EA-7285-EC08CAA9C7AA}"/>
              </a:ext>
            </a:extLst>
          </p:cNvPr>
          <p:cNvSpPr txBox="1"/>
          <p:nvPr/>
        </p:nvSpPr>
        <p:spPr>
          <a:xfrm>
            <a:off x="8468551" y="6508233"/>
            <a:ext cx="13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411465-3F79-F3C0-E09E-344E4BA88A52}"/>
              </a:ext>
            </a:extLst>
          </p:cNvPr>
          <p:cNvSpPr txBox="1"/>
          <p:nvPr/>
        </p:nvSpPr>
        <p:spPr>
          <a:xfrm>
            <a:off x="8401792" y="2118754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</p:spTree>
    <p:extLst>
      <p:ext uri="{BB962C8B-B14F-4D97-AF65-F5344CB8AC3E}">
        <p14:creationId xmlns:p14="http://schemas.microsoft.com/office/powerpoint/2010/main" val="143388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1" grpId="0"/>
      <p:bldP spid="22" grpId="0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60A-26DA-FA26-9298-DD4B074A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/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/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exagon 7">
            <a:extLst>
              <a:ext uri="{FF2B5EF4-FFF2-40B4-BE49-F238E27FC236}">
                <a16:creationId xmlns:a16="http://schemas.microsoft.com/office/drawing/2014/main" id="{9307AF00-B578-87BA-95EA-DF1F39ABB13D}"/>
              </a:ext>
            </a:extLst>
          </p:cNvPr>
          <p:cNvSpPr/>
          <p:nvPr/>
        </p:nvSpPr>
        <p:spPr>
          <a:xfrm>
            <a:off x="1930712" y="5468226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/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2DFCBDCC-BCBC-79DE-E4DE-29EC5E406A5A}"/>
                  </a:ext>
                </a:extLst>
              </p:cNvPr>
              <p:cNvSpPr/>
              <p:nvPr/>
            </p:nvSpPr>
            <p:spPr>
              <a:xfrm>
                <a:off x="4412023" y="2044408"/>
                <a:ext cx="1120996" cy="4354467"/>
              </a:xfrm>
              <a:prstGeom prst="hexagon">
                <a:avLst>
                  <a:gd name="adj" fmla="val 5483"/>
                  <a:gd name="vf" fmla="val 115470"/>
                </a:avLst>
              </a:prstGeom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2DFCBDCC-BCBC-79DE-E4DE-29EC5E406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23" y="2044408"/>
                <a:ext cx="1120996" cy="4354467"/>
              </a:xfrm>
              <a:prstGeom prst="hexagon">
                <a:avLst>
                  <a:gd name="adj" fmla="val 5483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1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548DF1-14E9-8262-60E8-F80AC3BB5C40}"/>
              </a:ext>
            </a:extLst>
          </p:cNvPr>
          <p:cNvCxnSpPr>
            <a:cxnSpLocks/>
          </p:cNvCxnSpPr>
          <p:nvPr/>
        </p:nvCxnSpPr>
        <p:spPr>
          <a:xfrm>
            <a:off x="1032219" y="2492700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65A62-522D-E551-1399-DD93E843E31C}"/>
              </a:ext>
            </a:extLst>
          </p:cNvPr>
          <p:cNvCxnSpPr>
            <a:cxnSpLocks/>
          </p:cNvCxnSpPr>
          <p:nvPr/>
        </p:nvCxnSpPr>
        <p:spPr>
          <a:xfrm flipV="1">
            <a:off x="1207184" y="6492875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/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/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A9FA88-BA7B-D308-1BAE-BE4553194CBA}"/>
              </a:ext>
            </a:extLst>
          </p:cNvPr>
          <p:cNvSpPr/>
          <p:nvPr/>
        </p:nvSpPr>
        <p:spPr>
          <a:xfrm>
            <a:off x="8245876" y="5170096"/>
            <a:ext cx="222675" cy="2537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562C54-075E-0897-7D30-F2F5453EFDA8}"/>
              </a:ext>
            </a:extLst>
          </p:cNvPr>
          <p:cNvSpPr/>
          <p:nvPr/>
        </p:nvSpPr>
        <p:spPr>
          <a:xfrm>
            <a:off x="4481747" y="2062164"/>
            <a:ext cx="1024638" cy="373052"/>
          </a:xfrm>
          <a:prstGeom prst="rect">
            <a:avLst/>
          </a:prstGeom>
          <a:solidFill>
            <a:srgbClr val="FF33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181977DF-2B17-0B45-11BE-E1EF60E0598E}"/>
              </a:ext>
            </a:extLst>
          </p:cNvPr>
          <p:cNvCxnSpPr>
            <a:cxnSpLocks/>
          </p:cNvCxnSpPr>
          <p:nvPr/>
        </p:nvCxnSpPr>
        <p:spPr>
          <a:xfrm>
            <a:off x="5279815" y="2269275"/>
            <a:ext cx="2685605" cy="1314542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9DD6E1D-BAE2-CBA1-B493-A9E14CAA1C0E}"/>
              </a:ext>
            </a:extLst>
          </p:cNvPr>
          <p:cNvSpPr txBox="1"/>
          <p:nvPr/>
        </p:nvSpPr>
        <p:spPr>
          <a:xfrm rot="1739926">
            <a:off x="5882367" y="3352895"/>
            <a:ext cx="183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if the next sample is reachable from the unsafe region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2C258D-4A67-A5AB-49A5-F60B255BAA12}"/>
              </a:ext>
            </a:extLst>
          </p:cNvPr>
          <p:cNvSpPr txBox="1"/>
          <p:nvPr/>
        </p:nvSpPr>
        <p:spPr>
          <a:xfrm>
            <a:off x="4223745" y="1617431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Region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4066A6-F317-A034-EEE5-FA7BEF5E3EC3}"/>
              </a:ext>
            </a:extLst>
          </p:cNvPr>
          <p:cNvSpPr/>
          <p:nvPr/>
        </p:nvSpPr>
        <p:spPr>
          <a:xfrm>
            <a:off x="4357461" y="1951161"/>
            <a:ext cx="1225118" cy="656948"/>
          </a:xfrm>
          <a:custGeom>
            <a:avLst/>
            <a:gdLst>
              <a:gd name="connsiteX0" fmla="*/ 26633 w 1225118"/>
              <a:gd name="connsiteY0" fmla="*/ 310718 h 656948"/>
              <a:gd name="connsiteX1" fmla="*/ 53266 w 1225118"/>
              <a:gd name="connsiteY1" fmla="*/ 44388 h 656948"/>
              <a:gd name="connsiteX2" fmla="*/ 150920 w 1225118"/>
              <a:gd name="connsiteY2" fmla="*/ 26633 h 656948"/>
              <a:gd name="connsiteX3" fmla="*/ 355106 w 1225118"/>
              <a:gd name="connsiteY3" fmla="*/ 17755 h 656948"/>
              <a:gd name="connsiteX4" fmla="*/ 656947 w 1225118"/>
              <a:gd name="connsiteY4" fmla="*/ 0 h 656948"/>
              <a:gd name="connsiteX5" fmla="*/ 949910 w 1225118"/>
              <a:gd name="connsiteY5" fmla="*/ 0 h 656948"/>
              <a:gd name="connsiteX6" fmla="*/ 1154097 w 1225118"/>
              <a:gd name="connsiteY6" fmla="*/ 0 h 656948"/>
              <a:gd name="connsiteX7" fmla="*/ 1216240 w 1225118"/>
              <a:gd name="connsiteY7" fmla="*/ 79899 h 656948"/>
              <a:gd name="connsiteX8" fmla="*/ 1225118 w 1225118"/>
              <a:gd name="connsiteY8" fmla="*/ 275208 h 656948"/>
              <a:gd name="connsiteX9" fmla="*/ 1225118 w 1225118"/>
              <a:gd name="connsiteY9" fmla="*/ 328474 h 656948"/>
              <a:gd name="connsiteX10" fmla="*/ 1225118 w 1225118"/>
              <a:gd name="connsiteY10" fmla="*/ 408373 h 656948"/>
              <a:gd name="connsiteX11" fmla="*/ 1225118 w 1225118"/>
              <a:gd name="connsiteY11" fmla="*/ 408373 h 656948"/>
              <a:gd name="connsiteX12" fmla="*/ 1216240 w 1225118"/>
              <a:gd name="connsiteY12" fmla="*/ 470517 h 656948"/>
              <a:gd name="connsiteX13" fmla="*/ 1162974 w 1225118"/>
              <a:gd name="connsiteY13" fmla="*/ 541538 h 656948"/>
              <a:gd name="connsiteX14" fmla="*/ 1074198 w 1225118"/>
              <a:gd name="connsiteY14" fmla="*/ 621437 h 656948"/>
              <a:gd name="connsiteX15" fmla="*/ 852256 w 1225118"/>
              <a:gd name="connsiteY15" fmla="*/ 656948 h 656948"/>
              <a:gd name="connsiteX16" fmla="*/ 763479 w 1225118"/>
              <a:gd name="connsiteY16" fmla="*/ 656948 h 656948"/>
              <a:gd name="connsiteX17" fmla="*/ 656947 w 1225118"/>
              <a:gd name="connsiteY17" fmla="*/ 656948 h 656948"/>
              <a:gd name="connsiteX18" fmla="*/ 346229 w 1225118"/>
              <a:gd name="connsiteY18" fmla="*/ 639192 h 656948"/>
              <a:gd name="connsiteX19" fmla="*/ 177553 w 1225118"/>
              <a:gd name="connsiteY19" fmla="*/ 594804 h 656948"/>
              <a:gd name="connsiteX20" fmla="*/ 71021 w 1225118"/>
              <a:gd name="connsiteY20" fmla="*/ 577049 h 656948"/>
              <a:gd name="connsiteX21" fmla="*/ 44388 w 1225118"/>
              <a:gd name="connsiteY21" fmla="*/ 577049 h 656948"/>
              <a:gd name="connsiteX22" fmla="*/ 0 w 1225118"/>
              <a:gd name="connsiteY22" fmla="*/ 514905 h 656948"/>
              <a:gd name="connsiteX23" fmla="*/ 26633 w 1225118"/>
              <a:gd name="connsiteY23" fmla="*/ 310718 h 6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5118" h="656948">
                <a:moveTo>
                  <a:pt x="26633" y="310718"/>
                </a:moveTo>
                <a:lnTo>
                  <a:pt x="53266" y="44388"/>
                </a:lnTo>
                <a:lnTo>
                  <a:pt x="150920" y="26633"/>
                </a:lnTo>
                <a:lnTo>
                  <a:pt x="355106" y="17755"/>
                </a:lnTo>
                <a:lnTo>
                  <a:pt x="656947" y="0"/>
                </a:lnTo>
                <a:lnTo>
                  <a:pt x="949910" y="0"/>
                </a:lnTo>
                <a:lnTo>
                  <a:pt x="1154097" y="0"/>
                </a:lnTo>
                <a:lnTo>
                  <a:pt x="1216240" y="79899"/>
                </a:lnTo>
                <a:lnTo>
                  <a:pt x="1225118" y="275208"/>
                </a:lnTo>
                <a:lnTo>
                  <a:pt x="1225118" y="328474"/>
                </a:lnTo>
                <a:lnTo>
                  <a:pt x="1225118" y="408373"/>
                </a:lnTo>
                <a:lnTo>
                  <a:pt x="1225118" y="408373"/>
                </a:lnTo>
                <a:lnTo>
                  <a:pt x="1216240" y="470517"/>
                </a:lnTo>
                <a:lnTo>
                  <a:pt x="1162974" y="541538"/>
                </a:lnTo>
                <a:lnTo>
                  <a:pt x="1074198" y="621437"/>
                </a:lnTo>
                <a:lnTo>
                  <a:pt x="852256" y="656948"/>
                </a:lnTo>
                <a:lnTo>
                  <a:pt x="763479" y="656948"/>
                </a:lnTo>
                <a:lnTo>
                  <a:pt x="656947" y="656948"/>
                </a:lnTo>
                <a:lnTo>
                  <a:pt x="346229" y="639192"/>
                </a:lnTo>
                <a:lnTo>
                  <a:pt x="177553" y="594804"/>
                </a:lnTo>
                <a:lnTo>
                  <a:pt x="71021" y="577049"/>
                </a:lnTo>
                <a:lnTo>
                  <a:pt x="44388" y="577049"/>
                </a:lnTo>
                <a:lnTo>
                  <a:pt x="0" y="514905"/>
                </a:lnTo>
                <a:lnTo>
                  <a:pt x="26633" y="31071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3D386-290F-BF52-47C2-8DF7D3035FD9}"/>
              </a:ext>
            </a:extLst>
          </p:cNvPr>
          <p:cNvSpPr txBox="1"/>
          <p:nvPr/>
        </p:nvSpPr>
        <p:spPr>
          <a:xfrm>
            <a:off x="5582579" y="5649568"/>
            <a:ext cx="305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Yes: </a:t>
            </a:r>
            <a:r>
              <a:rPr lang="en-US" b="1" i="1" dirty="0">
                <a:solidFill>
                  <a:srgbClr val="FF0000"/>
                </a:solidFill>
              </a:rPr>
              <a:t>Potentially</a:t>
            </a:r>
            <a:r>
              <a:rPr lang="en-US" b="1" dirty="0">
                <a:solidFill>
                  <a:srgbClr val="FF0000"/>
                </a:solidFill>
              </a:rPr>
              <a:t> Unsafe!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No: </a:t>
            </a:r>
            <a:r>
              <a:rPr lang="en-US" b="1" dirty="0">
                <a:solidFill>
                  <a:srgbClr val="00B050"/>
                </a:solidFill>
              </a:rPr>
              <a:t>Safe</a:t>
            </a:r>
            <a:r>
              <a:rPr lang="en-US" dirty="0"/>
              <a:t>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15CDC1-AC6C-0D8F-1DA2-FE3E010FDB40}"/>
              </a:ext>
            </a:extLst>
          </p:cNvPr>
          <p:cNvSpPr txBox="1"/>
          <p:nvPr/>
        </p:nvSpPr>
        <p:spPr>
          <a:xfrm>
            <a:off x="6836359" y="261781"/>
            <a:ext cx="549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Reachable sets are represented in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0D8D89-4003-2394-C79F-43881E2ACEA4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B6C35E-8745-691F-DD6A-4839FA0AC511}"/>
              </a:ext>
            </a:extLst>
          </p:cNvPr>
          <p:cNvCxnSpPr>
            <a:cxnSpLocks/>
          </p:cNvCxnSpPr>
          <p:nvPr/>
        </p:nvCxnSpPr>
        <p:spPr>
          <a:xfrm flipV="1">
            <a:off x="10403888" y="2567938"/>
            <a:ext cx="0" cy="25183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BE25E7-F2F3-E4BB-311A-31E2363BD097}"/>
              </a:ext>
            </a:extLst>
          </p:cNvPr>
          <p:cNvCxnSpPr>
            <a:cxnSpLocks/>
          </p:cNvCxnSpPr>
          <p:nvPr/>
        </p:nvCxnSpPr>
        <p:spPr>
          <a:xfrm flipH="1">
            <a:off x="10403888" y="5383725"/>
            <a:ext cx="1478" cy="10151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016B57-8C22-C9E0-4827-977E4CA9F4F6}"/>
              </a:ext>
            </a:extLst>
          </p:cNvPr>
          <p:cNvSpPr txBox="1"/>
          <p:nvPr/>
        </p:nvSpPr>
        <p:spPr>
          <a:xfrm>
            <a:off x="9809282" y="5050359"/>
            <a:ext cx="1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Safe Set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F425DE-6858-B9F7-0029-C533C183D7CA}"/>
              </a:ext>
            </a:extLst>
          </p:cNvPr>
          <p:cNvSpPr txBox="1"/>
          <p:nvPr/>
        </p:nvSpPr>
        <p:spPr>
          <a:xfrm>
            <a:off x="8468551" y="6508233"/>
            <a:ext cx="13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94118D-CABC-B4A1-DD6F-636A21C8DC09}"/>
              </a:ext>
            </a:extLst>
          </p:cNvPr>
          <p:cNvSpPr txBox="1"/>
          <p:nvPr/>
        </p:nvSpPr>
        <p:spPr>
          <a:xfrm>
            <a:off x="8401792" y="2118754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</p:spTree>
    <p:extLst>
      <p:ext uri="{BB962C8B-B14F-4D97-AF65-F5344CB8AC3E}">
        <p14:creationId xmlns:p14="http://schemas.microsoft.com/office/powerpoint/2010/main" val="8743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3F0A-4491-FCB1-4BA8-229A6908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Monitoring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0400796-1E2D-E694-38BD-096CDCA8FB02}"/>
              </a:ext>
            </a:extLst>
          </p:cNvPr>
          <p:cNvSpPr/>
          <p:nvPr/>
        </p:nvSpPr>
        <p:spPr>
          <a:xfrm>
            <a:off x="1775534" y="2663301"/>
            <a:ext cx="1233996" cy="2317072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86BDD6-6105-2A6C-E5BE-AF533F589EF6}"/>
                  </a:ext>
                </a:extLst>
              </p:cNvPr>
              <p:cNvSpPr txBox="1"/>
              <p:nvPr/>
            </p:nvSpPr>
            <p:spPr>
              <a:xfrm>
                <a:off x="7831585" y="5247380"/>
                <a:ext cx="1793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86BDD6-6105-2A6C-E5BE-AF533F589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85" y="5247380"/>
                <a:ext cx="1793289" cy="369332"/>
              </a:xfrm>
              <a:prstGeom prst="rect">
                <a:avLst/>
              </a:prstGeom>
              <a:blipFill>
                <a:blip r:embed="rId2"/>
                <a:stretch>
                  <a:fillRect l="-1020" r="-102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508DC229-1A7F-7706-280D-9A36C89194BA}"/>
              </a:ext>
            </a:extLst>
          </p:cNvPr>
          <p:cNvSpPr/>
          <p:nvPr/>
        </p:nvSpPr>
        <p:spPr>
          <a:xfrm>
            <a:off x="7914630" y="2770554"/>
            <a:ext cx="1569867" cy="2104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B12FE0-88F5-2C1C-0584-1A3609F356B4}"/>
              </a:ext>
            </a:extLst>
          </p:cNvPr>
          <p:cNvSpPr/>
          <p:nvPr/>
        </p:nvSpPr>
        <p:spPr>
          <a:xfrm>
            <a:off x="9004918" y="5221715"/>
            <a:ext cx="308498" cy="40951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23665E-5D28-439E-70BB-79042304888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132708" y="4633067"/>
            <a:ext cx="958973" cy="624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6BABB2-4F51-4AC6-27DA-9B429D8B1592}"/>
                  </a:ext>
                </a:extLst>
              </p:cNvPr>
              <p:cNvSpPr txBox="1"/>
              <p:nvPr/>
            </p:nvSpPr>
            <p:spPr>
              <a:xfrm>
                <a:off x="4091681" y="4279124"/>
                <a:ext cx="3598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Given this, when should the next log be obtained? I.e., </a:t>
                </a:r>
                <a:r>
                  <a:rPr lang="en-US" sz="2000" b="1" dirty="0"/>
                  <a:t>compute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6BABB2-4F51-4AC6-27DA-9B429D8B1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681" y="4279124"/>
                <a:ext cx="3598416" cy="707886"/>
              </a:xfrm>
              <a:prstGeom prst="rect">
                <a:avLst/>
              </a:prstGeom>
              <a:blipFill>
                <a:blip r:embed="rId3"/>
                <a:stretch>
                  <a:fillRect l="-1695" t="-5172" r="-254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5D3ADB42-8A56-17A1-4BC7-5A3FAC9E0239}"/>
              </a:ext>
            </a:extLst>
          </p:cNvPr>
          <p:cNvSpPr/>
          <p:nvPr/>
        </p:nvSpPr>
        <p:spPr>
          <a:xfrm>
            <a:off x="9407373" y="5221715"/>
            <a:ext cx="308498" cy="4095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391134-F7E7-1F23-3C39-439FBF80755C}"/>
              </a:ext>
            </a:extLst>
          </p:cNvPr>
          <p:cNvCxnSpPr>
            <a:stCxn id="19" idx="0"/>
          </p:cNvCxnSpPr>
          <p:nvPr/>
        </p:nvCxnSpPr>
        <p:spPr>
          <a:xfrm flipV="1">
            <a:off x="9561622" y="4020453"/>
            <a:ext cx="1212912" cy="1201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BBA9C24-D07E-A0DB-A217-25D8BC7CC75D}"/>
              </a:ext>
            </a:extLst>
          </p:cNvPr>
          <p:cNvSpPr txBox="1"/>
          <p:nvPr/>
        </p:nvSpPr>
        <p:spPr>
          <a:xfrm>
            <a:off x="10003380" y="3591004"/>
            <a:ext cx="203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 this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1FC518-9AD8-BE1A-9A21-27DA7D5289E2}"/>
              </a:ext>
            </a:extLst>
          </p:cNvPr>
          <p:cNvCxnSpPr>
            <a:cxnSpLocks/>
          </p:cNvCxnSpPr>
          <p:nvPr/>
        </p:nvCxnSpPr>
        <p:spPr>
          <a:xfrm>
            <a:off x="1208473" y="2075177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6CB5E0-BB88-91CC-FB38-C8DAAB1BF313}"/>
              </a:ext>
            </a:extLst>
          </p:cNvPr>
          <p:cNvCxnSpPr>
            <a:cxnSpLocks/>
          </p:cNvCxnSpPr>
          <p:nvPr/>
        </p:nvCxnSpPr>
        <p:spPr>
          <a:xfrm flipV="1">
            <a:off x="1383438" y="6075352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E3F45F35-E71F-045C-6CA6-4D461BE0E535}"/>
                  </a:ext>
                </a:extLst>
              </p:cNvPr>
              <p:cNvSpPr txBox="1"/>
              <p:nvPr/>
            </p:nvSpPr>
            <p:spPr>
              <a:xfrm>
                <a:off x="1251937" y="5199164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E3F45F35-E71F-045C-6CA6-4D461BE0E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37" y="5199164"/>
                <a:ext cx="214081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exagon 28">
            <a:extLst>
              <a:ext uri="{FF2B5EF4-FFF2-40B4-BE49-F238E27FC236}">
                <a16:creationId xmlns:a16="http://schemas.microsoft.com/office/drawing/2014/main" id="{C8EA4DCF-9C43-2CBE-028E-32C9D5BBD8F9}"/>
              </a:ext>
            </a:extLst>
          </p:cNvPr>
          <p:cNvSpPr/>
          <p:nvPr/>
        </p:nvSpPr>
        <p:spPr>
          <a:xfrm>
            <a:off x="2411766" y="5241047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4F1C2-2A67-C4B3-792B-B9D7D8B39925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7807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4" grpId="0" animBg="1"/>
      <p:bldP spid="18" grpId="0"/>
      <p:bldP spid="19" grpId="0" animBg="1"/>
      <p:bldP spid="21" grpId="0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62AC4-2E9A-4650-7314-FACDB6BE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the Crash</a:t>
            </a:r>
          </a:p>
        </p:txBody>
      </p:sp>
      <p:pic>
        <p:nvPicPr>
          <p:cNvPr id="2050" name="Picture 2" descr="How does a black box work? | Science | In-depth reporting on science and  technology | DW | 09.01.2020">
            <a:extLst>
              <a:ext uri="{FF2B5EF4-FFF2-40B4-BE49-F238E27FC236}">
                <a16:creationId xmlns:a16="http://schemas.microsoft.com/office/drawing/2014/main" id="{E919E8E5-5630-545C-0DBF-69968250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15410"/>
            <a:ext cx="4152900" cy="23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449081-0A69-DDA2-D65C-51E53DC4CC81}"/>
              </a:ext>
            </a:extLst>
          </p:cNvPr>
          <p:cNvSpPr txBox="1"/>
          <p:nvPr/>
        </p:nvSpPr>
        <p:spPr>
          <a:xfrm>
            <a:off x="6314982" y="1859340"/>
            <a:ext cx="5652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Stores information</a:t>
            </a:r>
            <a:r>
              <a:rPr lang="en-US" sz="3200" dirty="0"/>
              <a:t> of the vehicle/plane until the time of crash.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9AB0E-9FCF-46E1-9325-1D7C2795DF5B}"/>
              </a:ext>
            </a:extLst>
          </p:cNvPr>
          <p:cNvSpPr txBox="1"/>
          <p:nvPr/>
        </p:nvSpPr>
        <p:spPr>
          <a:xfrm>
            <a:off x="1507262" y="4277621"/>
            <a:ext cx="204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Flight Black Box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40646B6-5480-C7BD-E7A2-DC84E97CA6D9}"/>
              </a:ext>
            </a:extLst>
          </p:cNvPr>
          <p:cNvSpPr/>
          <p:nvPr/>
        </p:nvSpPr>
        <p:spPr>
          <a:xfrm>
            <a:off x="5048434" y="2275747"/>
            <a:ext cx="1047565" cy="73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2DF3073-D707-F50A-595C-74C09E833E42}"/>
              </a:ext>
            </a:extLst>
          </p:cNvPr>
          <p:cNvSpPr/>
          <p:nvPr/>
        </p:nvSpPr>
        <p:spPr>
          <a:xfrm rot="5400000">
            <a:off x="8083858" y="3522279"/>
            <a:ext cx="1047565" cy="1510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B3F9E7-3902-964E-8EEE-0F1439754951}"/>
              </a:ext>
            </a:extLst>
          </p:cNvPr>
          <p:cNvSpPr txBox="1"/>
          <p:nvPr/>
        </p:nvSpPr>
        <p:spPr>
          <a:xfrm>
            <a:off x="6314982" y="4923215"/>
            <a:ext cx="54479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Detecting safety violation</a:t>
            </a:r>
            <a:r>
              <a:rPr lang="en-US" sz="3200" dirty="0"/>
              <a:t> from the stored information.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318C1-0B0A-984F-6531-51FF93F9BE86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34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animBg="1"/>
      <p:bldP spid="9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49BA102E-1B8C-C570-D26E-1B0873A396C3}"/>
                  </a:ext>
                </a:extLst>
              </p:cNvPr>
              <p:cNvSpPr/>
              <p:nvPr/>
            </p:nvSpPr>
            <p:spPr>
              <a:xfrm>
                <a:off x="7914442" y="1819923"/>
                <a:ext cx="1717830" cy="4154749"/>
              </a:xfrm>
              <a:prstGeom prst="hexagon">
                <a:avLst>
                  <a:gd name="adj" fmla="val 0"/>
                  <a:gd name="vf" fmla="val 11547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49BA102E-1B8C-C570-D26E-1B0873A39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42" y="1819923"/>
                <a:ext cx="1717830" cy="4154749"/>
              </a:xfrm>
              <a:prstGeom prst="hexagon">
                <a:avLst>
                  <a:gd name="adj" fmla="val 0"/>
                  <a:gd name="vf" fmla="val 115470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3C23F0A-4491-FCB1-4BA8-229A6908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Monitoring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0400796-1E2D-E694-38BD-096CDCA8FB02}"/>
              </a:ext>
            </a:extLst>
          </p:cNvPr>
          <p:cNvSpPr/>
          <p:nvPr/>
        </p:nvSpPr>
        <p:spPr>
          <a:xfrm>
            <a:off x="1775534" y="2663301"/>
            <a:ext cx="1233996" cy="2317072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1FC518-9AD8-BE1A-9A21-27DA7D5289E2}"/>
              </a:ext>
            </a:extLst>
          </p:cNvPr>
          <p:cNvCxnSpPr>
            <a:cxnSpLocks/>
          </p:cNvCxnSpPr>
          <p:nvPr/>
        </p:nvCxnSpPr>
        <p:spPr>
          <a:xfrm>
            <a:off x="1208473" y="2075177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6CB5E0-BB88-91CC-FB38-C8DAAB1BF313}"/>
              </a:ext>
            </a:extLst>
          </p:cNvPr>
          <p:cNvCxnSpPr>
            <a:cxnSpLocks/>
          </p:cNvCxnSpPr>
          <p:nvPr/>
        </p:nvCxnSpPr>
        <p:spPr>
          <a:xfrm flipV="1">
            <a:off x="1383438" y="6075352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E3F45F35-E71F-045C-6CA6-4D461BE0E535}"/>
                  </a:ext>
                </a:extLst>
              </p:cNvPr>
              <p:cNvSpPr txBox="1"/>
              <p:nvPr/>
            </p:nvSpPr>
            <p:spPr>
              <a:xfrm>
                <a:off x="1251937" y="5199164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E3F45F35-E71F-045C-6CA6-4D461BE0E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37" y="5199164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exagon 28">
            <a:extLst>
              <a:ext uri="{FF2B5EF4-FFF2-40B4-BE49-F238E27FC236}">
                <a16:creationId xmlns:a16="http://schemas.microsoft.com/office/drawing/2014/main" id="{C8EA4DCF-9C43-2CBE-028E-32C9D5BBD8F9}"/>
              </a:ext>
            </a:extLst>
          </p:cNvPr>
          <p:cNvSpPr/>
          <p:nvPr/>
        </p:nvSpPr>
        <p:spPr>
          <a:xfrm>
            <a:off x="2411766" y="5241047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9B2E062A-D524-E7FE-3119-A996DAC01470}"/>
                  </a:ext>
                </a:extLst>
              </p:cNvPr>
              <p:cNvSpPr/>
              <p:nvPr/>
            </p:nvSpPr>
            <p:spPr>
              <a:xfrm>
                <a:off x="3187084" y="2438338"/>
                <a:ext cx="1233996" cy="2827936"/>
              </a:xfrm>
              <a:prstGeom prst="hexagon">
                <a:avLst>
                  <a:gd name="adj" fmla="val 11331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9B2E062A-D524-E7FE-3119-A996DAC01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084" y="2438338"/>
                <a:ext cx="1233996" cy="2827936"/>
              </a:xfrm>
              <a:prstGeom prst="hexagon">
                <a:avLst>
                  <a:gd name="adj" fmla="val 11331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4169BD54-BE38-1292-DF88-AD1978E62FD9}"/>
                  </a:ext>
                </a:extLst>
              </p:cNvPr>
              <p:cNvSpPr/>
              <p:nvPr/>
            </p:nvSpPr>
            <p:spPr>
              <a:xfrm>
                <a:off x="4802819" y="2383256"/>
                <a:ext cx="1518082" cy="3197268"/>
              </a:xfrm>
              <a:prstGeom prst="hexagon">
                <a:avLst>
                  <a:gd name="adj" fmla="val 5483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4169BD54-BE38-1292-DF88-AD1978E6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819" y="2383256"/>
                <a:ext cx="1518082" cy="3197268"/>
              </a:xfrm>
              <a:prstGeom prst="hexagon">
                <a:avLst>
                  <a:gd name="adj" fmla="val 5483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DA012AD9-1BA2-D477-C112-521B3A6FC940}"/>
                  </a:ext>
                </a:extLst>
              </p:cNvPr>
              <p:cNvSpPr/>
              <p:nvPr/>
            </p:nvSpPr>
            <p:spPr>
              <a:xfrm>
                <a:off x="6418554" y="2223203"/>
                <a:ext cx="1287263" cy="3600548"/>
              </a:xfrm>
              <a:prstGeom prst="hexagon">
                <a:avLst>
                  <a:gd name="adj" fmla="val 5483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DA012AD9-1BA2-D477-C112-521B3A6FC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54" y="2223203"/>
                <a:ext cx="1287263" cy="3600548"/>
              </a:xfrm>
              <a:prstGeom prst="hexagon">
                <a:avLst>
                  <a:gd name="adj" fmla="val 5483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155A616-7084-952B-DA62-C14857B3565E}"/>
              </a:ext>
            </a:extLst>
          </p:cNvPr>
          <p:cNvSpPr txBox="1"/>
          <p:nvPr/>
        </p:nvSpPr>
        <p:spPr>
          <a:xfrm>
            <a:off x="7761302" y="481706"/>
            <a:ext cx="2422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log at this step is needed!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8D2855-F0DA-01F0-0F69-3AA8C5189229}"/>
                  </a:ext>
                </a:extLst>
              </p:cNvPr>
              <p:cNvSpPr txBox="1"/>
              <p:nvPr/>
            </p:nvSpPr>
            <p:spPr>
              <a:xfrm>
                <a:off x="9780234" y="2383256"/>
                <a:ext cx="232872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Certainly safe until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/>
                  <a:t>. So, any logs, in between, are practically useless.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8D2855-F0DA-01F0-0F69-3AA8C5189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234" y="2383256"/>
                <a:ext cx="2328724" cy="2308324"/>
              </a:xfrm>
              <a:prstGeom prst="rect">
                <a:avLst/>
              </a:prstGeom>
              <a:blipFill>
                <a:blip r:embed="rId7"/>
                <a:stretch>
                  <a:fillRect l="-3927" t="-2111" r="-5236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D76857E-2136-9F31-DD69-E89CDCF1030B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576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6" grpId="0" animBg="1"/>
      <p:bldP spid="27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4580-AACE-821A-85DA-3DB8E038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Anesthesia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0910FE-6827-8CB7-1A2D-6D128F58ADC4}"/>
              </a:ext>
            </a:extLst>
          </p:cNvPr>
          <p:cNvSpPr/>
          <p:nvPr/>
        </p:nvSpPr>
        <p:spPr>
          <a:xfrm>
            <a:off x="2707690" y="1808548"/>
            <a:ext cx="5992427" cy="41192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A8241-8159-76D1-2193-CA8DA91BEA62}"/>
              </a:ext>
            </a:extLst>
          </p:cNvPr>
          <p:cNvSpPr/>
          <p:nvPr/>
        </p:nvSpPr>
        <p:spPr>
          <a:xfrm>
            <a:off x="2840855" y="2651926"/>
            <a:ext cx="1793289" cy="315157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1335E7-7E7C-BDF8-13CE-82EB3205BE8F}"/>
              </a:ext>
            </a:extLst>
          </p:cNvPr>
          <p:cNvSpPr/>
          <p:nvPr/>
        </p:nvSpPr>
        <p:spPr>
          <a:xfrm>
            <a:off x="4767309" y="2651926"/>
            <a:ext cx="3818878" cy="315157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C0EB4-C59C-CDC9-E4AD-C560B1A20407}"/>
              </a:ext>
            </a:extLst>
          </p:cNvPr>
          <p:cNvSpPr txBox="1"/>
          <p:nvPr/>
        </p:nvSpPr>
        <p:spPr>
          <a:xfrm>
            <a:off x="585927" y="2204472"/>
            <a:ext cx="2121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Models the metabolization of the drug by the body.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47077-4B2B-D193-D2FF-8F29E0DD7CF8}"/>
              </a:ext>
            </a:extLst>
          </p:cNvPr>
          <p:cNvSpPr/>
          <p:nvPr/>
        </p:nvSpPr>
        <p:spPr>
          <a:xfrm>
            <a:off x="2840855" y="1906201"/>
            <a:ext cx="1793289" cy="710213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8E5282-93A7-478D-164E-A809F0B5EE61}"/>
              </a:ext>
            </a:extLst>
          </p:cNvPr>
          <p:cNvSpPr/>
          <p:nvPr/>
        </p:nvSpPr>
        <p:spPr>
          <a:xfrm>
            <a:off x="4767309" y="1906201"/>
            <a:ext cx="3818878" cy="710213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PD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319D1E3-06CD-4BFB-E33A-663C98E0F1B8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2094697" y="1458314"/>
            <a:ext cx="298270" cy="119404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AB392C-4C83-07B4-A3F7-B6053EF9905D}"/>
              </a:ext>
            </a:extLst>
          </p:cNvPr>
          <p:cNvSpPr txBox="1"/>
          <p:nvPr/>
        </p:nvSpPr>
        <p:spPr>
          <a:xfrm>
            <a:off x="9101091" y="2616414"/>
            <a:ext cx="2121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Models the </a:t>
            </a:r>
            <a:r>
              <a:rPr lang="en-US" sz="2400" b="0" i="0" u="none" strike="noStrike" baseline="0" dirty="0">
                <a:latin typeface="SFRM1000"/>
              </a:rPr>
              <a:t>effect of drug on the body.</a:t>
            </a:r>
            <a:endParaRPr lang="en-US" sz="2400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9DD1B4F-4AEA-D6F0-9663-AEB9D59C27BA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8586187" y="2261308"/>
            <a:ext cx="1472954" cy="355106"/>
          </a:xfrm>
          <a:prstGeom prst="bentConnector3">
            <a:avLst>
              <a:gd name="adj1" fmla="val -123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1EE25E-77BC-B9A0-DE0F-6757F601FA16}"/>
                  </a:ext>
                </a:extLst>
              </p:cNvPr>
              <p:cNvSpPr txBox="1"/>
              <p:nvPr/>
            </p:nvSpPr>
            <p:spPr>
              <a:xfrm>
                <a:off x="3195961" y="3514224"/>
                <a:ext cx="8345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1EE25E-77BC-B9A0-DE0F-6757F601F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61" y="3514224"/>
                <a:ext cx="83450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7927FA-A5B0-590C-1512-3A533B5750C2}"/>
                  </a:ext>
                </a:extLst>
              </p:cNvPr>
              <p:cNvSpPr txBox="1"/>
              <p:nvPr/>
            </p:nvSpPr>
            <p:spPr>
              <a:xfrm>
                <a:off x="4767309" y="3064469"/>
                <a:ext cx="381887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1</a:t>
                </a:r>
                <a:r>
                  <a:rPr lang="en-US" sz="2000" b="0" baseline="30000" dirty="0"/>
                  <a:t>st</a:t>
                </a:r>
                <a:r>
                  <a:rPr lang="en-US" sz="2000" b="0" dirty="0"/>
                  <a:t> Peripheral Compartment: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2</a:t>
                </a:r>
                <a:r>
                  <a:rPr lang="en-US" sz="2000" baseline="30000" dirty="0"/>
                  <a:t>nd</a:t>
                </a:r>
                <a:r>
                  <a:rPr lang="en-US" sz="2000" dirty="0"/>
                  <a:t> Peripheral Compartment: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Plasma Compartment: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7927FA-A5B0-590C-1512-3A533B57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309" y="3064469"/>
                <a:ext cx="3818878" cy="1938992"/>
              </a:xfrm>
              <a:prstGeom prst="rect">
                <a:avLst/>
              </a:prstGeom>
              <a:blipFill>
                <a:blip r:embed="rId3"/>
                <a:stretch>
                  <a:fillRect l="-1438" t="-1887" r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6874835-451E-7541-B9EC-E9D895CDD379}"/>
              </a:ext>
            </a:extLst>
          </p:cNvPr>
          <p:cNvSpPr txBox="1"/>
          <p:nvPr/>
        </p:nvSpPr>
        <p:spPr>
          <a:xfrm>
            <a:off x="9101091" y="4603170"/>
            <a:ext cx="285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 variables, modelling concentration levels.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039097-8F38-F4AD-CBFA-49732D1B4534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6676748" y="4818078"/>
            <a:ext cx="2424343" cy="385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58C451-EDD8-D1FC-0D64-6A3D3ECEE5EE}"/>
              </a:ext>
            </a:extLst>
          </p:cNvPr>
          <p:cNvCxnSpPr>
            <a:cxnSpLocks/>
            <a:stCxn id="20" idx="1"/>
            <a:endCxn id="18" idx="2"/>
          </p:cNvCxnSpPr>
          <p:nvPr/>
        </p:nvCxnSpPr>
        <p:spPr>
          <a:xfrm flipH="1" flipV="1">
            <a:off x="3613212" y="4098999"/>
            <a:ext cx="5487879" cy="1104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B6D330-EA60-512F-A5EE-A8CDAB9251E7}"/>
              </a:ext>
            </a:extLst>
          </p:cNvPr>
          <p:cNvSpPr txBox="1"/>
          <p:nvPr/>
        </p:nvSpPr>
        <p:spPr>
          <a:xfrm>
            <a:off x="0" y="6257836"/>
            <a:ext cx="120586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“Benchmark Problem: A PK/PD Model and Safety Constraints for Anesthesia Delivery”</a:t>
            </a:r>
            <a:b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Victor Gan, Guy Albert Dumont, and Ian Mitchell.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2014 and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2015.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D87E8E-D7D5-9A8A-FCDF-1A12016F369F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4775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14" grpId="0"/>
      <p:bldP spid="18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1EB7-0099-EDC0-4208-E113A694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Anesthesia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9F4AB9-FC4B-7A76-20E1-70F3687F2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Logs of a patient.</a:t>
                </a:r>
              </a:p>
              <a:p>
                <a:endParaRPr lang="en-US" dirty="0"/>
              </a:p>
              <a:p>
                <a:r>
                  <a:rPr lang="en-US" dirty="0"/>
                  <a:t>Task 1: Whether the plasma concertation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) of the patient violated the safe range at any time?</a:t>
                </a:r>
              </a:p>
              <a:p>
                <a:endParaRPr lang="en-US" dirty="0"/>
              </a:p>
              <a:p>
                <a:r>
                  <a:rPr lang="en-US" dirty="0"/>
                  <a:t>Task 2: Compare offline and online monitoring.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9F4AB9-FC4B-7A76-20E1-70F3687F2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D97F7C6-ED51-CA83-B7EC-A3C1C340C424}"/>
              </a:ext>
            </a:extLst>
          </p:cNvPr>
          <p:cNvSpPr txBox="1"/>
          <p:nvPr/>
        </p:nvSpPr>
        <p:spPr>
          <a:xfrm>
            <a:off x="0" y="6257836"/>
            <a:ext cx="120586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“Benchmark Problem: A PK/PD Model and Safety Constraints for Anesthesia Delivery”</a:t>
            </a:r>
            <a:b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Victor Gan, Guy Albert Dumont, and Ian Mitchell.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2014 and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1791D-B645-B609-F1B1-56FE55D16359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837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4580-AACE-821A-85DA-3DB8E038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Anesthesia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03685-FDB8-3650-AD7D-F18E8A57D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Black: Scattered &amp; noisy logs given as input.</a:t>
            </a:r>
          </a:p>
          <a:p>
            <a:endParaRPr lang="en-US" dirty="0"/>
          </a:p>
          <a:p>
            <a:r>
              <a:rPr lang="en-US" dirty="0"/>
              <a:t>Blue: Computed Reachable 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BC227-CDB9-4317-A575-1E6A3A40F6A5}"/>
              </a:ext>
            </a:extLst>
          </p:cNvPr>
          <p:cNvSpPr txBox="1"/>
          <p:nvPr/>
        </p:nvSpPr>
        <p:spPr>
          <a:xfrm>
            <a:off x="0" y="6257836"/>
            <a:ext cx="120586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“Benchmark Problem: A PK/PD Model and Safety Constraints for Anesthesia Delivery”</a:t>
            </a:r>
            <a:b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Victor Gan, Guy Albert Dumont, and Ian Mitchell.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2014 and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7C322-0674-71F4-6797-EAFE839556E9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716406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4580-AACE-821A-85DA-3DB8E038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Anesthesia (Offline Monitoring)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7D9D05-11A3-E651-2D4A-A89C6B18E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1" y="1522245"/>
            <a:ext cx="7001613" cy="5229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52780D-CD20-DB7D-9B7F-0CF847B90269}"/>
              </a:ext>
            </a:extLst>
          </p:cNvPr>
          <p:cNvSpPr txBox="1"/>
          <p:nvPr/>
        </p:nvSpPr>
        <p:spPr>
          <a:xfrm>
            <a:off x="2231995" y="4287915"/>
            <a:ext cx="92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Safe!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003B1-EE95-8D68-69D3-56F41E07F44D}"/>
              </a:ext>
            </a:extLst>
          </p:cNvPr>
          <p:cNvSpPr txBox="1"/>
          <p:nvPr/>
        </p:nvSpPr>
        <p:spPr>
          <a:xfrm>
            <a:off x="1878368" y="2143932"/>
            <a:ext cx="92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Safe!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E5D53-5D42-944A-CDA6-6F0A55B22510}"/>
              </a:ext>
            </a:extLst>
          </p:cNvPr>
          <p:cNvSpPr txBox="1"/>
          <p:nvPr/>
        </p:nvSpPr>
        <p:spPr>
          <a:xfrm>
            <a:off x="4685192" y="2767347"/>
            <a:ext cx="92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Safe!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76D3C-3D30-CF70-CC23-D4E0F4D602D0}"/>
              </a:ext>
            </a:extLst>
          </p:cNvPr>
          <p:cNvSpPr txBox="1"/>
          <p:nvPr/>
        </p:nvSpPr>
        <p:spPr>
          <a:xfrm>
            <a:off x="4829537" y="4287914"/>
            <a:ext cx="1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Unsafe!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24F44-030B-19C4-F653-B734E89EE416}"/>
              </a:ext>
            </a:extLst>
          </p:cNvPr>
          <p:cNvSpPr txBox="1"/>
          <p:nvPr/>
        </p:nvSpPr>
        <p:spPr>
          <a:xfrm>
            <a:off x="6729274" y="2936528"/>
            <a:ext cx="510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Increasing the probability of logging results in less false alarms.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Increasing the noise in the logs results in more false alarms.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A6EAB-6BAC-3AC3-41AB-466842B45984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18034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4580-AACE-821A-85DA-3DB8E038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Anesthesia (Online Monitoring)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A8F2B-B089-3F8B-4564-C54B42A34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648825" cy="3981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CEEFFC-7BCF-F4B2-80D0-B7A2CE9EA47D}"/>
              </a:ext>
            </a:extLst>
          </p:cNvPr>
          <p:cNvSpPr txBox="1"/>
          <p:nvPr/>
        </p:nvSpPr>
        <p:spPr>
          <a:xfrm>
            <a:off x="691116" y="5661878"/>
            <a:ext cx="4456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Proved safety using just </a:t>
            </a:r>
            <a:r>
              <a:rPr lang="en-US" sz="2400" b="1" i="1" dirty="0">
                <a:solidFill>
                  <a:srgbClr val="0070C0"/>
                </a:solidFill>
              </a:rPr>
              <a:t>5% logs </a:t>
            </a:r>
            <a:r>
              <a:rPr lang="en-US" sz="2400" dirty="0"/>
              <a:t>of the total time steps.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48EFB-B462-1776-14B4-C69C2FA377BE}"/>
              </a:ext>
            </a:extLst>
          </p:cNvPr>
          <p:cNvSpPr txBox="1"/>
          <p:nvPr/>
        </p:nvSpPr>
        <p:spPr>
          <a:xfrm>
            <a:off x="10386874" y="1988598"/>
            <a:ext cx="1740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Reach set computed by offline monitoring.</a:t>
            </a:r>
          </a:p>
          <a:p>
            <a:r>
              <a:rPr lang="en-US" b="1" dirty="0">
                <a:solidFill>
                  <a:srgbClr val="FF3399"/>
                </a:solidFill>
              </a:rPr>
              <a:t>Purple</a:t>
            </a:r>
            <a:r>
              <a:rPr lang="en-US" dirty="0"/>
              <a:t>: Logs given to the offline monitoring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6C10F-DABF-64D0-BCD8-F20E679CEE7C}"/>
              </a:ext>
            </a:extLst>
          </p:cNvPr>
          <p:cNvSpPr txBox="1"/>
          <p:nvPr/>
        </p:nvSpPr>
        <p:spPr>
          <a:xfrm>
            <a:off x="6249880" y="5661878"/>
            <a:ext cx="5442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offline monitoring raised </a:t>
            </a:r>
            <a:r>
              <a:rPr lang="en-US" sz="2000" b="1" i="1" dirty="0">
                <a:solidFill>
                  <a:srgbClr val="0070C0"/>
                </a:solidFill>
              </a:rPr>
              <a:t>false alarm at 35</a:t>
            </a:r>
            <a:r>
              <a:rPr lang="en-US" sz="2000" b="1" i="1" baseline="30000" dirty="0">
                <a:solidFill>
                  <a:srgbClr val="0070C0"/>
                </a:solidFill>
              </a:rPr>
              <a:t>th</a:t>
            </a:r>
            <a:r>
              <a:rPr lang="en-US" sz="2000" b="1" i="1" dirty="0">
                <a:solidFill>
                  <a:srgbClr val="0070C0"/>
                </a:solidFill>
              </a:rPr>
              <a:t> log</a:t>
            </a:r>
            <a:r>
              <a:rPr lang="en-US" sz="2000" b="1" i="1" dirty="0"/>
              <a:t> </a:t>
            </a:r>
            <a:r>
              <a:rPr lang="en-US" sz="2000" dirty="0"/>
              <a:t>(out of 115), whereas online monitoring </a:t>
            </a:r>
            <a:r>
              <a:rPr lang="en-US" sz="2000" b="1" i="1" dirty="0">
                <a:solidFill>
                  <a:srgbClr val="0070C0"/>
                </a:solidFill>
              </a:rPr>
              <a:t>proved safety using just 84 logs</a:t>
            </a:r>
            <a:r>
              <a:rPr lang="en-US" sz="2000" dirty="0"/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72170-5EDD-EF94-9B74-E2BA778192BC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0718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69EB-AC2C-5F70-35D2-1C20C143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6FCD9-B9E1-B9DC-D153-FBBEC3DC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</a:t>
            </a:r>
            <a:r>
              <a:rPr lang="en-US" b="1" i="1" dirty="0">
                <a:solidFill>
                  <a:srgbClr val="0070C0"/>
                </a:solidFill>
              </a:rPr>
              <a:t>present online and offline monitoring</a:t>
            </a:r>
            <a:r>
              <a:rPr lang="en-US" dirty="0"/>
              <a:t> approaches.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0070C0"/>
                </a:solidFill>
              </a:rPr>
              <a:t>offline approach</a:t>
            </a:r>
            <a:r>
              <a:rPr lang="en-US" dirty="0"/>
              <a:t> monitors </a:t>
            </a:r>
            <a:r>
              <a:rPr lang="en-US" b="1" i="1" dirty="0">
                <a:solidFill>
                  <a:srgbClr val="0070C0"/>
                </a:solidFill>
              </a:rPr>
              <a:t>noisy and scattered logs </a:t>
            </a:r>
            <a:r>
              <a:rPr lang="en-US" dirty="0"/>
              <a:t>for safety, assuming a </a:t>
            </a:r>
            <a:r>
              <a:rPr lang="en-US" b="1" i="1" dirty="0">
                <a:solidFill>
                  <a:srgbClr val="0070C0"/>
                </a:solidFill>
              </a:rPr>
              <a:t>bounding model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0070C0"/>
                </a:solidFill>
              </a:rPr>
              <a:t>online approach</a:t>
            </a:r>
            <a:r>
              <a:rPr lang="en-US" dirty="0"/>
              <a:t> aims at </a:t>
            </a:r>
            <a:r>
              <a:rPr lang="en-US" b="1" i="1" dirty="0">
                <a:solidFill>
                  <a:srgbClr val="0070C0"/>
                </a:solidFill>
              </a:rPr>
              <a:t>energy efficiency</a:t>
            </a:r>
            <a:r>
              <a:rPr lang="en-US" dirty="0"/>
              <a:t>, only logging when required.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0070C0"/>
                </a:solidFill>
              </a:rPr>
              <a:t>Future work:</a:t>
            </a:r>
            <a:r>
              <a:rPr lang="en-US" dirty="0"/>
              <a:t> What happens when the </a:t>
            </a:r>
            <a:r>
              <a:rPr lang="en-US" b="1" i="1" dirty="0">
                <a:solidFill>
                  <a:srgbClr val="0070C0"/>
                </a:solidFill>
              </a:rPr>
              <a:t>log timestamps are uncertain</a:t>
            </a:r>
            <a:r>
              <a:rPr lang="en-US" dirty="0"/>
              <a:t> too?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85FBB-FCD8-90FA-29F7-8B2578B2E40C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4511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A938790-7895-F2D1-68ED-5800CD23E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4286250" cy="428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79347-097B-0A07-422B-E532FB934B2B}"/>
              </a:ext>
            </a:extLst>
          </p:cNvPr>
          <p:cNvSpPr txBox="1"/>
          <p:nvPr/>
        </p:nvSpPr>
        <p:spPr>
          <a:xfrm>
            <a:off x="387625" y="4023657"/>
            <a:ext cx="9156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open-source tool is available at:</a:t>
            </a:r>
            <a:br>
              <a:rPr lang="en-US" sz="2800" dirty="0"/>
            </a:b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github.com/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bineet-coderep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/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MoULDyS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2524C-4A1A-379D-2394-4EED6E6A0CBA}"/>
              </a:ext>
            </a:extLst>
          </p:cNvPr>
          <p:cNvSpPr/>
          <p:nvPr/>
        </p:nvSpPr>
        <p:spPr>
          <a:xfrm>
            <a:off x="5389689" y="5165745"/>
            <a:ext cx="68023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</a:p>
        </p:txBody>
      </p:sp>
      <p:pic>
        <p:nvPicPr>
          <p:cNvPr id="8" name="Picture 4" descr="TaxProf Blog">
            <a:extLst>
              <a:ext uri="{FF2B5EF4-FFF2-40B4-BE49-F238E27FC236}">
                <a16:creationId xmlns:a16="http://schemas.microsoft.com/office/drawing/2014/main" id="{8C9996E4-55D4-3D64-DF48-E40985FB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8" y="1971675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4EBE0EE-CFE1-1F90-D876-59B46327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755" y="2182206"/>
            <a:ext cx="3367303" cy="11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8FEEB-38EA-5440-B99F-2CAF9321AC56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37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6DBE1BA2-8E3F-D72A-8D4B-EE1657200845}"/>
              </a:ext>
            </a:extLst>
          </p:cNvPr>
          <p:cNvSpPr/>
          <p:nvPr/>
        </p:nvSpPr>
        <p:spPr>
          <a:xfrm>
            <a:off x="4059459" y="205452"/>
            <a:ext cx="4138845" cy="15090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Scan this QR code on your phone</a:t>
            </a:r>
          </a:p>
        </p:txBody>
      </p:sp>
    </p:spTree>
    <p:extLst>
      <p:ext uri="{BB962C8B-B14F-4D97-AF65-F5344CB8AC3E}">
        <p14:creationId xmlns:p14="http://schemas.microsoft.com/office/powerpoint/2010/main" val="40616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pic>
        <p:nvPicPr>
          <p:cNvPr id="3074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447E656B-B173-E10A-1AD3-A2A94E0C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02" y="2299316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2BCFAB11-3570-C46E-534D-8A3AE1ECE8CD}"/>
              </a:ext>
            </a:extLst>
          </p:cNvPr>
          <p:cNvSpPr/>
          <p:nvPr/>
        </p:nvSpPr>
        <p:spPr>
          <a:xfrm>
            <a:off x="594064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A678A-4907-7FF3-5C9E-E07583AE8ABC}"/>
              </a:ext>
            </a:extLst>
          </p:cNvPr>
          <p:cNvSpPr txBox="1"/>
          <p:nvPr/>
        </p:nvSpPr>
        <p:spPr>
          <a:xfrm>
            <a:off x="5104660" y="4812849"/>
            <a:ext cx="241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Logs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B69FA-C082-69E4-01B8-58610D502E9D}"/>
              </a:ext>
            </a:extLst>
          </p:cNvPr>
          <p:cNvSpPr txBox="1"/>
          <p:nvPr/>
        </p:nvSpPr>
        <p:spPr>
          <a:xfrm>
            <a:off x="1082336" y="3506692"/>
            <a:ext cx="374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Stores the information of the current state of the car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25D757E-B481-05E8-A57A-B0405BDA0224}"/>
              </a:ext>
            </a:extLst>
          </p:cNvPr>
          <p:cNvSpPr txBox="1"/>
          <p:nvPr/>
        </p:nvSpPr>
        <p:spPr>
          <a:xfrm>
            <a:off x="1082335" y="4452158"/>
            <a:ext cx="393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State variable values, represented as </a:t>
            </a:r>
            <a:r>
              <a:rPr lang="en-US" sz="2400" b="1" i="1" dirty="0">
                <a:solidFill>
                  <a:srgbClr val="0070C0"/>
                </a:solidFill>
              </a:rPr>
              <a:t>Zonotopes</a:t>
            </a:r>
            <a:r>
              <a:rPr lang="en-US" sz="2400" i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60CE4-3D42-0934-6B30-B6C454E39C89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59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pic>
        <p:nvPicPr>
          <p:cNvPr id="3074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447E656B-B173-E10A-1AD3-A2A94E0C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02" y="2299316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2BCFAB11-3570-C46E-534D-8A3AE1ECE8CD}"/>
              </a:ext>
            </a:extLst>
          </p:cNvPr>
          <p:cNvSpPr/>
          <p:nvPr/>
        </p:nvSpPr>
        <p:spPr>
          <a:xfrm>
            <a:off x="594064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A678A-4907-7FF3-5C9E-E07583AE8ABC}"/>
              </a:ext>
            </a:extLst>
          </p:cNvPr>
          <p:cNvSpPr txBox="1"/>
          <p:nvPr/>
        </p:nvSpPr>
        <p:spPr>
          <a:xfrm>
            <a:off x="5104660" y="4812849"/>
            <a:ext cx="241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Logs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B69FA-C082-69E4-01B8-58610D502E9D}"/>
              </a:ext>
            </a:extLst>
          </p:cNvPr>
          <p:cNvSpPr txBox="1"/>
          <p:nvPr/>
        </p:nvSpPr>
        <p:spPr>
          <a:xfrm>
            <a:off x="1082336" y="3506692"/>
            <a:ext cx="3747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Stores the information of the current state of the car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25D757E-B481-05E8-A57A-B0405BDA0224}"/>
              </a:ext>
            </a:extLst>
          </p:cNvPr>
          <p:cNvSpPr txBox="1"/>
          <p:nvPr/>
        </p:nvSpPr>
        <p:spPr>
          <a:xfrm>
            <a:off x="1082335" y="4452158"/>
            <a:ext cx="393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State variable values, represented as </a:t>
            </a:r>
            <a:r>
              <a:rPr lang="en-US" sz="2400" b="1" i="1" dirty="0">
                <a:solidFill>
                  <a:srgbClr val="0070C0"/>
                </a:solidFill>
              </a:rPr>
              <a:t>Zonotopes</a:t>
            </a:r>
            <a:r>
              <a:rPr lang="en-US" sz="2400" i="1" dirty="0"/>
              <a:t>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3382FBD-3D03-0769-4E4E-A7932E6D61B0}"/>
              </a:ext>
            </a:extLst>
          </p:cNvPr>
          <p:cNvSpPr/>
          <p:nvPr/>
        </p:nvSpPr>
        <p:spPr>
          <a:xfrm rot="14520917">
            <a:off x="3935713" y="-402068"/>
            <a:ext cx="2392685" cy="8659441"/>
          </a:xfrm>
          <a:prstGeom prst="triangle">
            <a:avLst>
              <a:gd name="adj" fmla="val 41067"/>
            </a:avLst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7BBD5-0B7A-A9CA-D324-DE84B05A4B57}"/>
              </a:ext>
            </a:extLst>
          </p:cNvPr>
          <p:cNvSpPr/>
          <p:nvPr/>
        </p:nvSpPr>
        <p:spPr>
          <a:xfrm>
            <a:off x="8124547" y="770111"/>
            <a:ext cx="1427826" cy="222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/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blipFill>
                <a:blip r:embed="rId4"/>
                <a:stretch>
                  <a:fillRect l="-2857" r="-6571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0CCA63-1B15-8D26-B88F-7C0AE8F1A046}"/>
              </a:ext>
            </a:extLst>
          </p:cNvPr>
          <p:cNvSpPr txBox="1"/>
          <p:nvPr/>
        </p:nvSpPr>
        <p:spPr>
          <a:xfrm>
            <a:off x="9607851" y="74963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Acceleration with an error 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/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blipFill>
                <a:blip r:embed="rId5"/>
                <a:stretch>
                  <a:fillRect l="-433" r="-4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23301AD-E5E8-4EDC-C74D-79909C2441D0}"/>
              </a:ext>
            </a:extLst>
          </p:cNvPr>
          <p:cNvSpPr txBox="1"/>
          <p:nvPr/>
        </p:nvSpPr>
        <p:spPr>
          <a:xfrm>
            <a:off x="9607850" y="2418641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to the lead vehicle.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B325A2-D909-8303-2D35-7A2A8987F556}"/>
              </a:ext>
            </a:extLst>
          </p:cNvPr>
          <p:cNvCxnSpPr>
            <a:cxnSpLocks/>
          </p:cNvCxnSpPr>
          <p:nvPr/>
        </p:nvCxnSpPr>
        <p:spPr>
          <a:xfrm>
            <a:off x="8838460" y="1970413"/>
            <a:ext cx="0" cy="534662"/>
          </a:xfrm>
          <a:prstGeom prst="line">
            <a:avLst/>
          </a:prstGeom>
          <a:ln w="762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/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blipFill>
                <a:blip r:embed="rId6"/>
                <a:stretch>
                  <a:fillRect l="-1778" r="-1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2B56668-EFC9-EF75-468E-EF52164FF4CF}"/>
              </a:ext>
            </a:extLst>
          </p:cNvPr>
          <p:cNvSpPr txBox="1"/>
          <p:nvPr/>
        </p:nvSpPr>
        <p:spPr>
          <a:xfrm>
            <a:off x="9607850" y="143765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with an error range.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53FC3D-E8D1-ABD2-693E-F9552A1822A8}"/>
              </a:ext>
            </a:extLst>
          </p:cNvPr>
          <p:cNvSpPr txBox="1"/>
          <p:nvPr/>
        </p:nvSpPr>
        <p:spPr>
          <a:xfrm rot="19434268">
            <a:off x="4884472" y="1815017"/>
            <a:ext cx="293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Stored Information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83A69-60C2-91AE-431D-4F5286351043}"/>
              </a:ext>
            </a:extLst>
          </p:cNvPr>
          <p:cNvSpPr txBox="1"/>
          <p:nvPr/>
        </p:nvSpPr>
        <p:spPr>
          <a:xfrm>
            <a:off x="7424393" y="150248"/>
            <a:ext cx="346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Represented as Zonotopes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1EA946-C05D-E5F9-4D71-715ECCFB8D5D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755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/>
      <p:bldP spid="7" grpId="0"/>
      <p:bldP spid="15" grpId="0"/>
      <p:bldP spid="16" grpId="0"/>
      <p:bldP spid="19" grpId="0"/>
      <p:bldP spid="21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pic>
        <p:nvPicPr>
          <p:cNvPr id="3074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447E656B-B173-E10A-1AD3-A2A94E0C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02" y="2299316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2BCFAB11-3570-C46E-534D-8A3AE1ECE8CD}"/>
              </a:ext>
            </a:extLst>
          </p:cNvPr>
          <p:cNvSpPr/>
          <p:nvPr/>
        </p:nvSpPr>
        <p:spPr>
          <a:xfrm>
            <a:off x="594064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6A678A-4907-7FF3-5C9E-E07583AE8ABC}"/>
              </a:ext>
            </a:extLst>
          </p:cNvPr>
          <p:cNvSpPr txBox="1"/>
          <p:nvPr/>
        </p:nvSpPr>
        <p:spPr>
          <a:xfrm>
            <a:off x="5104660" y="4812849"/>
            <a:ext cx="241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Logs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327BBD5-0B7A-A9CA-D324-DE84B05A4B57}"/>
              </a:ext>
            </a:extLst>
          </p:cNvPr>
          <p:cNvSpPr/>
          <p:nvPr/>
        </p:nvSpPr>
        <p:spPr>
          <a:xfrm>
            <a:off x="8124547" y="770111"/>
            <a:ext cx="1427826" cy="2221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/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2A3816-4021-F46D-815E-A66E3498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547" y="929430"/>
                <a:ext cx="852256" cy="369332"/>
              </a:xfrm>
              <a:prstGeom prst="rect">
                <a:avLst/>
              </a:prstGeom>
              <a:blipFill>
                <a:blip r:embed="rId4"/>
                <a:stretch>
                  <a:fillRect l="-2857" r="-65714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10CCA63-1B15-8D26-B88F-7C0AE8F1A046}"/>
              </a:ext>
            </a:extLst>
          </p:cNvPr>
          <p:cNvSpPr txBox="1"/>
          <p:nvPr/>
        </p:nvSpPr>
        <p:spPr>
          <a:xfrm>
            <a:off x="9607851" y="74963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Acceleration with an error range.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/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A0D55F-D22A-5B3A-062D-346CF4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1435825"/>
                <a:ext cx="1408573" cy="369332"/>
              </a:xfrm>
              <a:prstGeom prst="rect">
                <a:avLst/>
              </a:prstGeom>
              <a:blipFill>
                <a:blip r:embed="rId5"/>
                <a:stretch>
                  <a:fillRect l="-433" r="-43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23301AD-E5E8-4EDC-C74D-79909C2441D0}"/>
              </a:ext>
            </a:extLst>
          </p:cNvPr>
          <p:cNvSpPr txBox="1"/>
          <p:nvPr/>
        </p:nvSpPr>
        <p:spPr>
          <a:xfrm>
            <a:off x="9607850" y="2418641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Distance to the lead vehicle.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B325A2-D909-8303-2D35-7A2A8987F556}"/>
              </a:ext>
            </a:extLst>
          </p:cNvPr>
          <p:cNvCxnSpPr>
            <a:cxnSpLocks/>
          </p:cNvCxnSpPr>
          <p:nvPr/>
        </p:nvCxnSpPr>
        <p:spPr>
          <a:xfrm>
            <a:off x="8838460" y="1970413"/>
            <a:ext cx="0" cy="534662"/>
          </a:xfrm>
          <a:prstGeom prst="line">
            <a:avLst/>
          </a:prstGeom>
          <a:ln w="762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/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206A46-E1D0-79BE-CECA-5CFDF9BB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799" y="2461195"/>
                <a:ext cx="1373079" cy="369332"/>
              </a:xfrm>
              <a:prstGeom prst="rect">
                <a:avLst/>
              </a:prstGeom>
              <a:blipFill>
                <a:blip r:embed="rId6"/>
                <a:stretch>
                  <a:fillRect l="-1778" r="-17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2B56668-EFC9-EF75-468E-EF52164FF4CF}"/>
              </a:ext>
            </a:extLst>
          </p:cNvPr>
          <p:cNvSpPr txBox="1"/>
          <p:nvPr/>
        </p:nvSpPr>
        <p:spPr>
          <a:xfrm>
            <a:off x="9607850" y="1437650"/>
            <a:ext cx="235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with an error range.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83A69-60C2-91AE-431D-4F5286351043}"/>
              </a:ext>
            </a:extLst>
          </p:cNvPr>
          <p:cNvSpPr txBox="1"/>
          <p:nvPr/>
        </p:nvSpPr>
        <p:spPr>
          <a:xfrm>
            <a:off x="7424393" y="150248"/>
            <a:ext cx="346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Represented as Zonotopes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1EA946-C05D-E5F9-4D71-715ECCFB8D5D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265C51-9B9B-259D-F1ED-85AD94C438ED}"/>
              </a:ext>
            </a:extLst>
          </p:cNvPr>
          <p:cNvSpPr txBox="1"/>
          <p:nvPr/>
        </p:nvSpPr>
        <p:spPr>
          <a:xfrm>
            <a:off x="1744003" y="3555542"/>
            <a:ext cx="1044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the gathered logs can have </a:t>
            </a:r>
            <a:r>
              <a:rPr lang="en-US" sz="2400" b="1" i="1" dirty="0">
                <a:solidFill>
                  <a:srgbClr val="0070C0"/>
                </a:solidFill>
              </a:rPr>
              <a:t>added noise</a:t>
            </a:r>
            <a:r>
              <a:rPr lang="en-US" sz="2400" dirty="0"/>
              <a:t>—due to sensor errors.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5E855B-21DF-F597-2E1F-8B9B21C48241}"/>
              </a:ext>
            </a:extLst>
          </p:cNvPr>
          <p:cNvSpPr txBox="1"/>
          <p:nvPr/>
        </p:nvSpPr>
        <p:spPr>
          <a:xfrm>
            <a:off x="1744002" y="4176446"/>
            <a:ext cx="914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gathered logs are an </a:t>
            </a:r>
            <a:r>
              <a:rPr lang="en-US" sz="2400" b="1" i="1" dirty="0">
                <a:solidFill>
                  <a:srgbClr val="0070C0"/>
                </a:solidFill>
              </a:rPr>
              <a:t>over-approximation</a:t>
            </a:r>
            <a:r>
              <a:rPr lang="en-US" sz="2400" dirty="0"/>
              <a:t> of the actual states.</a:t>
            </a:r>
          </a:p>
        </p:txBody>
      </p:sp>
    </p:spTree>
    <p:extLst>
      <p:ext uri="{BB962C8B-B14F-4D97-AF65-F5344CB8AC3E}">
        <p14:creationId xmlns:p14="http://schemas.microsoft.com/office/powerpoint/2010/main" val="24956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2C62ACF7-19D2-61C7-3624-78CA1441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80" y="2257980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BFD8F447-6B09-42CF-1276-0F5A995A6B12}"/>
              </a:ext>
            </a:extLst>
          </p:cNvPr>
          <p:cNvSpPr/>
          <p:nvPr/>
        </p:nvSpPr>
        <p:spPr>
          <a:xfrm>
            <a:off x="2467259" y="3622085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9DF0532-A6B3-1405-5F8A-BA56BA995ED1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7013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79025A1B-88F7-CB49-5F6C-B60129C52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04" y="2246095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EABB838E-62A7-317C-91F9-C4C68AFEB9A8}"/>
              </a:ext>
            </a:extLst>
          </p:cNvPr>
          <p:cNvSpPr/>
          <p:nvPr/>
        </p:nvSpPr>
        <p:spPr>
          <a:xfrm>
            <a:off x="4496549" y="3564386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0FDFA1-76E0-0203-6EC0-CBEA012F1EFF}"/>
                  </a:ext>
                </a:extLst>
              </p:cNvPr>
              <p:cNvSpPr txBox="1"/>
              <p:nvPr/>
            </p:nvSpPr>
            <p:spPr>
              <a:xfrm>
                <a:off x="4863125" y="4012424"/>
                <a:ext cx="19371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Not Logged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0FDFA1-76E0-0203-6EC0-CBEA012F1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25" y="4012424"/>
                <a:ext cx="1937170" cy="830997"/>
              </a:xfrm>
              <a:prstGeom prst="rect">
                <a:avLst/>
              </a:prstGeom>
              <a:blipFill>
                <a:blip r:embed="rId5"/>
                <a:stretch>
                  <a:fillRect l="-5031" t="-5839" r="-691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B1E46B2-E34D-5C2C-1FFB-1959122F33F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8733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toon Car Royalty Free Cliparts, Vectors, And Stock Illustration. Image  12043678.">
            <a:extLst>
              <a:ext uri="{FF2B5EF4-FFF2-40B4-BE49-F238E27FC236}">
                <a16:creationId xmlns:a16="http://schemas.microsoft.com/office/drawing/2014/main" id="{50C0D2CA-B52F-E1EA-D6B0-EE5349822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72" y="2226650"/>
            <a:ext cx="2029291" cy="1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59B59-F3CE-BA3D-F758-FD49E3D0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Stored Information (</a:t>
            </a:r>
            <a:r>
              <a:rPr lang="en-US" i="1" dirty="0"/>
              <a:t>Logs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D6455-6DC3-BD7A-153E-4F8D91F98F7B}"/>
              </a:ext>
            </a:extLst>
          </p:cNvPr>
          <p:cNvSpPr/>
          <p:nvPr/>
        </p:nvSpPr>
        <p:spPr>
          <a:xfrm>
            <a:off x="180975" y="5397624"/>
            <a:ext cx="11732858" cy="1269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A8E19-7CD4-9D81-6EA6-1DEBDD4154DE}"/>
              </a:ext>
            </a:extLst>
          </p:cNvPr>
          <p:cNvCxnSpPr/>
          <p:nvPr/>
        </p:nvCxnSpPr>
        <p:spPr>
          <a:xfrm>
            <a:off x="284085" y="3346882"/>
            <a:ext cx="11345663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/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=0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702EFB-29B7-4C78-4D5E-5965EF5DE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3" y="5397624"/>
                <a:ext cx="763479" cy="1269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/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=1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874F45-7F09-1A8B-B843-487BAC80A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655" y="5397624"/>
                <a:ext cx="763479" cy="1269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BC1BC6B6-2F5C-444B-8319-C1FF518124D8}"/>
              </a:ext>
            </a:extLst>
          </p:cNvPr>
          <p:cNvSpPr/>
          <p:nvPr/>
        </p:nvSpPr>
        <p:spPr>
          <a:xfrm>
            <a:off x="6514376" y="3564386"/>
            <a:ext cx="488272" cy="1615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/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=3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506BA1B-A5B6-A17E-58E4-40C5BA04F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772" y="5397619"/>
                <a:ext cx="763479" cy="1269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143AF2E-3B1B-A938-3E27-3D0BD0D86DF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1386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1598</Words>
  <Application>Microsoft Office PowerPoint</Application>
  <PresentationFormat>Widescreen</PresentationFormat>
  <Paragraphs>297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Courier New</vt:lpstr>
      <vt:lpstr>SFRM1000</vt:lpstr>
      <vt:lpstr>Office Theme</vt:lpstr>
      <vt:lpstr>Offline and online monitoring of scattered uncertain logs using uncertain linear dynamical systems</vt:lpstr>
      <vt:lpstr>In the Event of a Crash!</vt:lpstr>
      <vt:lpstr>Investigating the Crash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The Stored Information (Logs)</vt:lpstr>
      <vt:lpstr>Monitoring: Logs</vt:lpstr>
      <vt:lpstr>Monitoring: Naïve Approaches</vt:lpstr>
      <vt:lpstr>Monitoring: Naïve Approaches</vt:lpstr>
      <vt:lpstr>Monitoring: Naïve Approaches</vt:lpstr>
      <vt:lpstr>Monitoring: Logs</vt:lpstr>
      <vt:lpstr>Monitoring: Proposed Strategy</vt:lpstr>
      <vt:lpstr>Monitoring: Proposed Strategy</vt:lpstr>
      <vt:lpstr>Bounding Model: A Toy Example</vt:lpstr>
      <vt:lpstr>Bounding Model: A Toy Example</vt:lpstr>
      <vt:lpstr>Bounding Model: A Toy Example</vt:lpstr>
      <vt:lpstr>In this Work</vt:lpstr>
      <vt:lpstr>Offline Monitoring</vt:lpstr>
      <vt:lpstr>Offline Monitoring</vt:lpstr>
      <vt:lpstr>Offline Monitoring</vt:lpstr>
      <vt:lpstr>Offline Monitoring</vt:lpstr>
      <vt:lpstr>Offline Monitoring</vt:lpstr>
      <vt:lpstr>Online Monitoring</vt:lpstr>
      <vt:lpstr>Online Monitoring</vt:lpstr>
      <vt:lpstr>Case Study: Anesthesia</vt:lpstr>
      <vt:lpstr>Case Study: Anesthesia</vt:lpstr>
      <vt:lpstr>Case Study: Anesthesia</vt:lpstr>
      <vt:lpstr>Case Study: Anesthesia (Offline Monitoring)</vt:lpstr>
      <vt:lpstr>Case Study: Anesthesia (Online Monitoring)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Offline and online monitoring of scattered uncertain logs using uncertain linear dynamical systems</dc:title>
  <dc:creator>Ghosh, Bineet Kumar</dc:creator>
  <cp:lastModifiedBy>Ghosh, Bineet Kumar</cp:lastModifiedBy>
  <cp:revision>86</cp:revision>
  <dcterms:created xsi:type="dcterms:W3CDTF">2022-05-14T19:04:06Z</dcterms:created>
  <dcterms:modified xsi:type="dcterms:W3CDTF">2022-05-25T17:59:52Z</dcterms:modified>
</cp:coreProperties>
</file>